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b" ContentType="application/vnd.ms-excel.sheet.binary.macroEnabled.12"/>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8.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tags/tag17.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charts/chart1.xml" ContentType="application/vnd.openxmlformats-officedocument.drawingml.chart+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ink/ink1.xml" ContentType="application/inkml+xml"/>
  <Override PartName="/ppt/tags/tag164.xml" ContentType="application/vnd.openxmlformats-officedocument.presentationml.tags+xml"/>
  <Override PartName="/ppt/ink/ink2.xml" ContentType="application/inkml+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charts/chart2.xml" ContentType="application/vnd.openxmlformats-officedocument.drawingml.chart+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charts/chart3.xml" ContentType="application/vnd.openxmlformats-officedocument.drawingml.chart+xml"/>
  <Override PartName="/ppt/charts/chart4.xml" ContentType="application/vnd.openxmlformats-officedocument.drawingml.chart+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2.xml" ContentType="application/vnd.openxmlformats-officedocument.presentationml.notesSlid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5.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xml" ContentType="application/vnd.openxmlformats-officedocument.presentationml.notesSlide+xml"/>
  <Override PartName="/ppt/tags/tag4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57" r:id="rId2"/>
    <p:sldMasterId id="2147483662" r:id="rId3"/>
    <p:sldMasterId id="2147483666" r:id="rId4"/>
    <p:sldMasterId id="2147483671" r:id="rId5"/>
    <p:sldMasterId id="2147483675" r:id="rId6"/>
    <p:sldMasterId id="2147483680" r:id="rId7"/>
    <p:sldMasterId id="2147483683" r:id="rId8"/>
  </p:sldMasterIdLst>
  <p:notesMasterIdLst>
    <p:notesMasterId r:id="rId62"/>
  </p:notesMasterIdLst>
  <p:handoutMasterIdLst>
    <p:handoutMasterId r:id="rId63"/>
  </p:handoutMasterIdLst>
  <p:sldIdLst>
    <p:sldId id="2277" r:id="rId9"/>
    <p:sldId id="2289" r:id="rId10"/>
    <p:sldId id="647" r:id="rId11"/>
    <p:sldId id="299" r:id="rId12"/>
    <p:sldId id="2295" r:id="rId13"/>
    <p:sldId id="2303" r:id="rId14"/>
    <p:sldId id="2296" r:id="rId15"/>
    <p:sldId id="958" r:id="rId16"/>
    <p:sldId id="2290" r:id="rId17"/>
    <p:sldId id="2096" r:id="rId18"/>
    <p:sldId id="2013" r:id="rId19"/>
    <p:sldId id="2292" r:id="rId20"/>
    <p:sldId id="2148" r:id="rId21"/>
    <p:sldId id="956" r:id="rId22"/>
    <p:sldId id="2099" r:id="rId23"/>
    <p:sldId id="2293" r:id="rId24"/>
    <p:sldId id="2291" r:id="rId25"/>
    <p:sldId id="326" r:id="rId26"/>
    <p:sldId id="2294" r:id="rId27"/>
    <p:sldId id="276" r:id="rId28"/>
    <p:sldId id="1624" r:id="rId29"/>
    <p:sldId id="2098" r:id="rId30"/>
    <p:sldId id="950" r:id="rId31"/>
    <p:sldId id="1632" r:id="rId32"/>
    <p:sldId id="257" r:id="rId33"/>
    <p:sldId id="2299" r:id="rId34"/>
    <p:sldId id="1742" r:id="rId35"/>
    <p:sldId id="1714" r:id="rId36"/>
    <p:sldId id="2302" r:id="rId37"/>
    <p:sldId id="2281" r:id="rId38"/>
    <p:sldId id="2300" r:id="rId39"/>
    <p:sldId id="2283" r:id="rId40"/>
    <p:sldId id="2284" r:id="rId41"/>
    <p:sldId id="2072" r:id="rId42"/>
    <p:sldId id="2287" r:id="rId43"/>
    <p:sldId id="2088" r:id="rId44"/>
    <p:sldId id="2285" r:id="rId45"/>
    <p:sldId id="300" r:id="rId46"/>
    <p:sldId id="2004" r:id="rId47"/>
    <p:sldId id="2005" r:id="rId48"/>
    <p:sldId id="309" r:id="rId49"/>
    <p:sldId id="2286" r:id="rId50"/>
    <p:sldId id="2282" r:id="rId51"/>
    <p:sldId id="2288" r:id="rId52"/>
    <p:sldId id="2301" r:id="rId53"/>
    <p:sldId id="2164" r:id="rId54"/>
    <p:sldId id="2150" r:id="rId55"/>
    <p:sldId id="2154" r:id="rId56"/>
    <p:sldId id="2160" r:id="rId57"/>
    <p:sldId id="2153" r:id="rId58"/>
    <p:sldId id="2159" r:id="rId59"/>
    <p:sldId id="315" r:id="rId60"/>
    <p:sldId id="2279" r:id="rId61"/>
  </p:sldIdLst>
  <p:sldSz cx="9144000" cy="6858000" type="screen4x3"/>
  <p:notesSz cx="6797675" cy="9928225"/>
  <p:custDataLst>
    <p:tags r:id="rId64"/>
  </p:custDataLst>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521415D9-36F7-43E2-AB2F-B90AF26B5E84}">
      <p14:sectionLst xmlns:p14="http://schemas.microsoft.com/office/powerpoint/2010/main">
        <p14:section name="Standardabschnitt" id="{6B96124C-8036-4E34-BCE1-7507CCD4FC62}">
          <p14:sldIdLst>
            <p14:sldId id="2277"/>
            <p14:sldId id="2289"/>
            <p14:sldId id="647"/>
            <p14:sldId id="299"/>
            <p14:sldId id="2295"/>
            <p14:sldId id="2303"/>
            <p14:sldId id="2296"/>
            <p14:sldId id="958"/>
            <p14:sldId id="2290"/>
            <p14:sldId id="2096"/>
            <p14:sldId id="2013"/>
            <p14:sldId id="2292"/>
            <p14:sldId id="2148"/>
            <p14:sldId id="956"/>
            <p14:sldId id="2099"/>
            <p14:sldId id="2293"/>
            <p14:sldId id="2291"/>
            <p14:sldId id="326"/>
            <p14:sldId id="2294"/>
            <p14:sldId id="276"/>
            <p14:sldId id="1624"/>
            <p14:sldId id="2098"/>
            <p14:sldId id="950"/>
            <p14:sldId id="1632"/>
            <p14:sldId id="257"/>
            <p14:sldId id="2299"/>
            <p14:sldId id="1742"/>
            <p14:sldId id="1714"/>
            <p14:sldId id="2302"/>
            <p14:sldId id="2281"/>
            <p14:sldId id="2300"/>
            <p14:sldId id="2283"/>
            <p14:sldId id="2284"/>
            <p14:sldId id="2072"/>
            <p14:sldId id="2287"/>
            <p14:sldId id="2088"/>
            <p14:sldId id="2285"/>
            <p14:sldId id="300"/>
            <p14:sldId id="2004"/>
            <p14:sldId id="2005"/>
            <p14:sldId id="309"/>
            <p14:sldId id="2286"/>
            <p14:sldId id="2282"/>
            <p14:sldId id="2288"/>
            <p14:sldId id="2301"/>
            <p14:sldId id="2164"/>
            <p14:sldId id="2150"/>
            <p14:sldId id="2154"/>
            <p14:sldId id="2160"/>
            <p14:sldId id="2153"/>
            <p14:sldId id="2159"/>
          </p14:sldIdLst>
        </p14:section>
        <p14:section name="Backup" id="{0A5E730F-AFE3-4614-96D4-829126B8A62B}">
          <p14:sldIdLst>
            <p14:sldId id="315"/>
            <p14:sldId id="2279"/>
          </p14:sldIdLst>
        </p14:section>
      </p14:sectionLst>
    </p:ext>
    <p:ext uri="{EFAFB233-063F-42B5-8137-9DF3F51BA10A}">
      <p15:sldGuideLst xmlns:p15="http://schemas.microsoft.com/office/powerpoint/2012/main">
        <p15:guide id="1" orient="horz" pos="3748" userDrawn="1">
          <p15:clr>
            <a:srgbClr val="A4A3A4"/>
          </p15:clr>
        </p15:guide>
        <p15:guide id="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015"/>
    <a:srgbClr val="CC3333"/>
    <a:srgbClr val="DA25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9" autoAdjust="0"/>
    <p:restoredTop sz="90292" autoAdjust="0"/>
  </p:normalViewPr>
  <p:slideViewPr>
    <p:cSldViewPr>
      <p:cViewPr varScale="1">
        <p:scale>
          <a:sx n="100" d="100"/>
          <a:sy n="100" d="100"/>
        </p:scale>
        <p:origin x="1470" y="78"/>
      </p:cViewPr>
      <p:guideLst>
        <p:guide orient="horz" pos="3748"/>
        <p:guide pos="1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Binary_Worksheet9.xlsb"/></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Binary_Worksheet10.xlsb"/></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Binary_Worksheet11.xlsb"/></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Binary_Worksheet12.xlsb"/></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Binary_Worksheet13.xlsb"/></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Binary_Worksheet14.xlsb"/></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Binary_Worksheet15.xlsb"/></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Binary_Worksheet16.xlsb"/></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Binary_Worksheet17.xlsb"/></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Binary_Worksheet18.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Binary_Worksheet19.xlsb"/></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Binary_Worksheet20.xlsb"/></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Binary_Worksheet21.xlsb"/></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Binary_Worksheet22.xlsb"/></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Binary_Worksheet23.xlsb"/></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Binary_Worksheet24.xlsb"/></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Binary_Worksheet25.xlsb"/></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Binary_Worksheet26.xlsb"/></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Binary_Worksheet27.xlsb"/></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Binary_Worksheet28.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Binary_Worksheet29.xlsb"/></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Binary_Worksheet30.xlsb"/></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Binary_Worksheet31.xlsb"/></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Binary_Worksheet32.xlsb"/></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Binary_Worksheet33.xlsb"/></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Binary_Worksheet34.xlsb"/></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Binary_Worksheet35.xlsb"/></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Binary_Worksheet36.xlsb"/></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Binary_Worksheet37.xlsb"/></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Binary_Worksheet38.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Binary_Worksheet39.xlsb"/></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Binary_Worksheet40.xlsb"/></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Binary_Worksheet41.xlsb"/></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Binary_Worksheet42.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Binary_Worksheet5.xlsb"/></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Binary_Worksheet7.xlsb"/></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Binary_Worksheet8.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2036708111308468E-2"/>
          <c:y val="3.1707317073170732E-2"/>
          <c:w val="0.90941385435168742"/>
          <c:h val="0.93658536585365859"/>
        </c:manualLayout>
      </c:layout>
      <c:pieChart>
        <c:varyColors val="0"/>
        <c:ser>
          <c:idx val="0"/>
          <c:order val="0"/>
          <c:dPt>
            <c:idx val="0"/>
            <c:bubble3D val="0"/>
            <c:spPr>
              <a:solidFill>
                <a:srgbClr val="DFE5EF"/>
              </a:solidFill>
              <a:ln w="9525" algn="ctr">
                <a:solidFill>
                  <a:schemeClr val="tx1"/>
                </a:solidFill>
                <a:prstDash val="solid"/>
              </a:ln>
            </c:spPr>
            <c:extLst>
              <c:ext xmlns:c16="http://schemas.microsoft.com/office/drawing/2014/chart" uri="{C3380CC4-5D6E-409C-BE32-E72D297353CC}">
                <c16:uniqueId val="{00000000-7D48-462D-884C-B22CA533047F}"/>
              </c:ext>
            </c:extLst>
          </c:dPt>
          <c:dPt>
            <c:idx val="1"/>
            <c:bubble3D val="0"/>
            <c:spPr>
              <a:solidFill>
                <a:srgbClr val="C3CFE1"/>
              </a:solidFill>
              <a:ln w="9525" algn="ctr">
                <a:solidFill>
                  <a:schemeClr val="tx1"/>
                </a:solidFill>
                <a:prstDash val="solid"/>
              </a:ln>
            </c:spPr>
            <c:extLst>
              <c:ext xmlns:c16="http://schemas.microsoft.com/office/drawing/2014/chart" uri="{C3380CC4-5D6E-409C-BE32-E72D297353CC}">
                <c16:uniqueId val="{00000001-7D48-462D-884C-B22CA533047F}"/>
              </c:ext>
            </c:extLst>
          </c:dPt>
          <c:dPt>
            <c:idx val="2"/>
            <c:bubble3D val="0"/>
            <c:spPr>
              <a:solidFill>
                <a:srgbClr val="9DB1CF"/>
              </a:solidFill>
              <a:ln w="9525" algn="ctr">
                <a:solidFill>
                  <a:schemeClr val="tx1"/>
                </a:solidFill>
                <a:prstDash val="solid"/>
              </a:ln>
            </c:spPr>
            <c:extLst>
              <c:ext xmlns:c16="http://schemas.microsoft.com/office/drawing/2014/chart" uri="{C3380CC4-5D6E-409C-BE32-E72D297353CC}">
                <c16:uniqueId val="{00000002-7D48-462D-884C-B22CA533047F}"/>
              </c:ext>
            </c:extLst>
          </c:dPt>
          <c:dPt>
            <c:idx val="3"/>
            <c:bubble3D val="0"/>
            <c:spPr>
              <a:solidFill>
                <a:srgbClr val="6F8DB9"/>
              </a:solidFill>
              <a:ln w="9525" algn="ctr">
                <a:solidFill>
                  <a:schemeClr val="tx1"/>
                </a:solidFill>
                <a:prstDash val="solid"/>
              </a:ln>
            </c:spPr>
            <c:extLst>
              <c:ext xmlns:c16="http://schemas.microsoft.com/office/drawing/2014/chart" uri="{C3380CC4-5D6E-409C-BE32-E72D297353CC}">
                <c16:uniqueId val="{00000003-7D48-462D-884C-B22CA533047F}"/>
              </c:ext>
            </c:extLst>
          </c:dPt>
          <c:dPt>
            <c:idx val="4"/>
            <c:bubble3D val="0"/>
            <c:spPr>
              <a:solidFill>
                <a:srgbClr val="4C6C9C"/>
              </a:solidFill>
              <a:ln w="9525" algn="ctr">
                <a:solidFill>
                  <a:schemeClr val="tx1"/>
                </a:solidFill>
                <a:prstDash val="solid"/>
              </a:ln>
            </c:spPr>
            <c:extLst>
              <c:ext xmlns:c16="http://schemas.microsoft.com/office/drawing/2014/chart" uri="{C3380CC4-5D6E-409C-BE32-E72D297353CC}">
                <c16:uniqueId val="{00000004-7D48-462D-884C-B22CA533047F}"/>
              </c:ext>
            </c:extLst>
          </c:dPt>
          <c:dLbls>
            <c:dLbl>
              <c:idx val="0"/>
              <c:layout>
                <c:manualLayout>
                  <c:x val="4.7957371225577264E-2"/>
                  <c:y val="-0.16585365853658537"/>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D48-462D-884C-B22CA533047F}"/>
                </c:ext>
              </c:extLst>
            </c:dLbl>
            <c:dLbl>
              <c:idx val="1"/>
              <c:layout>
                <c:manualLayout>
                  <c:x val="0.11545293072824156"/>
                  <c:y val="-0.11219512195121951"/>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D48-462D-884C-B22CA533047F}"/>
                </c:ext>
              </c:extLst>
            </c:dLbl>
            <c:dLbl>
              <c:idx val="2"/>
              <c:layout>
                <c:manualLayout>
                  <c:x val="0.15038484310242747"/>
                  <c:y val="1.097560975609756E-2"/>
                </c:manualLayout>
              </c:layout>
              <c:numFmt formatCode="#,##0&quot;%&quot;;&quot;-&quot;#,##0&quot;%&quot;" sourceLinked="0"/>
              <c:spPr>
                <a:noFill/>
                <a:ln>
                  <a:noFill/>
                </a:ln>
              </c:spPr>
              <c:txPr>
                <a:bodyPr wrap="none"/>
                <a:lstStyle/>
                <a:p>
                  <a:pPr>
                    <a:defRPr sz="14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D48-462D-884C-B22CA533047F}"/>
                </c:ext>
              </c:extLst>
            </c:dLbl>
            <c:dLbl>
              <c:idx val="4"/>
              <c:layout>
                <c:manualLayout>
                  <c:x val="-0.1343990526939017"/>
                  <c:y val="5.3658536585365853E-2"/>
                </c:manualLayout>
              </c:layout>
              <c:numFmt formatCode="#,##0&quot;%&quot;;&quot;-&quot;#,##0&quot;%&quot;" sourceLinked="0"/>
              <c:spPr>
                <a:noFill/>
                <a:ln>
                  <a:noFill/>
                </a:ln>
              </c:spPr>
              <c:txPr>
                <a:bodyPr wrap="none"/>
                <a:lstStyle/>
                <a:p>
                  <a:pPr>
                    <a:defRPr sz="14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D48-462D-884C-B22CA533047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val>
            <c:numRef>
              <c:f>Sheet1!$A$1:$A$5</c:f>
              <c:numCache>
                <c:formatCode>General</c:formatCode>
                <c:ptCount val="5"/>
                <c:pt idx="0">
                  <c:v>9.1822094691535163</c:v>
                </c:pt>
                <c:pt idx="1">
                  <c:v>7.6040172166427542</c:v>
                </c:pt>
                <c:pt idx="2">
                  <c:v>18.651362984218078</c:v>
                </c:pt>
                <c:pt idx="3">
                  <c:v>2.7259684361549499</c:v>
                </c:pt>
                <c:pt idx="4">
                  <c:v>61.83644189383071</c:v>
                </c:pt>
              </c:numCache>
            </c:numRef>
          </c:val>
          <c:extLst>
            <c:ext xmlns:c16="http://schemas.microsoft.com/office/drawing/2014/chart" uri="{C3380CC4-5D6E-409C-BE32-E72D297353CC}">
              <c16:uniqueId val="{00000005-7D48-462D-884C-B22CA533047F}"/>
            </c:ext>
          </c:extLst>
        </c:ser>
        <c:dLbls>
          <c:showLegendKey val="0"/>
          <c:showVal val="0"/>
          <c:showCatName val="0"/>
          <c:showSerName val="0"/>
          <c:showPercent val="0"/>
          <c:showBubbleSize val="0"/>
          <c:showLeaderLines val="1"/>
        </c:dLbls>
        <c:firstSliceAng val="0"/>
      </c:pieChart>
    </c:plotArea>
    <c:plotVisOnly val="0"/>
    <c:dispBlanksAs val="gap"/>
    <c:showDLblsOverMax val="1"/>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33333333333334"/>
          <c:w val="0.96958174904942962"/>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934-4BE1-8084-98216D4671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20.830000000000002</c:v>
                </c:pt>
              </c:numCache>
            </c:numRef>
          </c:val>
          <c:extLst>
            <c:ext xmlns:c16="http://schemas.microsoft.com/office/drawing/2014/chart" uri="{C3380CC4-5D6E-409C-BE32-E72D297353CC}">
              <c16:uniqueId val="{00000001-E934-4BE1-8084-98216D46719A}"/>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934-4BE1-8084-98216D4671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16.669999999999998</c:v>
                </c:pt>
              </c:numCache>
            </c:numRef>
          </c:val>
          <c:extLst>
            <c:ext xmlns:c16="http://schemas.microsoft.com/office/drawing/2014/chart" uri="{C3380CC4-5D6E-409C-BE32-E72D297353CC}">
              <c16:uniqueId val="{00000003-E934-4BE1-8084-98216D46719A}"/>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934-4BE1-8084-98216D4671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29.160000000000007</c:v>
                </c:pt>
              </c:numCache>
            </c:numRef>
          </c:val>
          <c:extLst>
            <c:ext xmlns:c16="http://schemas.microsoft.com/office/drawing/2014/chart" uri="{C3380CC4-5D6E-409C-BE32-E72D297353CC}">
              <c16:uniqueId val="{00000005-E934-4BE1-8084-98216D46719A}"/>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934-4BE1-8084-98216D4671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19.399999999999995</c:v>
                </c:pt>
              </c:numCache>
            </c:numRef>
          </c:val>
          <c:extLst>
            <c:ext xmlns:c16="http://schemas.microsoft.com/office/drawing/2014/chart" uri="{C3380CC4-5D6E-409C-BE32-E72D297353CC}">
              <c16:uniqueId val="{00000007-E934-4BE1-8084-98216D46719A}"/>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934-4BE1-8084-98216D46719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13.880000000000003</c:v>
                </c:pt>
              </c:numCache>
            </c:numRef>
          </c:val>
          <c:extLst>
            <c:ext xmlns:c16="http://schemas.microsoft.com/office/drawing/2014/chart" uri="{C3380CC4-5D6E-409C-BE32-E72D297353CC}">
              <c16:uniqueId val="{00000009-E934-4BE1-8084-98216D46719A}"/>
            </c:ext>
          </c:extLst>
        </c:ser>
        <c:dLbls>
          <c:showLegendKey val="0"/>
          <c:showVal val="0"/>
          <c:showCatName val="0"/>
          <c:showSerName val="0"/>
          <c:showPercent val="0"/>
          <c:showBubbleSize val="0"/>
        </c:dLbls>
        <c:gapWidth val="80"/>
        <c:overlap val="100"/>
        <c:axId val="620365088"/>
        <c:axId val="1"/>
      </c:barChart>
      <c:catAx>
        <c:axId val="6203650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40000000000012"/>
          <c:min val="0"/>
        </c:scaling>
        <c:delete val="1"/>
        <c:axPos val="t"/>
        <c:numFmt formatCode="General" sourceLinked="1"/>
        <c:majorTickMark val="out"/>
        <c:minorTickMark val="none"/>
        <c:tickLblPos val="nextTo"/>
        <c:crossAx val="620365088"/>
        <c:crosses val="min"/>
        <c:crossBetween val="between"/>
      </c:valAx>
    </c:plotArea>
    <c:plotVisOnly val="0"/>
    <c:dispBlanksAs val="gap"/>
    <c:showDLblsOverMax val="1"/>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91304347826086"/>
          <c:w val="0.9695817490494296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E2E-4990-9606-78604A14CC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23.77</c:v>
                </c:pt>
              </c:numCache>
            </c:numRef>
          </c:val>
          <c:extLst>
            <c:ext xmlns:c16="http://schemas.microsoft.com/office/drawing/2014/chart" uri="{C3380CC4-5D6E-409C-BE32-E72D297353CC}">
              <c16:uniqueId val="{00000001-FE2E-4990-9606-78604A14CC65}"/>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E2E-4990-9606-78604A14CC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17.479999999999997</c:v>
                </c:pt>
              </c:numCache>
            </c:numRef>
          </c:val>
          <c:extLst>
            <c:ext xmlns:c16="http://schemas.microsoft.com/office/drawing/2014/chart" uri="{C3380CC4-5D6E-409C-BE32-E72D297353CC}">
              <c16:uniqueId val="{00000003-FE2E-4990-9606-78604A14CC65}"/>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E2E-4990-9606-78604A14CC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26.569999999999993</c:v>
                </c:pt>
              </c:numCache>
            </c:numRef>
          </c:val>
          <c:extLst>
            <c:ext xmlns:c16="http://schemas.microsoft.com/office/drawing/2014/chart" uri="{C3380CC4-5D6E-409C-BE32-E72D297353CC}">
              <c16:uniqueId val="{00000005-FE2E-4990-9606-78604A14CC65}"/>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E2E-4990-9606-78604A14CC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18.879999999999995</c:v>
                </c:pt>
              </c:numCache>
            </c:numRef>
          </c:val>
          <c:extLst>
            <c:ext xmlns:c16="http://schemas.microsoft.com/office/drawing/2014/chart" uri="{C3380CC4-5D6E-409C-BE32-E72D297353CC}">
              <c16:uniqueId val="{00000007-FE2E-4990-9606-78604A14CC65}"/>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E2E-4990-9606-78604A14CC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13.280000000000003</c:v>
                </c:pt>
              </c:numCache>
            </c:numRef>
          </c:val>
          <c:extLst>
            <c:ext xmlns:c16="http://schemas.microsoft.com/office/drawing/2014/chart" uri="{C3380CC4-5D6E-409C-BE32-E72D297353CC}">
              <c16:uniqueId val="{00000009-FE2E-4990-9606-78604A14CC65}"/>
            </c:ext>
          </c:extLst>
        </c:ser>
        <c:dLbls>
          <c:showLegendKey val="0"/>
          <c:showVal val="0"/>
          <c:showCatName val="0"/>
          <c:showSerName val="0"/>
          <c:showPercent val="0"/>
          <c:showBubbleSize val="0"/>
        </c:dLbls>
        <c:gapWidth val="80"/>
        <c:overlap val="100"/>
        <c:axId val="852511984"/>
        <c:axId val="1"/>
      </c:barChart>
      <c:catAx>
        <c:axId val="85251198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999999999999"/>
          <c:min val="0"/>
        </c:scaling>
        <c:delete val="1"/>
        <c:axPos val="t"/>
        <c:numFmt formatCode="General" sourceLinked="1"/>
        <c:majorTickMark val="out"/>
        <c:minorTickMark val="none"/>
        <c:tickLblPos val="nextTo"/>
        <c:crossAx val="852511984"/>
        <c:crosses val="min"/>
        <c:crossBetween val="between"/>
      </c:valAx>
    </c:plotArea>
    <c:plotVisOnly val="0"/>
    <c:dispBlanksAs val="gap"/>
    <c:showDLblsOverMax val="1"/>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91304347826086"/>
          <c:w val="0.9695817490494296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343-4BC2-9114-E480E222B3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22.06</c:v>
                </c:pt>
              </c:numCache>
            </c:numRef>
          </c:val>
          <c:extLst>
            <c:ext xmlns:c16="http://schemas.microsoft.com/office/drawing/2014/chart" uri="{C3380CC4-5D6E-409C-BE32-E72D297353CC}">
              <c16:uniqueId val="{00000001-1343-4BC2-9114-E480E222B34E}"/>
            </c:ext>
          </c:extLst>
        </c:ser>
        <c:ser>
          <c:idx val="1"/>
          <c:order val="1"/>
          <c:spPr>
            <a:solidFill>
              <a:srgbClr val="C0C0C0"/>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343-4BC2-9114-E480E222B3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16.55</c:v>
                </c:pt>
              </c:numCache>
            </c:numRef>
          </c:val>
          <c:extLst>
            <c:ext xmlns:c16="http://schemas.microsoft.com/office/drawing/2014/chart" uri="{C3380CC4-5D6E-409C-BE32-E72D297353CC}">
              <c16:uniqueId val="{00000003-1343-4BC2-9114-E480E222B34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343-4BC2-9114-E480E222B3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33.100000000000009</c:v>
                </c:pt>
              </c:numCache>
            </c:numRef>
          </c:val>
          <c:extLst>
            <c:ext xmlns:c16="http://schemas.microsoft.com/office/drawing/2014/chart" uri="{C3380CC4-5D6E-409C-BE32-E72D297353CC}">
              <c16:uniqueId val="{00000005-1343-4BC2-9114-E480E222B34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343-4BC2-9114-E480E222B3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19.999999999999996</c:v>
                </c:pt>
              </c:numCache>
            </c:numRef>
          </c:val>
          <c:extLst>
            <c:ext xmlns:c16="http://schemas.microsoft.com/office/drawing/2014/chart" uri="{C3380CC4-5D6E-409C-BE32-E72D297353CC}">
              <c16:uniqueId val="{00000007-1343-4BC2-9114-E480E222B34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343-4BC2-9114-E480E222B34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8.27</c:v>
                </c:pt>
              </c:numCache>
            </c:numRef>
          </c:val>
          <c:extLst>
            <c:ext xmlns:c16="http://schemas.microsoft.com/office/drawing/2014/chart" uri="{C3380CC4-5D6E-409C-BE32-E72D297353CC}">
              <c16:uniqueId val="{00000009-1343-4BC2-9114-E480E222B34E}"/>
            </c:ext>
          </c:extLst>
        </c:ser>
        <c:dLbls>
          <c:showLegendKey val="0"/>
          <c:showVal val="0"/>
          <c:showCatName val="0"/>
          <c:showSerName val="0"/>
          <c:showPercent val="0"/>
          <c:showBubbleSize val="0"/>
        </c:dLbls>
        <c:gapWidth val="80"/>
        <c:overlap val="100"/>
        <c:axId val="620369488"/>
        <c:axId val="1"/>
      </c:barChart>
      <c:catAx>
        <c:axId val="6203694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620369488"/>
        <c:crosses val="min"/>
        <c:crossBetween val="between"/>
      </c:valAx>
    </c:plotArea>
    <c:plotVisOnly val="0"/>
    <c:dispBlanksAs val="gap"/>
    <c:showDLblsOverMax val="1"/>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33333333333334"/>
          <c:w val="0.96958174904942962"/>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A62-4C59-994E-BF9DC60F8C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17.8</c:v>
                </c:pt>
              </c:numCache>
            </c:numRef>
          </c:val>
          <c:extLst>
            <c:ext xmlns:c16="http://schemas.microsoft.com/office/drawing/2014/chart" uri="{C3380CC4-5D6E-409C-BE32-E72D297353CC}">
              <c16:uniqueId val="{00000001-3A62-4C59-994E-BF9DC60F8CF7}"/>
            </c:ext>
          </c:extLst>
        </c:ser>
        <c:ser>
          <c:idx val="1"/>
          <c:order val="1"/>
          <c:spPr>
            <a:solidFill>
              <a:srgbClr val="C0C0C0"/>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3A62-4C59-994E-BF9DC60F8C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28.08</c:v>
                </c:pt>
              </c:numCache>
            </c:numRef>
          </c:val>
          <c:extLst>
            <c:ext xmlns:c16="http://schemas.microsoft.com/office/drawing/2014/chart" uri="{C3380CC4-5D6E-409C-BE32-E72D297353CC}">
              <c16:uniqueId val="{00000003-3A62-4C59-994E-BF9DC60F8CF7}"/>
            </c:ext>
          </c:extLst>
        </c:ser>
        <c:ser>
          <c:idx val="2"/>
          <c:order val="2"/>
          <c:spPr>
            <a:solidFill>
              <a:srgbClr val="969696"/>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3A62-4C59-994E-BF9DC60F8C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35.61</c:v>
                </c:pt>
              </c:numCache>
            </c:numRef>
          </c:val>
          <c:extLst>
            <c:ext xmlns:c16="http://schemas.microsoft.com/office/drawing/2014/chart" uri="{C3380CC4-5D6E-409C-BE32-E72D297353CC}">
              <c16:uniqueId val="{00000005-3A62-4C59-994E-BF9DC60F8CF7}"/>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3A62-4C59-994E-BF9DC60F8C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11.640000000000006</c:v>
                </c:pt>
              </c:numCache>
            </c:numRef>
          </c:val>
          <c:extLst>
            <c:ext xmlns:c16="http://schemas.microsoft.com/office/drawing/2014/chart" uri="{C3380CC4-5D6E-409C-BE32-E72D297353CC}">
              <c16:uniqueId val="{00000007-3A62-4C59-994E-BF9DC60F8CF7}"/>
            </c:ext>
          </c:extLst>
        </c:ser>
        <c:ser>
          <c:idx val="4"/>
          <c:order val="4"/>
          <c:spPr>
            <a:solidFill>
              <a:srgbClr val="000000"/>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3A62-4C59-994E-BF9DC60F8C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6.8400000000000016</c:v>
                </c:pt>
              </c:numCache>
            </c:numRef>
          </c:val>
          <c:extLst>
            <c:ext xmlns:c16="http://schemas.microsoft.com/office/drawing/2014/chart" uri="{C3380CC4-5D6E-409C-BE32-E72D297353CC}">
              <c16:uniqueId val="{00000009-3A62-4C59-994E-BF9DC60F8CF7}"/>
            </c:ext>
          </c:extLst>
        </c:ser>
        <c:dLbls>
          <c:showLegendKey val="0"/>
          <c:showVal val="0"/>
          <c:showCatName val="0"/>
          <c:showSerName val="0"/>
          <c:showPercent val="0"/>
          <c:showBubbleSize val="0"/>
        </c:dLbls>
        <c:gapWidth val="80"/>
        <c:overlap val="100"/>
        <c:axId val="852519584"/>
        <c:axId val="1"/>
      </c:barChart>
      <c:catAx>
        <c:axId val="85251958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852519584"/>
        <c:crosses val="min"/>
        <c:crossBetween val="between"/>
      </c:valAx>
    </c:plotArea>
    <c:plotVisOnly val="0"/>
    <c:dispBlanksAs val="gap"/>
    <c:showDLblsOverMax val="1"/>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91304347826086"/>
          <c:w val="0.9695817490494296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F23-4E45-9240-A72AAFC9DD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16.43</c:v>
                </c:pt>
              </c:numCache>
            </c:numRef>
          </c:val>
          <c:extLst>
            <c:ext xmlns:c16="http://schemas.microsoft.com/office/drawing/2014/chart" uri="{C3380CC4-5D6E-409C-BE32-E72D297353CC}">
              <c16:uniqueId val="{00000001-2F23-4E45-9240-A72AAFC9DDEF}"/>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F23-4E45-9240-A72AAFC9DD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32.190000000000005</c:v>
                </c:pt>
              </c:numCache>
            </c:numRef>
          </c:val>
          <c:extLst>
            <c:ext xmlns:c16="http://schemas.microsoft.com/office/drawing/2014/chart" uri="{C3380CC4-5D6E-409C-BE32-E72D297353CC}">
              <c16:uniqueId val="{00000003-2F23-4E45-9240-A72AAFC9DDEF}"/>
            </c:ext>
          </c:extLst>
        </c:ser>
        <c:ser>
          <c:idx val="2"/>
          <c:order val="2"/>
          <c:spPr>
            <a:solidFill>
              <a:srgbClr val="969696"/>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F23-4E45-9240-A72AAFC9DD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33.560000000000009</c:v>
                </c:pt>
              </c:numCache>
            </c:numRef>
          </c:val>
          <c:extLst>
            <c:ext xmlns:c16="http://schemas.microsoft.com/office/drawing/2014/chart" uri="{C3380CC4-5D6E-409C-BE32-E72D297353CC}">
              <c16:uniqueId val="{00000005-2F23-4E45-9240-A72AAFC9DDEF}"/>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F23-4E45-9240-A72AAFC9DD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10.270000000000001</c:v>
                </c:pt>
              </c:numCache>
            </c:numRef>
          </c:val>
          <c:extLst>
            <c:ext xmlns:c16="http://schemas.microsoft.com/office/drawing/2014/chart" uri="{C3380CC4-5D6E-409C-BE32-E72D297353CC}">
              <c16:uniqueId val="{00000007-2F23-4E45-9240-A72AAFC9DDEF}"/>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F23-4E45-9240-A72AAFC9DDE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7.5300000000000029</c:v>
                </c:pt>
              </c:numCache>
            </c:numRef>
          </c:val>
          <c:extLst>
            <c:ext xmlns:c16="http://schemas.microsoft.com/office/drawing/2014/chart" uri="{C3380CC4-5D6E-409C-BE32-E72D297353CC}">
              <c16:uniqueId val="{00000009-2F23-4E45-9240-A72AAFC9DDEF}"/>
            </c:ext>
          </c:extLst>
        </c:ser>
        <c:dLbls>
          <c:showLegendKey val="0"/>
          <c:showVal val="0"/>
          <c:showCatName val="0"/>
          <c:showSerName val="0"/>
          <c:showPercent val="0"/>
          <c:showBubbleSize val="0"/>
        </c:dLbls>
        <c:gapWidth val="80"/>
        <c:overlap val="100"/>
        <c:axId val="620355888"/>
        <c:axId val="1"/>
      </c:barChart>
      <c:catAx>
        <c:axId val="6203558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0000000000018"/>
          <c:min val="0"/>
        </c:scaling>
        <c:delete val="1"/>
        <c:axPos val="t"/>
        <c:numFmt formatCode="General" sourceLinked="1"/>
        <c:majorTickMark val="out"/>
        <c:minorTickMark val="none"/>
        <c:tickLblPos val="nextTo"/>
        <c:crossAx val="620355888"/>
        <c:crosses val="min"/>
        <c:crossBetween val="between"/>
      </c:valAx>
    </c:plotArea>
    <c:plotVisOnly val="0"/>
    <c:dispBlanksAs val="gap"/>
    <c:showDLblsOverMax val="1"/>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91304347826086"/>
          <c:w val="0.9695817490494296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910-4561-B334-D25888C0D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18.490000000000002</c:v>
                </c:pt>
              </c:numCache>
            </c:numRef>
          </c:val>
          <c:extLst>
            <c:ext xmlns:c16="http://schemas.microsoft.com/office/drawing/2014/chart" uri="{C3380CC4-5D6E-409C-BE32-E72D297353CC}">
              <c16:uniqueId val="{00000001-D910-4561-B334-D25888C0D295}"/>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910-4561-B334-D25888C0D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30.819999999999997</c:v>
                </c:pt>
              </c:numCache>
            </c:numRef>
          </c:val>
          <c:extLst>
            <c:ext xmlns:c16="http://schemas.microsoft.com/office/drawing/2014/chart" uri="{C3380CC4-5D6E-409C-BE32-E72D297353CC}">
              <c16:uniqueId val="{00000003-D910-4561-B334-D25888C0D295}"/>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910-4561-B334-D25888C0D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28.759999999999998</c:v>
                </c:pt>
              </c:numCache>
            </c:numRef>
          </c:val>
          <c:extLst>
            <c:ext xmlns:c16="http://schemas.microsoft.com/office/drawing/2014/chart" uri="{C3380CC4-5D6E-409C-BE32-E72D297353CC}">
              <c16:uniqueId val="{00000005-D910-4561-B334-D25888C0D295}"/>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910-4561-B334-D25888C0D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16.43</c:v>
                </c:pt>
              </c:numCache>
            </c:numRef>
          </c:val>
          <c:extLst>
            <c:ext xmlns:c16="http://schemas.microsoft.com/office/drawing/2014/chart" uri="{C3380CC4-5D6E-409C-BE32-E72D297353CC}">
              <c16:uniqueId val="{00000007-D910-4561-B334-D25888C0D295}"/>
            </c:ext>
          </c:extLst>
        </c:ser>
        <c:ser>
          <c:idx val="4"/>
          <c:order val="4"/>
          <c:spPr>
            <a:solidFill>
              <a:srgbClr val="000000"/>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910-4561-B334-D25888C0D29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5.4699999999999971</c:v>
                </c:pt>
              </c:numCache>
            </c:numRef>
          </c:val>
          <c:extLst>
            <c:ext xmlns:c16="http://schemas.microsoft.com/office/drawing/2014/chart" uri="{C3380CC4-5D6E-409C-BE32-E72D297353CC}">
              <c16:uniqueId val="{00000009-D910-4561-B334-D25888C0D295}"/>
            </c:ext>
          </c:extLst>
        </c:ser>
        <c:dLbls>
          <c:showLegendKey val="0"/>
          <c:showVal val="0"/>
          <c:showCatName val="0"/>
          <c:showSerName val="0"/>
          <c:showPercent val="0"/>
          <c:showBubbleSize val="0"/>
        </c:dLbls>
        <c:gapWidth val="80"/>
        <c:overlap val="100"/>
        <c:axId val="870795664"/>
        <c:axId val="1"/>
      </c:barChart>
      <c:catAx>
        <c:axId val="87079566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870795664"/>
        <c:crosses val="min"/>
        <c:crossBetween val="between"/>
      </c:valAx>
    </c:plotArea>
    <c:plotVisOnly val="0"/>
    <c:dispBlanksAs val="gap"/>
    <c:showDLblsOverMax val="1"/>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B8B-4869-A7D2-39EB2AEDF2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33.800000000000004</c:v>
                </c:pt>
              </c:numCache>
            </c:numRef>
          </c:val>
          <c:extLst>
            <c:ext xmlns:c16="http://schemas.microsoft.com/office/drawing/2014/chart" uri="{C3380CC4-5D6E-409C-BE32-E72D297353CC}">
              <c16:uniqueId val="{00000001-EB8B-4869-A7D2-39EB2AEDF2AE}"/>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B8B-4869-A7D2-39EB2AEDF2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17.599999999999998</c:v>
                </c:pt>
              </c:numCache>
            </c:numRef>
          </c:val>
          <c:extLst>
            <c:ext xmlns:c16="http://schemas.microsoft.com/office/drawing/2014/chart" uri="{C3380CC4-5D6E-409C-BE32-E72D297353CC}">
              <c16:uniqueId val="{00000003-EB8B-4869-A7D2-39EB2AEDF2A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B8B-4869-A7D2-39EB2AEDF2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21.829999999999995</c:v>
                </c:pt>
              </c:numCache>
            </c:numRef>
          </c:val>
          <c:extLst>
            <c:ext xmlns:c16="http://schemas.microsoft.com/office/drawing/2014/chart" uri="{C3380CC4-5D6E-409C-BE32-E72D297353CC}">
              <c16:uniqueId val="{00000005-EB8B-4869-A7D2-39EB2AEDF2A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B8B-4869-A7D2-39EB2AEDF2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14.080000000000004</c:v>
                </c:pt>
              </c:numCache>
            </c:numRef>
          </c:val>
          <c:extLst>
            <c:ext xmlns:c16="http://schemas.microsoft.com/office/drawing/2014/chart" uri="{C3380CC4-5D6E-409C-BE32-E72D297353CC}">
              <c16:uniqueId val="{00000007-EB8B-4869-A7D2-39EB2AEDF2A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B8B-4869-A7D2-39EB2AEDF2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12.670000000000003</c:v>
                </c:pt>
              </c:numCache>
            </c:numRef>
          </c:val>
          <c:extLst>
            <c:ext xmlns:c16="http://schemas.microsoft.com/office/drawing/2014/chart" uri="{C3380CC4-5D6E-409C-BE32-E72D297353CC}">
              <c16:uniqueId val="{00000009-EB8B-4869-A7D2-39EB2AEDF2AE}"/>
            </c:ext>
          </c:extLst>
        </c:ser>
        <c:dLbls>
          <c:showLegendKey val="0"/>
          <c:showVal val="0"/>
          <c:showCatName val="0"/>
          <c:showSerName val="0"/>
          <c:showPercent val="0"/>
          <c:showBubbleSize val="0"/>
        </c:dLbls>
        <c:gapWidth val="80"/>
        <c:overlap val="100"/>
        <c:axId val="622628960"/>
        <c:axId val="1"/>
      </c:barChart>
      <c:catAx>
        <c:axId val="62262896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622628960"/>
        <c:crosses val="min"/>
        <c:crossBetween val="between"/>
      </c:valAx>
    </c:plotArea>
    <c:plotVisOnly val="0"/>
    <c:dispBlanksAs val="gap"/>
    <c:showDLblsOverMax val="1"/>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D4-4812-BF9A-E57876E5B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30.55</c:v>
                </c:pt>
              </c:numCache>
            </c:numRef>
          </c:val>
          <c:extLst>
            <c:ext xmlns:c16="http://schemas.microsoft.com/office/drawing/2014/chart" uri="{C3380CC4-5D6E-409C-BE32-E72D297353CC}">
              <c16:uniqueId val="{00000001-89D4-4812-BF9A-E57876E5BDFE}"/>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9D4-4812-BF9A-E57876E5B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27.080000000000005</c:v>
                </c:pt>
              </c:numCache>
            </c:numRef>
          </c:val>
          <c:extLst>
            <c:ext xmlns:c16="http://schemas.microsoft.com/office/drawing/2014/chart" uri="{C3380CC4-5D6E-409C-BE32-E72D297353CC}">
              <c16:uniqueId val="{00000003-89D4-4812-BF9A-E57876E5BDF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89D4-4812-BF9A-E57876E5B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23.611000000000004</c:v>
                </c:pt>
              </c:numCache>
            </c:numRef>
          </c:val>
          <c:extLst>
            <c:ext xmlns:c16="http://schemas.microsoft.com/office/drawing/2014/chart" uri="{C3380CC4-5D6E-409C-BE32-E72D297353CC}">
              <c16:uniqueId val="{00000005-89D4-4812-BF9A-E57876E5BDF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89D4-4812-BF9A-E57876E5B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11.109999999999998</c:v>
                </c:pt>
              </c:numCache>
            </c:numRef>
          </c:val>
          <c:extLst>
            <c:ext xmlns:c16="http://schemas.microsoft.com/office/drawing/2014/chart" uri="{C3380CC4-5D6E-409C-BE32-E72D297353CC}">
              <c16:uniqueId val="{00000007-89D4-4812-BF9A-E57876E5BDF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89D4-4812-BF9A-E57876E5BD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7.6300000000000034</c:v>
                </c:pt>
              </c:numCache>
            </c:numRef>
          </c:val>
          <c:extLst>
            <c:ext xmlns:c16="http://schemas.microsoft.com/office/drawing/2014/chart" uri="{C3380CC4-5D6E-409C-BE32-E72D297353CC}">
              <c16:uniqueId val="{00000009-89D4-4812-BF9A-E57876E5BDFE}"/>
            </c:ext>
          </c:extLst>
        </c:ser>
        <c:dLbls>
          <c:showLegendKey val="0"/>
          <c:showVal val="0"/>
          <c:showCatName val="0"/>
          <c:showSerName val="0"/>
          <c:showPercent val="0"/>
          <c:showBubbleSize val="0"/>
        </c:dLbls>
        <c:gapWidth val="80"/>
        <c:overlap val="100"/>
        <c:axId val="433193040"/>
        <c:axId val="1"/>
      </c:barChart>
      <c:catAx>
        <c:axId val="43319304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1000000000009"/>
          <c:min val="0"/>
        </c:scaling>
        <c:delete val="1"/>
        <c:axPos val="t"/>
        <c:numFmt formatCode="General" sourceLinked="1"/>
        <c:majorTickMark val="out"/>
        <c:minorTickMark val="none"/>
        <c:tickLblPos val="nextTo"/>
        <c:crossAx val="433193040"/>
        <c:crosses val="min"/>
        <c:crossBetween val="between"/>
      </c:valAx>
    </c:plotArea>
    <c:plotVisOnly val="0"/>
    <c:dispBlanksAs val="gap"/>
    <c:showDLblsOverMax val="1"/>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33333333333334"/>
          <c:w val="0.96959064327485378"/>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BA2-4BD4-B2B1-C812AD6A77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34.479999999999997</c:v>
                </c:pt>
              </c:numCache>
            </c:numRef>
          </c:val>
          <c:extLst>
            <c:ext xmlns:c16="http://schemas.microsoft.com/office/drawing/2014/chart" uri="{C3380CC4-5D6E-409C-BE32-E72D297353CC}">
              <c16:uniqueId val="{00000001-2BA2-4BD4-B2B1-C812AD6A77DA}"/>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BA2-4BD4-B2B1-C812AD6A77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34.479999999999997</c:v>
                </c:pt>
              </c:numCache>
            </c:numRef>
          </c:val>
          <c:extLst>
            <c:ext xmlns:c16="http://schemas.microsoft.com/office/drawing/2014/chart" uri="{C3380CC4-5D6E-409C-BE32-E72D297353CC}">
              <c16:uniqueId val="{00000003-2BA2-4BD4-B2B1-C812AD6A77DA}"/>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BA2-4BD4-B2B1-C812AD6A77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17.239999999999998</c:v>
                </c:pt>
              </c:numCache>
            </c:numRef>
          </c:val>
          <c:extLst>
            <c:ext xmlns:c16="http://schemas.microsoft.com/office/drawing/2014/chart" uri="{C3380CC4-5D6E-409C-BE32-E72D297353CC}">
              <c16:uniqueId val="{00000005-2BA2-4BD4-B2B1-C812AD6A77DA}"/>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BA2-4BD4-B2B1-C812AD6A77D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8.9600000000000009</c:v>
                </c:pt>
              </c:numCache>
            </c:numRef>
          </c:val>
          <c:extLst>
            <c:ext xmlns:c16="http://schemas.microsoft.com/office/drawing/2014/chart" uri="{C3380CC4-5D6E-409C-BE32-E72D297353CC}">
              <c16:uniqueId val="{00000007-2BA2-4BD4-B2B1-C812AD6A77DA}"/>
            </c:ext>
          </c:extLst>
        </c:ser>
        <c:ser>
          <c:idx val="4"/>
          <c:order val="4"/>
          <c:spPr>
            <a:solidFill>
              <a:srgbClr val="000000"/>
            </a:solidFill>
            <a:ln w="9525" algn="ctr">
              <a:solidFill>
                <a:schemeClr val="tx1"/>
              </a:solidFill>
              <a:prstDash val="solid"/>
            </a:ln>
          </c:spPr>
          <c:invertIfNegative val="0"/>
          <c:val>
            <c:numRef>
              <c:f>Sheet1!$A$5</c:f>
              <c:numCache>
                <c:formatCode>General</c:formatCode>
                <c:ptCount val="1"/>
                <c:pt idx="0">
                  <c:v>4.8200000000000021</c:v>
                </c:pt>
              </c:numCache>
            </c:numRef>
          </c:val>
          <c:extLst>
            <c:ext xmlns:c16="http://schemas.microsoft.com/office/drawing/2014/chart" uri="{C3380CC4-5D6E-409C-BE32-E72D297353CC}">
              <c16:uniqueId val="{00000008-2BA2-4BD4-B2B1-C812AD6A77DA}"/>
            </c:ext>
          </c:extLst>
        </c:ser>
        <c:dLbls>
          <c:showLegendKey val="0"/>
          <c:showVal val="0"/>
          <c:showCatName val="0"/>
          <c:showSerName val="0"/>
          <c:showPercent val="0"/>
          <c:showBubbleSize val="0"/>
        </c:dLbls>
        <c:gapWidth val="80"/>
        <c:overlap val="100"/>
        <c:axId val="212327695"/>
        <c:axId val="1"/>
      </c:barChart>
      <c:catAx>
        <c:axId val="21232769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212327695"/>
        <c:crosses val="min"/>
        <c:crossBetween val="between"/>
      </c:valAx>
    </c:plotArea>
    <c:plotVisOnly val="0"/>
    <c:dispBlanksAs val="gap"/>
    <c:showDLblsOverMax val="1"/>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BD9-4A68-91AE-88573146C4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45.129999999999995</c:v>
                </c:pt>
              </c:numCache>
            </c:numRef>
          </c:val>
          <c:extLst>
            <c:ext xmlns:c16="http://schemas.microsoft.com/office/drawing/2014/chart" uri="{C3380CC4-5D6E-409C-BE32-E72D297353CC}">
              <c16:uniqueId val="{00000001-7BD9-4A68-91AE-88573146C422}"/>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BD9-4A68-91AE-88573146C4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21.52</c:v>
                </c:pt>
              </c:numCache>
            </c:numRef>
          </c:val>
          <c:extLst>
            <c:ext xmlns:c16="http://schemas.microsoft.com/office/drawing/2014/chart" uri="{C3380CC4-5D6E-409C-BE32-E72D297353CC}">
              <c16:uniqueId val="{00000003-7BD9-4A68-91AE-88573146C422}"/>
            </c:ext>
          </c:extLst>
        </c:ser>
        <c:ser>
          <c:idx val="2"/>
          <c:order val="2"/>
          <c:spPr>
            <a:solidFill>
              <a:srgbClr val="969696"/>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BD9-4A68-91AE-88573146C4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14.580000000000004</c:v>
                </c:pt>
              </c:numCache>
            </c:numRef>
          </c:val>
          <c:extLst>
            <c:ext xmlns:c16="http://schemas.microsoft.com/office/drawing/2014/chart" uri="{C3380CC4-5D6E-409C-BE32-E72D297353CC}">
              <c16:uniqueId val="{00000005-7BD9-4A68-91AE-88573146C422}"/>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BD9-4A68-91AE-88573146C4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9.7199999999999953</c:v>
                </c:pt>
              </c:numCache>
            </c:numRef>
          </c:val>
          <c:extLst>
            <c:ext xmlns:c16="http://schemas.microsoft.com/office/drawing/2014/chart" uri="{C3380CC4-5D6E-409C-BE32-E72D297353CC}">
              <c16:uniqueId val="{00000007-7BD9-4A68-91AE-88573146C422}"/>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7BD9-4A68-91AE-88573146C42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9.0200000000000067</c:v>
                </c:pt>
              </c:numCache>
            </c:numRef>
          </c:val>
          <c:extLst>
            <c:ext xmlns:c16="http://schemas.microsoft.com/office/drawing/2014/chart" uri="{C3380CC4-5D6E-409C-BE32-E72D297353CC}">
              <c16:uniqueId val="{00000009-7BD9-4A68-91AE-88573146C422}"/>
            </c:ext>
          </c:extLst>
        </c:ser>
        <c:dLbls>
          <c:showLegendKey val="0"/>
          <c:showVal val="0"/>
          <c:showCatName val="0"/>
          <c:showSerName val="0"/>
          <c:showPercent val="0"/>
          <c:showBubbleSize val="0"/>
        </c:dLbls>
        <c:gapWidth val="80"/>
        <c:overlap val="100"/>
        <c:axId val="730210016"/>
        <c:axId val="1"/>
      </c:barChart>
      <c:catAx>
        <c:axId val="7302100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730210016"/>
        <c:crosses val="min"/>
        <c:crossBetween val="between"/>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719438877755514E-2"/>
          <c:y val="4.2817679558011051E-2"/>
          <c:w val="0.9298597194388778"/>
          <c:h val="0.91436464088397795"/>
        </c:manualLayout>
      </c:layout>
      <c:lineChart>
        <c:grouping val="standard"/>
        <c:varyColors val="0"/>
        <c:ser>
          <c:idx val="0"/>
          <c:order val="0"/>
          <c:spPr>
            <a:ln w="12700" algn="ctr">
              <a:solidFill>
                <a:srgbClr val="007770"/>
              </a:solidFill>
              <a:prstDash val="lgDash"/>
            </a:ln>
          </c:spPr>
          <c:marker>
            <c:symbol val="none"/>
          </c:marker>
          <c:dPt>
            <c:idx val="0"/>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0-17FB-4E9B-ABD1-E1A1CBD0BD5D}"/>
              </c:ext>
            </c:extLst>
          </c:dPt>
          <c:dPt>
            <c:idx val="1"/>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1-17FB-4E9B-ABD1-E1A1CBD0BD5D}"/>
              </c:ext>
            </c:extLst>
          </c:dPt>
          <c:dPt>
            <c:idx val="2"/>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2-17FB-4E9B-ABD1-E1A1CBD0BD5D}"/>
              </c:ext>
            </c:extLst>
          </c:dPt>
          <c:dPt>
            <c:idx val="3"/>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3-17FB-4E9B-ABD1-E1A1CBD0BD5D}"/>
              </c:ext>
            </c:extLst>
          </c:dPt>
          <c:dPt>
            <c:idx val="4"/>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4-17FB-4E9B-ABD1-E1A1CBD0BD5D}"/>
              </c:ext>
            </c:extLst>
          </c:dPt>
          <c:dPt>
            <c:idx val="5"/>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5-17FB-4E9B-ABD1-E1A1CBD0BD5D}"/>
              </c:ext>
            </c:extLst>
          </c:dPt>
          <c:dPt>
            <c:idx val="6"/>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6-17FB-4E9B-ABD1-E1A1CBD0BD5D}"/>
              </c:ext>
            </c:extLst>
          </c:dPt>
          <c:dPt>
            <c:idx val="7"/>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7-17FB-4E9B-ABD1-E1A1CBD0BD5D}"/>
              </c:ext>
            </c:extLst>
          </c:dPt>
          <c:dPt>
            <c:idx val="8"/>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8-17FB-4E9B-ABD1-E1A1CBD0BD5D}"/>
              </c:ext>
            </c:extLst>
          </c:dPt>
          <c:dPt>
            <c:idx val="9"/>
            <c:marker>
              <c:symbol val="triangle"/>
              <c:size val="5"/>
              <c:spPr>
                <a:solidFill>
                  <a:srgbClr val="007770"/>
                </a:solidFill>
                <a:ln w="9525" algn="ctr">
                  <a:solidFill>
                    <a:srgbClr val="007770"/>
                  </a:solidFill>
                  <a:prstDash val="solid"/>
                </a:ln>
              </c:spPr>
            </c:marker>
            <c:bubble3D val="0"/>
            <c:extLst>
              <c:ext xmlns:c16="http://schemas.microsoft.com/office/drawing/2014/chart" uri="{C3380CC4-5D6E-409C-BE32-E72D297353CC}">
                <c16:uniqueId val="{00000009-17FB-4E9B-ABD1-E1A1CBD0BD5D}"/>
              </c:ext>
            </c:extLst>
          </c:dPt>
          <c:val>
            <c:numRef>
              <c:f>Sheet1!$A$1:$J$1</c:f>
              <c:numCache>
                <c:formatCode>General</c:formatCode>
                <c:ptCount val="10"/>
                <c:pt idx="0">
                  <c:v>70.333333333333329</c:v>
                </c:pt>
                <c:pt idx="1">
                  <c:v>56.047619047619044</c:v>
                </c:pt>
                <c:pt idx="2">
                  <c:v>46.083333333333343</c:v>
                </c:pt>
                <c:pt idx="3">
                  <c:v>44.666666666666679</c:v>
                </c:pt>
                <c:pt idx="4">
                  <c:v>48.666666666666664</c:v>
                </c:pt>
                <c:pt idx="5">
                  <c:v>59.999999999999986</c:v>
                </c:pt>
                <c:pt idx="6">
                  <c:v>17</c:v>
                </c:pt>
                <c:pt idx="7">
                  <c:v>48.305555555555564</c:v>
                </c:pt>
                <c:pt idx="8">
                  <c:v>65.333333333333343</c:v>
                </c:pt>
                <c:pt idx="9">
                  <c:v>54.694444444444436</c:v>
                </c:pt>
              </c:numCache>
            </c:numRef>
          </c:val>
          <c:smooth val="0"/>
          <c:extLst>
            <c:ext xmlns:c16="http://schemas.microsoft.com/office/drawing/2014/chart" uri="{C3380CC4-5D6E-409C-BE32-E72D297353CC}">
              <c16:uniqueId val="{0000000A-17FB-4E9B-ABD1-E1A1CBD0BD5D}"/>
            </c:ext>
          </c:extLst>
        </c:ser>
        <c:ser>
          <c:idx val="1"/>
          <c:order val="1"/>
          <c:spPr>
            <a:ln w="19050" algn="ctr">
              <a:solidFill>
                <a:srgbClr val="C30C3E"/>
              </a:solidFill>
              <a:prstDash val="dash"/>
            </a:ln>
          </c:spPr>
          <c:marker>
            <c:symbol val="none"/>
          </c:marker>
          <c:dPt>
            <c:idx val="0"/>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0B-17FB-4E9B-ABD1-E1A1CBD0BD5D}"/>
              </c:ext>
            </c:extLst>
          </c:dPt>
          <c:dPt>
            <c:idx val="1"/>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0C-17FB-4E9B-ABD1-E1A1CBD0BD5D}"/>
              </c:ext>
            </c:extLst>
          </c:dPt>
          <c:dPt>
            <c:idx val="2"/>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0D-17FB-4E9B-ABD1-E1A1CBD0BD5D}"/>
              </c:ext>
            </c:extLst>
          </c:dPt>
          <c:dPt>
            <c:idx val="3"/>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0E-17FB-4E9B-ABD1-E1A1CBD0BD5D}"/>
              </c:ext>
            </c:extLst>
          </c:dPt>
          <c:dPt>
            <c:idx val="4"/>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0F-17FB-4E9B-ABD1-E1A1CBD0BD5D}"/>
              </c:ext>
            </c:extLst>
          </c:dPt>
          <c:dPt>
            <c:idx val="5"/>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10-17FB-4E9B-ABD1-E1A1CBD0BD5D}"/>
              </c:ext>
            </c:extLst>
          </c:dPt>
          <c:dPt>
            <c:idx val="6"/>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11-17FB-4E9B-ABD1-E1A1CBD0BD5D}"/>
              </c:ext>
            </c:extLst>
          </c:dPt>
          <c:dPt>
            <c:idx val="7"/>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12-17FB-4E9B-ABD1-E1A1CBD0BD5D}"/>
              </c:ext>
            </c:extLst>
          </c:dPt>
          <c:dPt>
            <c:idx val="8"/>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13-17FB-4E9B-ABD1-E1A1CBD0BD5D}"/>
              </c:ext>
            </c:extLst>
          </c:dPt>
          <c:dPt>
            <c:idx val="9"/>
            <c:marker>
              <c:symbol val="circle"/>
              <c:size val="5"/>
              <c:spPr>
                <a:solidFill>
                  <a:srgbClr val="C30C3E"/>
                </a:solidFill>
                <a:ln w="9525" algn="ctr">
                  <a:solidFill>
                    <a:srgbClr val="C30C3E"/>
                  </a:solidFill>
                  <a:prstDash val="solid"/>
                </a:ln>
              </c:spPr>
            </c:marker>
            <c:bubble3D val="0"/>
            <c:extLst>
              <c:ext xmlns:c16="http://schemas.microsoft.com/office/drawing/2014/chart" uri="{C3380CC4-5D6E-409C-BE32-E72D297353CC}">
                <c16:uniqueId val="{00000014-17FB-4E9B-ABD1-E1A1CBD0BD5D}"/>
              </c:ext>
            </c:extLst>
          </c:dPt>
          <c:val>
            <c:numRef>
              <c:f>Sheet1!$A$2:$J$2</c:f>
              <c:numCache>
                <c:formatCode>General</c:formatCode>
                <c:ptCount val="10"/>
                <c:pt idx="0">
                  <c:v>39.481727574750842</c:v>
                </c:pt>
                <c:pt idx="1">
                  <c:v>-28.64119601328904</c:v>
                </c:pt>
                <c:pt idx="2">
                  <c:v>27.852713178294579</c:v>
                </c:pt>
                <c:pt idx="3">
                  <c:v>31.225913621262468</c:v>
                </c:pt>
                <c:pt idx="4">
                  <c:v>12.777408637873759</c:v>
                </c:pt>
                <c:pt idx="5">
                  <c:v>28.976744186046506</c:v>
                </c:pt>
                <c:pt idx="6">
                  <c:v>-16.90697674418605</c:v>
                </c:pt>
                <c:pt idx="7">
                  <c:v>17.248062015503873</c:v>
                </c:pt>
                <c:pt idx="8">
                  <c:v>34.271317829457359</c:v>
                </c:pt>
                <c:pt idx="9">
                  <c:v>20.519379844961239</c:v>
                </c:pt>
              </c:numCache>
            </c:numRef>
          </c:val>
          <c:smooth val="0"/>
          <c:extLst>
            <c:ext xmlns:c16="http://schemas.microsoft.com/office/drawing/2014/chart" uri="{C3380CC4-5D6E-409C-BE32-E72D297353CC}">
              <c16:uniqueId val="{00000015-17FB-4E9B-ABD1-E1A1CBD0BD5D}"/>
            </c:ext>
          </c:extLst>
        </c:ser>
        <c:ser>
          <c:idx val="2"/>
          <c:order val="2"/>
          <c:spPr>
            <a:ln w="19050" algn="ctr">
              <a:solidFill>
                <a:srgbClr val="969696"/>
              </a:solidFill>
              <a:prstDash val="sysDot"/>
            </a:ln>
          </c:spPr>
          <c:marker>
            <c:symbol val="none"/>
          </c:marker>
          <c:dPt>
            <c:idx val="0"/>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6-17FB-4E9B-ABD1-E1A1CBD0BD5D}"/>
              </c:ext>
            </c:extLst>
          </c:dPt>
          <c:dPt>
            <c:idx val="1"/>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7-17FB-4E9B-ABD1-E1A1CBD0BD5D}"/>
              </c:ext>
            </c:extLst>
          </c:dPt>
          <c:dPt>
            <c:idx val="2"/>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8-17FB-4E9B-ABD1-E1A1CBD0BD5D}"/>
              </c:ext>
            </c:extLst>
          </c:dPt>
          <c:dPt>
            <c:idx val="3"/>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9-17FB-4E9B-ABD1-E1A1CBD0BD5D}"/>
              </c:ext>
            </c:extLst>
          </c:dPt>
          <c:dPt>
            <c:idx val="4"/>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A-17FB-4E9B-ABD1-E1A1CBD0BD5D}"/>
              </c:ext>
            </c:extLst>
          </c:dPt>
          <c:dPt>
            <c:idx val="5"/>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B-17FB-4E9B-ABD1-E1A1CBD0BD5D}"/>
              </c:ext>
            </c:extLst>
          </c:dPt>
          <c:dPt>
            <c:idx val="6"/>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C-17FB-4E9B-ABD1-E1A1CBD0BD5D}"/>
              </c:ext>
            </c:extLst>
          </c:dPt>
          <c:dPt>
            <c:idx val="7"/>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D-17FB-4E9B-ABD1-E1A1CBD0BD5D}"/>
              </c:ext>
            </c:extLst>
          </c:dPt>
          <c:dPt>
            <c:idx val="8"/>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E-17FB-4E9B-ABD1-E1A1CBD0BD5D}"/>
              </c:ext>
            </c:extLst>
          </c:dPt>
          <c:dPt>
            <c:idx val="9"/>
            <c:marker>
              <c:symbol val="square"/>
              <c:size val="5"/>
              <c:spPr>
                <a:solidFill>
                  <a:srgbClr val="969696"/>
                </a:solidFill>
                <a:ln w="9525" algn="ctr">
                  <a:solidFill>
                    <a:srgbClr val="969696"/>
                  </a:solidFill>
                  <a:prstDash val="solid"/>
                </a:ln>
              </c:spPr>
            </c:marker>
            <c:bubble3D val="0"/>
            <c:extLst>
              <c:ext xmlns:c16="http://schemas.microsoft.com/office/drawing/2014/chart" uri="{C3380CC4-5D6E-409C-BE32-E72D297353CC}">
                <c16:uniqueId val="{0000001F-17FB-4E9B-ABD1-E1A1CBD0BD5D}"/>
              </c:ext>
            </c:extLst>
          </c:dPt>
          <c:val>
            <c:numRef>
              <c:f>Sheet1!$A$3:$J$3</c:f>
              <c:numCache>
                <c:formatCode>General</c:formatCode>
                <c:ptCount val="10"/>
                <c:pt idx="0">
                  <c:v>46.212987012987014</c:v>
                </c:pt>
                <c:pt idx="1">
                  <c:v>-10.16363636363636</c:v>
                </c:pt>
                <c:pt idx="2">
                  <c:v>31.830303030303032</c:v>
                </c:pt>
                <c:pt idx="3">
                  <c:v>34.158441558441574</c:v>
                </c:pt>
                <c:pt idx="4">
                  <c:v>20.607792207792208</c:v>
                </c:pt>
                <c:pt idx="5">
                  <c:v>35.745454545454528</c:v>
                </c:pt>
                <c:pt idx="6">
                  <c:v>-9.5090909090909133</c:v>
                </c:pt>
                <c:pt idx="7">
                  <c:v>24.024242424242416</c:v>
                </c:pt>
                <c:pt idx="8">
                  <c:v>41.04848484848484</c:v>
                </c:pt>
                <c:pt idx="9">
                  <c:v>27.975757575757569</c:v>
                </c:pt>
              </c:numCache>
            </c:numRef>
          </c:val>
          <c:smooth val="0"/>
          <c:extLst>
            <c:ext xmlns:c16="http://schemas.microsoft.com/office/drawing/2014/chart" uri="{C3380CC4-5D6E-409C-BE32-E72D297353CC}">
              <c16:uniqueId val="{00000020-17FB-4E9B-ABD1-E1A1CBD0BD5D}"/>
            </c:ext>
          </c:extLst>
        </c:ser>
        <c:ser>
          <c:idx val="3"/>
          <c:order val="3"/>
          <c:spPr>
            <a:ln w="19050" algn="ctr">
              <a:solidFill>
                <a:srgbClr val="007770"/>
              </a:solidFill>
              <a:prstDash val="sysDot"/>
            </a:ln>
          </c:spPr>
          <c:marker>
            <c:symbol val="none"/>
          </c:marker>
          <c:dPt>
            <c:idx val="0"/>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1-17FB-4E9B-ABD1-E1A1CBD0BD5D}"/>
              </c:ext>
            </c:extLst>
          </c:dPt>
          <c:dPt>
            <c:idx val="1"/>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2-17FB-4E9B-ABD1-E1A1CBD0BD5D}"/>
              </c:ext>
            </c:extLst>
          </c:dPt>
          <c:dPt>
            <c:idx val="2"/>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3-17FB-4E9B-ABD1-E1A1CBD0BD5D}"/>
              </c:ext>
            </c:extLst>
          </c:dPt>
          <c:dPt>
            <c:idx val="3"/>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4-17FB-4E9B-ABD1-E1A1CBD0BD5D}"/>
              </c:ext>
            </c:extLst>
          </c:dPt>
          <c:dPt>
            <c:idx val="4"/>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5-17FB-4E9B-ABD1-E1A1CBD0BD5D}"/>
              </c:ext>
            </c:extLst>
          </c:dPt>
          <c:dPt>
            <c:idx val="5"/>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6-17FB-4E9B-ABD1-E1A1CBD0BD5D}"/>
              </c:ext>
            </c:extLst>
          </c:dPt>
          <c:dPt>
            <c:idx val="6"/>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7-17FB-4E9B-ABD1-E1A1CBD0BD5D}"/>
              </c:ext>
            </c:extLst>
          </c:dPt>
          <c:dPt>
            <c:idx val="7"/>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8-17FB-4E9B-ABD1-E1A1CBD0BD5D}"/>
              </c:ext>
            </c:extLst>
          </c:dPt>
          <c:dPt>
            <c:idx val="8"/>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9-17FB-4E9B-ABD1-E1A1CBD0BD5D}"/>
              </c:ext>
            </c:extLst>
          </c:dPt>
          <c:dPt>
            <c:idx val="9"/>
            <c:marker>
              <c:symbol val="triangle"/>
              <c:size val="5"/>
              <c:spPr>
                <a:solidFill>
                  <a:srgbClr val="FFFFFF"/>
                </a:solidFill>
                <a:ln w="9525" algn="ctr">
                  <a:solidFill>
                    <a:srgbClr val="007770"/>
                  </a:solidFill>
                  <a:prstDash val="solid"/>
                </a:ln>
              </c:spPr>
            </c:marker>
            <c:bubble3D val="0"/>
            <c:extLst>
              <c:ext xmlns:c16="http://schemas.microsoft.com/office/drawing/2014/chart" uri="{C3380CC4-5D6E-409C-BE32-E72D297353CC}">
                <c16:uniqueId val="{0000002A-17FB-4E9B-ABD1-E1A1CBD0BD5D}"/>
              </c:ext>
            </c:extLst>
          </c:dPt>
          <c:val>
            <c:numRef>
              <c:f>Sheet1!$A$4:$J$4</c:f>
              <c:numCache>
                <c:formatCode>General</c:formatCode>
                <c:ptCount val="10"/>
                <c:pt idx="0">
                  <c:v>96.000000000000014</c:v>
                </c:pt>
                <c:pt idx="1">
                  <c:v>100</c:v>
                </c:pt>
                <c:pt idx="2">
                  <c:v>83.333333333333343</c:v>
                </c:pt>
                <c:pt idx="3">
                  <c:v>51.999999999999993</c:v>
                </c:pt>
                <c:pt idx="4">
                  <c:v>100</c:v>
                </c:pt>
                <c:pt idx="5">
                  <c:v>100</c:v>
                </c:pt>
                <c:pt idx="6">
                  <c:v>69.999999999999986</c:v>
                </c:pt>
                <c:pt idx="7">
                  <c:v>90</c:v>
                </c:pt>
                <c:pt idx="8">
                  <c:v>96.666666666666686</c:v>
                </c:pt>
                <c:pt idx="9">
                  <c:v>69.999999999999986</c:v>
                </c:pt>
              </c:numCache>
            </c:numRef>
          </c:val>
          <c:smooth val="0"/>
          <c:extLst>
            <c:ext xmlns:c16="http://schemas.microsoft.com/office/drawing/2014/chart" uri="{C3380CC4-5D6E-409C-BE32-E72D297353CC}">
              <c16:uniqueId val="{0000002B-17FB-4E9B-ABD1-E1A1CBD0BD5D}"/>
            </c:ext>
          </c:extLst>
        </c:ser>
        <c:ser>
          <c:idx val="4"/>
          <c:order val="4"/>
          <c:spPr>
            <a:ln w="19050" algn="ctr">
              <a:solidFill>
                <a:srgbClr val="C30C3E"/>
              </a:solidFill>
              <a:prstDash val="sysDot"/>
            </a:ln>
          </c:spPr>
          <c:marker>
            <c:symbol val="none"/>
          </c:marker>
          <c:dPt>
            <c:idx val="0"/>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2C-17FB-4E9B-ABD1-E1A1CBD0BD5D}"/>
              </c:ext>
            </c:extLst>
          </c:dPt>
          <c:dPt>
            <c:idx val="1"/>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2D-17FB-4E9B-ABD1-E1A1CBD0BD5D}"/>
              </c:ext>
            </c:extLst>
          </c:dPt>
          <c:dPt>
            <c:idx val="2"/>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2E-17FB-4E9B-ABD1-E1A1CBD0BD5D}"/>
              </c:ext>
            </c:extLst>
          </c:dPt>
          <c:dPt>
            <c:idx val="3"/>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2F-17FB-4E9B-ABD1-E1A1CBD0BD5D}"/>
              </c:ext>
            </c:extLst>
          </c:dPt>
          <c:dPt>
            <c:idx val="4"/>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0-17FB-4E9B-ABD1-E1A1CBD0BD5D}"/>
              </c:ext>
            </c:extLst>
          </c:dPt>
          <c:dPt>
            <c:idx val="5"/>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1-17FB-4E9B-ABD1-E1A1CBD0BD5D}"/>
              </c:ext>
            </c:extLst>
          </c:dPt>
          <c:dPt>
            <c:idx val="6"/>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2-17FB-4E9B-ABD1-E1A1CBD0BD5D}"/>
              </c:ext>
            </c:extLst>
          </c:dPt>
          <c:dPt>
            <c:idx val="7"/>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3-17FB-4E9B-ABD1-E1A1CBD0BD5D}"/>
              </c:ext>
            </c:extLst>
          </c:dPt>
          <c:dPt>
            <c:idx val="8"/>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4-17FB-4E9B-ABD1-E1A1CBD0BD5D}"/>
              </c:ext>
            </c:extLst>
          </c:dPt>
          <c:dPt>
            <c:idx val="9"/>
            <c:marker>
              <c:symbol val="circle"/>
              <c:size val="5"/>
              <c:spPr>
                <a:solidFill>
                  <a:srgbClr val="FFFFFF"/>
                </a:solidFill>
                <a:ln w="9525" algn="ctr">
                  <a:solidFill>
                    <a:srgbClr val="C30C3E"/>
                  </a:solidFill>
                  <a:prstDash val="solid"/>
                </a:ln>
              </c:spPr>
            </c:marker>
            <c:bubble3D val="0"/>
            <c:extLst>
              <c:ext xmlns:c16="http://schemas.microsoft.com/office/drawing/2014/chart" uri="{C3380CC4-5D6E-409C-BE32-E72D297353CC}">
                <c16:uniqueId val="{00000035-17FB-4E9B-ABD1-E1A1CBD0BD5D}"/>
              </c:ext>
            </c:extLst>
          </c:dPt>
          <c:val>
            <c:numRef>
              <c:f>Sheet1!$A$5:$J$5</c:f>
              <c:numCache>
                <c:formatCode>General</c:formatCode>
                <c:ptCount val="10"/>
                <c:pt idx="0">
                  <c:v>23.999999999999986</c:v>
                </c:pt>
                <c:pt idx="1">
                  <c:v>-100</c:v>
                </c:pt>
                <c:pt idx="2">
                  <c:v>-20.000000000000004</c:v>
                </c:pt>
                <c:pt idx="3">
                  <c:v>11.999999999999993</c:v>
                </c:pt>
                <c:pt idx="4">
                  <c:v>-5.7142857142857197</c:v>
                </c:pt>
                <c:pt idx="5">
                  <c:v>-25.714285714285712</c:v>
                </c:pt>
                <c:pt idx="6">
                  <c:v>-26.666666666666661</c:v>
                </c:pt>
                <c:pt idx="7">
                  <c:v>-100</c:v>
                </c:pt>
                <c:pt idx="8">
                  <c:v>9.9999999999999929</c:v>
                </c:pt>
                <c:pt idx="9">
                  <c:v>-43.333333333333336</c:v>
                </c:pt>
              </c:numCache>
            </c:numRef>
          </c:val>
          <c:smooth val="0"/>
          <c:extLst>
            <c:ext xmlns:c16="http://schemas.microsoft.com/office/drawing/2014/chart" uri="{C3380CC4-5D6E-409C-BE32-E72D297353CC}">
              <c16:uniqueId val="{00000036-17FB-4E9B-ABD1-E1A1CBD0BD5D}"/>
            </c:ext>
          </c:extLst>
        </c:ser>
        <c:dLbls>
          <c:showLegendKey val="0"/>
          <c:showVal val="0"/>
          <c:showCatName val="0"/>
          <c:showSerName val="0"/>
          <c:showPercent val="0"/>
          <c:showBubbleSize val="0"/>
        </c:dLbls>
        <c:smooth val="0"/>
        <c:axId val="1240449472"/>
        <c:axId val="1"/>
      </c:lineChart>
      <c:catAx>
        <c:axId val="1240449472"/>
        <c:scaling>
          <c:orientation val="minMax"/>
        </c:scaling>
        <c:delete val="0"/>
        <c:axPos val="b"/>
        <c:majorGridlines>
          <c:spPr>
            <a:ln>
              <a:noFill/>
            </a:ln>
          </c:spPr>
        </c:majorGridlines>
        <c:majorTickMark val="none"/>
        <c:minorTickMark val="none"/>
        <c:tickLblPos val="none"/>
        <c:spPr>
          <a:ln w="9525" algn="ctr">
            <a:solidFill>
              <a:schemeClr val="tx1"/>
            </a:solidFill>
            <a:prstDash val="solid"/>
          </a:ln>
        </c:spPr>
        <c:crossAx val="1"/>
        <c:crossesAt val="0"/>
        <c:auto val="0"/>
        <c:lblAlgn val="ctr"/>
        <c:lblOffset val="100"/>
        <c:noMultiLvlLbl val="0"/>
      </c:catAx>
      <c:valAx>
        <c:axId val="1"/>
        <c:scaling>
          <c:orientation val="minMax"/>
          <c:max val="100"/>
          <c:min val="-10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1000">
                <a:solidFill>
                  <a:schemeClr val="tx1"/>
                </a:solidFill>
                <a:latin typeface="+mn-lt"/>
                <a:ea typeface="+mn-ea"/>
                <a:cs typeface="+mn-cs"/>
                <a:sym typeface="+mn-lt"/>
              </a:defRPr>
            </a:pPr>
            <a:endParaRPr lang="en-US"/>
          </a:p>
        </c:txPr>
        <c:crossAx val="1240449472"/>
        <c:crosses val="min"/>
        <c:crossBetween val="midCat"/>
        <c:majorUnit val="50"/>
      </c:valAx>
    </c:plotArea>
    <c:plotVisOnly val="0"/>
    <c:dispBlanksAs val="gap"/>
    <c:showDLblsOverMax val="1"/>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ADB-42D4-8E81-DD47BB93A8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50.690000000000005</c:v>
                </c:pt>
              </c:numCache>
            </c:numRef>
          </c:val>
          <c:extLst>
            <c:ext xmlns:c16="http://schemas.microsoft.com/office/drawing/2014/chart" uri="{C3380CC4-5D6E-409C-BE32-E72D297353CC}">
              <c16:uniqueId val="{00000001-5ADB-42D4-8E81-DD47BB93A8F7}"/>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5ADB-42D4-8E81-DD47BB93A8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22.220000000000006</c:v>
                </c:pt>
              </c:numCache>
            </c:numRef>
          </c:val>
          <c:extLst>
            <c:ext xmlns:c16="http://schemas.microsoft.com/office/drawing/2014/chart" uri="{C3380CC4-5D6E-409C-BE32-E72D297353CC}">
              <c16:uniqueId val="{00000003-5ADB-42D4-8E81-DD47BB93A8F7}"/>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5ADB-42D4-8E81-DD47BB93A8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15.270000000000007</c:v>
                </c:pt>
              </c:numCache>
            </c:numRef>
          </c:val>
          <c:extLst>
            <c:ext xmlns:c16="http://schemas.microsoft.com/office/drawing/2014/chart" uri="{C3380CC4-5D6E-409C-BE32-E72D297353CC}">
              <c16:uniqueId val="{00000005-5ADB-42D4-8E81-DD47BB93A8F7}"/>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5ADB-42D4-8E81-DD47BB93A8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6.25</c:v>
                </c:pt>
              </c:numCache>
            </c:numRef>
          </c:val>
          <c:extLst>
            <c:ext xmlns:c16="http://schemas.microsoft.com/office/drawing/2014/chart" uri="{C3380CC4-5D6E-409C-BE32-E72D297353CC}">
              <c16:uniqueId val="{00000007-5ADB-42D4-8E81-DD47BB93A8F7}"/>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5ADB-42D4-8E81-DD47BB93A8F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5.5499999999999989</c:v>
                </c:pt>
              </c:numCache>
            </c:numRef>
          </c:val>
          <c:extLst>
            <c:ext xmlns:c16="http://schemas.microsoft.com/office/drawing/2014/chart" uri="{C3380CC4-5D6E-409C-BE32-E72D297353CC}">
              <c16:uniqueId val="{00000009-5ADB-42D4-8E81-DD47BB93A8F7}"/>
            </c:ext>
          </c:extLst>
        </c:ser>
        <c:dLbls>
          <c:showLegendKey val="0"/>
          <c:showVal val="0"/>
          <c:showCatName val="0"/>
          <c:showSerName val="0"/>
          <c:showPercent val="0"/>
          <c:showBubbleSize val="0"/>
        </c:dLbls>
        <c:gapWidth val="80"/>
        <c:overlap val="100"/>
        <c:axId val="411676352"/>
        <c:axId val="1"/>
      </c:barChart>
      <c:catAx>
        <c:axId val="411676352"/>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0000000000018"/>
          <c:min val="0"/>
        </c:scaling>
        <c:delete val="1"/>
        <c:axPos val="t"/>
        <c:numFmt formatCode="General" sourceLinked="1"/>
        <c:majorTickMark val="out"/>
        <c:minorTickMark val="none"/>
        <c:tickLblPos val="nextTo"/>
        <c:crossAx val="411676352"/>
        <c:crosses val="min"/>
        <c:crossBetween val="between"/>
      </c:valAx>
    </c:plotArea>
    <c:plotVisOnly val="0"/>
    <c:dispBlanksAs val="gap"/>
    <c:showDLblsOverMax val="1"/>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619808306709268"/>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DF6-40EA-A436-6BD63C8851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64.58</c:v>
                </c:pt>
              </c:numCache>
            </c:numRef>
          </c:val>
          <c:extLst>
            <c:ext xmlns:c16="http://schemas.microsoft.com/office/drawing/2014/chart" uri="{C3380CC4-5D6E-409C-BE32-E72D297353CC}">
              <c16:uniqueId val="{00000001-7DF6-40EA-A436-6BD63C8851E3}"/>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7DF6-40EA-A436-6BD63C8851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17.36</c:v>
                </c:pt>
              </c:numCache>
            </c:numRef>
          </c:val>
          <c:extLst>
            <c:ext xmlns:c16="http://schemas.microsoft.com/office/drawing/2014/chart" uri="{C3380CC4-5D6E-409C-BE32-E72D297353CC}">
              <c16:uniqueId val="{00000003-7DF6-40EA-A436-6BD63C8851E3}"/>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7DF6-40EA-A436-6BD63C8851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11.099999999999998</c:v>
                </c:pt>
              </c:numCache>
            </c:numRef>
          </c:val>
          <c:extLst>
            <c:ext xmlns:c16="http://schemas.microsoft.com/office/drawing/2014/chart" uri="{C3380CC4-5D6E-409C-BE32-E72D297353CC}">
              <c16:uniqueId val="{00000005-7DF6-40EA-A436-6BD63C8851E3}"/>
            </c:ext>
          </c:extLst>
        </c:ser>
        <c:ser>
          <c:idx val="3"/>
          <c:order val="3"/>
          <c:spPr>
            <a:solidFill>
              <a:srgbClr val="808080"/>
            </a:solidFill>
            <a:ln w="9525" algn="ctr">
              <a:solidFill>
                <a:schemeClr val="tx1"/>
              </a:solidFill>
              <a:prstDash val="solid"/>
            </a:ln>
          </c:spPr>
          <c:invertIfNegative val="0"/>
          <c:dLbls>
            <c:dLbl>
              <c:idx val="0"/>
              <c:layout>
                <c:manualLayout>
                  <c:x val="0"/>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7DF6-40EA-A436-6BD63C8851E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2.7699999999999947</c:v>
                </c:pt>
              </c:numCache>
            </c:numRef>
          </c:val>
          <c:extLst>
            <c:ext xmlns:c16="http://schemas.microsoft.com/office/drawing/2014/chart" uri="{C3380CC4-5D6E-409C-BE32-E72D297353CC}">
              <c16:uniqueId val="{00000007-7DF6-40EA-A436-6BD63C8851E3}"/>
            </c:ext>
          </c:extLst>
        </c:ser>
        <c:ser>
          <c:idx val="4"/>
          <c:order val="4"/>
          <c:spPr>
            <a:solidFill>
              <a:srgbClr val="000000"/>
            </a:solidFill>
            <a:ln w="9525" algn="ctr">
              <a:solidFill>
                <a:schemeClr val="tx1"/>
              </a:solidFill>
              <a:prstDash val="solid"/>
            </a:ln>
          </c:spPr>
          <c:invertIfNegative val="0"/>
          <c:val>
            <c:numRef>
              <c:f>Sheet1!$A$5</c:f>
              <c:numCache>
                <c:formatCode>General</c:formatCode>
                <c:ptCount val="1"/>
                <c:pt idx="0">
                  <c:v>4.1599999999999966</c:v>
                </c:pt>
              </c:numCache>
            </c:numRef>
          </c:val>
          <c:extLst>
            <c:ext xmlns:c16="http://schemas.microsoft.com/office/drawing/2014/chart" uri="{C3380CC4-5D6E-409C-BE32-E72D297353CC}">
              <c16:uniqueId val="{00000008-7DF6-40EA-A436-6BD63C8851E3}"/>
            </c:ext>
          </c:extLst>
        </c:ser>
        <c:dLbls>
          <c:showLegendKey val="0"/>
          <c:showVal val="0"/>
          <c:showCatName val="0"/>
          <c:showSerName val="0"/>
          <c:showPercent val="0"/>
          <c:showBubbleSize val="0"/>
        </c:dLbls>
        <c:gapWidth val="80"/>
        <c:overlap val="100"/>
        <c:axId val="439935616"/>
        <c:axId val="1"/>
      </c:barChart>
      <c:catAx>
        <c:axId val="4399356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439935616"/>
        <c:crosses val="min"/>
        <c:crossBetween val="between"/>
      </c:valAx>
    </c:plotArea>
    <c:plotVisOnly val="0"/>
    <c:dispBlanksAs val="gap"/>
    <c:showDLblsOverMax val="1"/>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F99B-4D54-9EC5-3C0F43C10D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66.430000000000007</c:v>
                </c:pt>
              </c:numCache>
            </c:numRef>
          </c:val>
          <c:extLst>
            <c:ext xmlns:c16="http://schemas.microsoft.com/office/drawing/2014/chart" uri="{C3380CC4-5D6E-409C-BE32-E72D297353CC}">
              <c16:uniqueId val="{00000001-F99B-4D54-9EC5-3C0F43C10D34}"/>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F99B-4D54-9EC5-3C0F43C10D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24.470000000000002</c:v>
                </c:pt>
              </c:numCache>
            </c:numRef>
          </c:val>
          <c:extLst>
            <c:ext xmlns:c16="http://schemas.microsoft.com/office/drawing/2014/chart" uri="{C3380CC4-5D6E-409C-BE32-E72D297353CC}">
              <c16:uniqueId val="{00000003-F99B-4D54-9EC5-3C0F43C10D34}"/>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99B-4D54-9EC5-3C0F43C10D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6.2899999999999956</c:v>
                </c:pt>
              </c:numCache>
            </c:numRef>
          </c:val>
          <c:extLst>
            <c:ext xmlns:c16="http://schemas.microsoft.com/office/drawing/2014/chart" uri="{C3380CC4-5D6E-409C-BE32-E72D297353CC}">
              <c16:uniqueId val="{00000005-F99B-4D54-9EC5-3C0F43C10D34}"/>
            </c:ext>
          </c:extLst>
        </c:ser>
        <c:ser>
          <c:idx val="3"/>
          <c:order val="3"/>
          <c:spPr>
            <a:solidFill>
              <a:srgbClr val="808080"/>
            </a:solidFill>
            <a:ln w="9525" algn="ctr">
              <a:solidFill>
                <a:schemeClr val="tx1"/>
              </a:solidFill>
              <a:prstDash val="solid"/>
            </a:ln>
          </c:spPr>
          <c:invertIfNegative val="0"/>
          <c:dLbls>
            <c:dLbl>
              <c:idx val="0"/>
              <c:layout>
                <c:manualLayout>
                  <c:x val="-5.701754385964912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F99B-4D54-9EC5-3C0F43C10D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0.69900000000000517</c:v>
                </c:pt>
              </c:numCache>
            </c:numRef>
          </c:val>
          <c:extLst>
            <c:ext xmlns:c16="http://schemas.microsoft.com/office/drawing/2014/chart" uri="{C3380CC4-5D6E-409C-BE32-E72D297353CC}">
              <c16:uniqueId val="{00000007-F99B-4D54-9EC5-3C0F43C10D34}"/>
            </c:ext>
          </c:extLst>
        </c:ser>
        <c:ser>
          <c:idx val="4"/>
          <c:order val="4"/>
          <c:spPr>
            <a:solidFill>
              <a:srgbClr val="000000"/>
            </a:solidFill>
            <a:ln w="9525" algn="ctr">
              <a:solidFill>
                <a:schemeClr val="tx1"/>
              </a:solidFill>
              <a:prstDash val="solid"/>
            </a:ln>
          </c:spPr>
          <c:invertIfNegative val="0"/>
          <c:dLbls>
            <c:dLbl>
              <c:idx val="0"/>
              <c:layout>
                <c:manualLayout>
                  <c:x val="-9.6491228070175444E-3"/>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F99B-4D54-9EC5-3C0F43C10D3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2.090000000000003</c:v>
                </c:pt>
              </c:numCache>
            </c:numRef>
          </c:val>
          <c:extLst>
            <c:ext xmlns:c16="http://schemas.microsoft.com/office/drawing/2014/chart" uri="{C3380CC4-5D6E-409C-BE32-E72D297353CC}">
              <c16:uniqueId val="{00000009-F99B-4D54-9EC5-3C0F43C10D34}"/>
            </c:ext>
          </c:extLst>
        </c:ser>
        <c:dLbls>
          <c:showLegendKey val="0"/>
          <c:showVal val="0"/>
          <c:showCatName val="0"/>
          <c:showSerName val="0"/>
          <c:showPercent val="0"/>
          <c:showBubbleSize val="0"/>
        </c:dLbls>
        <c:gapWidth val="80"/>
        <c:overlap val="100"/>
        <c:axId val="749402543"/>
        <c:axId val="1"/>
      </c:barChart>
      <c:catAx>
        <c:axId val="749402543"/>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9000000000013"/>
          <c:min val="0"/>
        </c:scaling>
        <c:delete val="1"/>
        <c:axPos val="t"/>
        <c:numFmt formatCode="General" sourceLinked="1"/>
        <c:majorTickMark val="out"/>
        <c:minorTickMark val="none"/>
        <c:tickLblPos val="nextTo"/>
        <c:crossAx val="749402543"/>
        <c:crosses val="min"/>
        <c:crossBetween val="between"/>
      </c:valAx>
    </c:plotArea>
    <c:plotVisOnly val="0"/>
    <c:dispBlanksAs val="gap"/>
    <c:showDLblsOverMax val="1"/>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902-4EE0-955B-8BC6FA858E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60.41</c:v>
                </c:pt>
              </c:numCache>
            </c:numRef>
          </c:val>
          <c:extLst>
            <c:ext xmlns:c16="http://schemas.microsoft.com/office/drawing/2014/chart" uri="{C3380CC4-5D6E-409C-BE32-E72D297353CC}">
              <c16:uniqueId val="{00000001-D902-4EE0-955B-8BC6FA858E84}"/>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902-4EE0-955B-8BC6FA858E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22.220000000000006</c:v>
                </c:pt>
              </c:numCache>
            </c:numRef>
          </c:val>
          <c:extLst>
            <c:ext xmlns:c16="http://schemas.microsoft.com/office/drawing/2014/chart" uri="{C3380CC4-5D6E-409C-BE32-E72D297353CC}">
              <c16:uniqueId val="{00000003-D902-4EE0-955B-8BC6FA858E84}"/>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902-4EE0-955B-8BC6FA858E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11.109999999999998</c:v>
                </c:pt>
              </c:numCache>
            </c:numRef>
          </c:val>
          <c:extLst>
            <c:ext xmlns:c16="http://schemas.microsoft.com/office/drawing/2014/chart" uri="{C3380CC4-5D6E-409C-BE32-E72D297353CC}">
              <c16:uniqueId val="{00000005-D902-4EE0-955B-8BC6FA858E84}"/>
            </c:ext>
          </c:extLst>
        </c:ser>
        <c:ser>
          <c:idx val="3"/>
          <c:order val="3"/>
          <c:spPr>
            <a:solidFill>
              <a:srgbClr val="808080"/>
            </a:solidFill>
            <a:ln w="9525" algn="ctr">
              <a:solidFill>
                <a:schemeClr val="tx1"/>
              </a:solidFill>
              <a:prstDash val="solid"/>
            </a:ln>
          </c:spPr>
          <c:invertIfNegative val="0"/>
          <c:dLbls>
            <c:dLbl>
              <c:idx val="0"/>
              <c:layout>
                <c:manualLayout>
                  <c:x val="0"/>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902-4EE0-955B-8BC6FA858E8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2.7699999999999947</c:v>
                </c:pt>
              </c:numCache>
            </c:numRef>
          </c:val>
          <c:extLst>
            <c:ext xmlns:c16="http://schemas.microsoft.com/office/drawing/2014/chart" uri="{C3380CC4-5D6E-409C-BE32-E72D297353CC}">
              <c16:uniqueId val="{00000007-D902-4EE0-955B-8BC6FA858E84}"/>
            </c:ext>
          </c:extLst>
        </c:ser>
        <c:ser>
          <c:idx val="4"/>
          <c:order val="4"/>
          <c:spPr>
            <a:solidFill>
              <a:srgbClr val="000000"/>
            </a:solidFill>
            <a:ln w="9525" algn="ctr">
              <a:solidFill>
                <a:schemeClr val="tx1"/>
              </a:solidFill>
              <a:prstDash val="solid"/>
            </a:ln>
          </c:spPr>
          <c:invertIfNegative val="0"/>
          <c:val>
            <c:numRef>
              <c:f>Sheet1!$A$5</c:f>
              <c:numCache>
                <c:formatCode>General</c:formatCode>
                <c:ptCount val="1"/>
                <c:pt idx="0">
                  <c:v>3.4699999999999953</c:v>
                </c:pt>
              </c:numCache>
            </c:numRef>
          </c:val>
          <c:extLst>
            <c:ext xmlns:c16="http://schemas.microsoft.com/office/drawing/2014/chart" uri="{C3380CC4-5D6E-409C-BE32-E72D297353CC}">
              <c16:uniqueId val="{00000008-D902-4EE0-955B-8BC6FA858E84}"/>
            </c:ext>
          </c:extLst>
        </c:ser>
        <c:dLbls>
          <c:showLegendKey val="0"/>
          <c:showVal val="0"/>
          <c:showCatName val="0"/>
          <c:showSerName val="0"/>
          <c:showPercent val="0"/>
          <c:showBubbleSize val="0"/>
        </c:dLbls>
        <c:gapWidth val="80"/>
        <c:overlap val="100"/>
        <c:axId val="620366288"/>
        <c:axId val="1"/>
      </c:barChart>
      <c:catAx>
        <c:axId val="6203662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999999999999"/>
          <c:min val="0"/>
        </c:scaling>
        <c:delete val="1"/>
        <c:axPos val="t"/>
        <c:numFmt formatCode="General" sourceLinked="1"/>
        <c:majorTickMark val="out"/>
        <c:minorTickMark val="none"/>
        <c:tickLblPos val="nextTo"/>
        <c:crossAx val="620366288"/>
        <c:crosses val="min"/>
        <c:crossBetween val="between"/>
      </c:valAx>
    </c:plotArea>
    <c:plotVisOnly val="0"/>
    <c:dispBlanksAs val="gap"/>
    <c:showDLblsOverMax val="1"/>
  </c:chart>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EDF8-4FA6-8992-116D7DED98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26.889999999999997</c:v>
                </c:pt>
              </c:numCache>
            </c:numRef>
          </c:val>
          <c:extLst>
            <c:ext xmlns:c16="http://schemas.microsoft.com/office/drawing/2014/chart" uri="{C3380CC4-5D6E-409C-BE32-E72D297353CC}">
              <c16:uniqueId val="{00000001-EDF8-4FA6-8992-116D7DED98FF}"/>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EDF8-4FA6-8992-116D7DED98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24.826999999999995</c:v>
                </c:pt>
              </c:numCache>
            </c:numRef>
          </c:val>
          <c:extLst>
            <c:ext xmlns:c16="http://schemas.microsoft.com/office/drawing/2014/chart" uri="{C3380CC4-5D6E-409C-BE32-E72D297353CC}">
              <c16:uniqueId val="{00000003-EDF8-4FA6-8992-116D7DED98FF}"/>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EDF8-4FA6-8992-116D7DED98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21.37</c:v>
                </c:pt>
              </c:numCache>
            </c:numRef>
          </c:val>
          <c:extLst>
            <c:ext xmlns:c16="http://schemas.microsoft.com/office/drawing/2014/chart" uri="{C3380CC4-5D6E-409C-BE32-E72D297353CC}">
              <c16:uniqueId val="{00000005-EDF8-4FA6-8992-116D7DED98FF}"/>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DF8-4FA6-8992-116D7DED98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15.859999999999996</c:v>
                </c:pt>
              </c:numCache>
            </c:numRef>
          </c:val>
          <c:extLst>
            <c:ext xmlns:c16="http://schemas.microsoft.com/office/drawing/2014/chart" uri="{C3380CC4-5D6E-409C-BE32-E72D297353CC}">
              <c16:uniqueId val="{00000007-EDF8-4FA6-8992-116D7DED98FF}"/>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EDF8-4FA6-8992-116D7DED98F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11.029999999999996</c:v>
                </c:pt>
              </c:numCache>
            </c:numRef>
          </c:val>
          <c:extLst>
            <c:ext xmlns:c16="http://schemas.microsoft.com/office/drawing/2014/chart" uri="{C3380CC4-5D6E-409C-BE32-E72D297353CC}">
              <c16:uniqueId val="{00000009-EDF8-4FA6-8992-116D7DED98FF}"/>
            </c:ext>
          </c:extLst>
        </c:ser>
        <c:dLbls>
          <c:showLegendKey val="0"/>
          <c:showVal val="0"/>
          <c:showCatName val="0"/>
          <c:showSerName val="0"/>
          <c:showPercent val="0"/>
          <c:showBubbleSize val="0"/>
        </c:dLbls>
        <c:gapWidth val="80"/>
        <c:overlap val="100"/>
        <c:axId val="486566832"/>
        <c:axId val="1"/>
      </c:barChart>
      <c:catAx>
        <c:axId val="486566832"/>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6999999999975"/>
          <c:min val="0"/>
        </c:scaling>
        <c:delete val="1"/>
        <c:axPos val="t"/>
        <c:numFmt formatCode="General" sourceLinked="1"/>
        <c:majorTickMark val="out"/>
        <c:minorTickMark val="none"/>
        <c:tickLblPos val="nextTo"/>
        <c:crossAx val="486566832"/>
        <c:crosses val="min"/>
        <c:crossBetween val="between"/>
      </c:valAx>
    </c:plotArea>
    <c:plotVisOnly val="0"/>
    <c:dispBlanksAs val="gap"/>
    <c:showDLblsOverMax val="1"/>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9DB3-4475-B5B6-166058F32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6.8900000000000006</c:v>
                </c:pt>
              </c:numCache>
            </c:numRef>
          </c:val>
          <c:extLst>
            <c:ext xmlns:c16="http://schemas.microsoft.com/office/drawing/2014/chart" uri="{C3380CC4-5D6E-409C-BE32-E72D297353CC}">
              <c16:uniqueId val="{00000001-9DB3-4475-B5B6-166058F32FAE}"/>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9DB3-4475-B5B6-166058F32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6.8900000000000006</c:v>
                </c:pt>
              </c:numCache>
            </c:numRef>
          </c:val>
          <c:extLst>
            <c:ext xmlns:c16="http://schemas.microsoft.com/office/drawing/2014/chart" uri="{C3380CC4-5D6E-409C-BE32-E72D297353CC}">
              <c16:uniqueId val="{00000003-9DB3-4475-B5B6-166058F32FA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9DB3-4475-B5B6-166058F32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24.82</c:v>
                </c:pt>
              </c:numCache>
            </c:numRef>
          </c:val>
          <c:extLst>
            <c:ext xmlns:c16="http://schemas.microsoft.com/office/drawing/2014/chart" uri="{C3380CC4-5D6E-409C-BE32-E72D297353CC}">
              <c16:uniqueId val="{00000005-9DB3-4475-B5B6-166058F32FA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9DB3-4475-B5B6-166058F32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40.689</c:v>
                </c:pt>
              </c:numCache>
            </c:numRef>
          </c:val>
          <c:extLst>
            <c:ext xmlns:c16="http://schemas.microsoft.com/office/drawing/2014/chart" uri="{C3380CC4-5D6E-409C-BE32-E72D297353CC}">
              <c16:uniqueId val="{00000007-9DB3-4475-B5B6-166058F32FA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9DB3-4475-B5B6-166058F32FA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20.68</c:v>
                </c:pt>
              </c:numCache>
            </c:numRef>
          </c:val>
          <c:extLst>
            <c:ext xmlns:c16="http://schemas.microsoft.com/office/drawing/2014/chart" uri="{C3380CC4-5D6E-409C-BE32-E72D297353CC}">
              <c16:uniqueId val="{00000009-9DB3-4475-B5B6-166058F32FAE}"/>
            </c:ext>
          </c:extLst>
        </c:ser>
        <c:dLbls>
          <c:showLegendKey val="0"/>
          <c:showVal val="0"/>
          <c:showCatName val="0"/>
          <c:showSerName val="0"/>
          <c:showPercent val="0"/>
          <c:showBubbleSize val="0"/>
        </c:dLbls>
        <c:gapWidth val="80"/>
        <c:overlap val="100"/>
        <c:axId val="461212607"/>
        <c:axId val="1"/>
      </c:barChart>
      <c:catAx>
        <c:axId val="46121260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68999999999994"/>
          <c:min val="0"/>
        </c:scaling>
        <c:delete val="1"/>
        <c:axPos val="t"/>
        <c:numFmt formatCode="General" sourceLinked="1"/>
        <c:majorTickMark val="out"/>
        <c:minorTickMark val="none"/>
        <c:tickLblPos val="nextTo"/>
        <c:crossAx val="461212607"/>
        <c:crosses val="min"/>
        <c:crossBetween val="between"/>
      </c:valAx>
    </c:plotArea>
    <c:plotVisOnly val="0"/>
    <c:dispBlanksAs val="gap"/>
    <c:showDLblsOverMax val="1"/>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DAB-4675-A7ED-F96155127A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5.47</c:v>
                </c:pt>
              </c:numCache>
            </c:numRef>
          </c:val>
          <c:extLst>
            <c:ext xmlns:c16="http://schemas.microsoft.com/office/drawing/2014/chart" uri="{C3380CC4-5D6E-409C-BE32-E72D297353CC}">
              <c16:uniqueId val="{00000001-4DAB-4675-A7ED-F96155127A5A}"/>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DAB-4675-A7ED-F96155127A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14.38</c:v>
                </c:pt>
              </c:numCache>
            </c:numRef>
          </c:val>
          <c:extLst>
            <c:ext xmlns:c16="http://schemas.microsoft.com/office/drawing/2014/chart" uri="{C3380CC4-5D6E-409C-BE32-E72D297353CC}">
              <c16:uniqueId val="{00000003-4DAB-4675-A7ED-F96155127A5A}"/>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DAB-4675-A7ED-F96155127A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30.130000000000003</c:v>
                </c:pt>
              </c:numCache>
            </c:numRef>
          </c:val>
          <c:extLst>
            <c:ext xmlns:c16="http://schemas.microsoft.com/office/drawing/2014/chart" uri="{C3380CC4-5D6E-409C-BE32-E72D297353CC}">
              <c16:uniqueId val="{00000005-4DAB-4675-A7ED-F96155127A5A}"/>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DAB-4675-A7ED-F96155127A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34.929999999999993</c:v>
                </c:pt>
              </c:numCache>
            </c:numRef>
          </c:val>
          <c:extLst>
            <c:ext xmlns:c16="http://schemas.microsoft.com/office/drawing/2014/chart" uri="{C3380CC4-5D6E-409C-BE32-E72D297353CC}">
              <c16:uniqueId val="{00000007-4DAB-4675-A7ED-F96155127A5A}"/>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DAB-4675-A7ED-F96155127A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15.060000000000006</c:v>
                </c:pt>
              </c:numCache>
            </c:numRef>
          </c:val>
          <c:extLst>
            <c:ext xmlns:c16="http://schemas.microsoft.com/office/drawing/2014/chart" uri="{C3380CC4-5D6E-409C-BE32-E72D297353CC}">
              <c16:uniqueId val="{00000009-4DAB-4675-A7ED-F96155127A5A}"/>
            </c:ext>
          </c:extLst>
        </c:ser>
        <c:dLbls>
          <c:showLegendKey val="0"/>
          <c:showVal val="0"/>
          <c:showCatName val="0"/>
          <c:showSerName val="0"/>
          <c:showPercent val="0"/>
          <c:showBubbleSize val="0"/>
        </c:dLbls>
        <c:gapWidth val="80"/>
        <c:overlap val="100"/>
        <c:axId val="212317695"/>
        <c:axId val="1"/>
      </c:barChart>
      <c:catAx>
        <c:axId val="21231769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212317695"/>
        <c:crosses val="min"/>
        <c:crossBetween val="between"/>
      </c:valAx>
    </c:plotArea>
    <c:plotVisOnly val="0"/>
    <c:dispBlanksAs val="gap"/>
    <c:showDLblsOverMax val="1"/>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33333333333334"/>
          <c:w val="0.96959064327485378"/>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E84-4337-A3CC-12CC07B478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8.9</c:v>
                </c:pt>
              </c:numCache>
            </c:numRef>
          </c:val>
          <c:extLst>
            <c:ext xmlns:c16="http://schemas.microsoft.com/office/drawing/2014/chart" uri="{C3380CC4-5D6E-409C-BE32-E72D297353CC}">
              <c16:uniqueId val="{00000001-BE84-4337-A3CC-12CC07B47815}"/>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E84-4337-A3CC-12CC07B478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7.53</c:v>
                </c:pt>
              </c:numCache>
            </c:numRef>
          </c:val>
          <c:extLst>
            <c:ext xmlns:c16="http://schemas.microsoft.com/office/drawing/2014/chart" uri="{C3380CC4-5D6E-409C-BE32-E72D297353CC}">
              <c16:uniqueId val="{00000003-BE84-4337-A3CC-12CC07B47815}"/>
            </c:ext>
          </c:extLst>
        </c:ser>
        <c:ser>
          <c:idx val="2"/>
          <c:order val="2"/>
          <c:spPr>
            <a:solidFill>
              <a:srgbClr val="969696"/>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E84-4337-A3CC-12CC07B478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26.02</c:v>
                </c:pt>
              </c:numCache>
            </c:numRef>
          </c:val>
          <c:extLst>
            <c:ext xmlns:c16="http://schemas.microsoft.com/office/drawing/2014/chart" uri="{C3380CC4-5D6E-409C-BE32-E72D297353CC}">
              <c16:uniqueId val="{00000005-BE84-4337-A3CC-12CC07B47815}"/>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E84-4337-A3CC-12CC07B478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37.669999999999995</c:v>
                </c:pt>
              </c:numCache>
            </c:numRef>
          </c:val>
          <c:extLst>
            <c:ext xmlns:c16="http://schemas.microsoft.com/office/drawing/2014/chart" uri="{C3380CC4-5D6E-409C-BE32-E72D297353CC}">
              <c16:uniqueId val="{00000007-BE84-4337-A3CC-12CC07B47815}"/>
            </c:ext>
          </c:extLst>
        </c:ser>
        <c:ser>
          <c:idx val="4"/>
          <c:order val="4"/>
          <c:spPr>
            <a:solidFill>
              <a:srgbClr val="00000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E84-4337-A3CC-12CC07B4781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19.86</c:v>
                </c:pt>
              </c:numCache>
            </c:numRef>
          </c:val>
          <c:extLst>
            <c:ext xmlns:c16="http://schemas.microsoft.com/office/drawing/2014/chart" uri="{C3380CC4-5D6E-409C-BE32-E72D297353CC}">
              <c16:uniqueId val="{00000009-BE84-4337-A3CC-12CC07B47815}"/>
            </c:ext>
          </c:extLst>
        </c:ser>
        <c:dLbls>
          <c:showLegendKey val="0"/>
          <c:showVal val="0"/>
          <c:showCatName val="0"/>
          <c:showSerName val="0"/>
          <c:showPercent val="0"/>
          <c:showBubbleSize val="0"/>
        </c:dLbls>
        <c:gapWidth val="80"/>
        <c:overlap val="100"/>
        <c:axId val="461196207"/>
        <c:axId val="1"/>
      </c:barChart>
      <c:catAx>
        <c:axId val="46119620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999999999999"/>
          <c:min val="0"/>
        </c:scaling>
        <c:delete val="1"/>
        <c:axPos val="t"/>
        <c:numFmt formatCode="General" sourceLinked="1"/>
        <c:majorTickMark val="out"/>
        <c:minorTickMark val="none"/>
        <c:tickLblPos val="nextTo"/>
        <c:crossAx val="461196207"/>
        <c:crosses val="min"/>
        <c:crossBetween val="between"/>
      </c:valAx>
    </c:plotArea>
    <c:plotVisOnly val="0"/>
    <c:dispBlanksAs val="gap"/>
    <c:showDLblsOverMax val="1"/>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33333333333334"/>
          <c:w val="0.96959064327485378"/>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BB2-4ED0-A340-C2D7346920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10.27</c:v>
                </c:pt>
              </c:numCache>
            </c:numRef>
          </c:val>
          <c:extLst>
            <c:ext xmlns:c16="http://schemas.microsoft.com/office/drawing/2014/chart" uri="{C3380CC4-5D6E-409C-BE32-E72D297353CC}">
              <c16:uniqueId val="{00000001-0BB2-4ED0-A340-C2D73469202B}"/>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BB2-4ED0-A340-C2D7346920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9.5800000000000018</c:v>
                </c:pt>
              </c:numCache>
            </c:numRef>
          </c:val>
          <c:extLst>
            <c:ext xmlns:c16="http://schemas.microsoft.com/office/drawing/2014/chart" uri="{C3380CC4-5D6E-409C-BE32-E72D297353CC}">
              <c16:uniqueId val="{00000003-0BB2-4ED0-A340-C2D73469202B}"/>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BB2-4ED0-A340-C2D7346920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29.45</c:v>
                </c:pt>
              </c:numCache>
            </c:numRef>
          </c:val>
          <c:extLst>
            <c:ext xmlns:c16="http://schemas.microsoft.com/office/drawing/2014/chart" uri="{C3380CC4-5D6E-409C-BE32-E72D297353CC}">
              <c16:uniqueId val="{00000005-0BB2-4ED0-A340-C2D73469202B}"/>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0BB2-4ED0-A340-C2D7346920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31.500000000000007</c:v>
                </c:pt>
              </c:numCache>
            </c:numRef>
          </c:val>
          <c:extLst>
            <c:ext xmlns:c16="http://schemas.microsoft.com/office/drawing/2014/chart" uri="{C3380CC4-5D6E-409C-BE32-E72D297353CC}">
              <c16:uniqueId val="{00000007-0BB2-4ED0-A340-C2D73469202B}"/>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0BB2-4ED0-A340-C2D73469202B}"/>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19.169999999999998</c:v>
                </c:pt>
              </c:numCache>
            </c:numRef>
          </c:val>
          <c:extLst>
            <c:ext xmlns:c16="http://schemas.microsoft.com/office/drawing/2014/chart" uri="{C3380CC4-5D6E-409C-BE32-E72D297353CC}">
              <c16:uniqueId val="{00000009-0BB2-4ED0-A340-C2D73469202B}"/>
            </c:ext>
          </c:extLst>
        </c:ser>
        <c:dLbls>
          <c:showLegendKey val="0"/>
          <c:showVal val="0"/>
          <c:showCatName val="0"/>
          <c:showSerName val="0"/>
          <c:showPercent val="0"/>
          <c:showBubbleSize val="0"/>
        </c:dLbls>
        <c:gapWidth val="80"/>
        <c:overlap val="100"/>
        <c:axId val="749384943"/>
        <c:axId val="1"/>
      </c:barChart>
      <c:catAx>
        <c:axId val="749384943"/>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749384943"/>
        <c:crosses val="min"/>
        <c:crossBetween val="between"/>
      </c:valAx>
    </c:plotArea>
    <c:plotVisOnly val="0"/>
    <c:dispBlanksAs val="gap"/>
    <c:showDLblsOverMax val="1"/>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619808306709268"/>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2748538011696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784-4F57-BFAC-42259EFA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2.75</c:v>
                </c:pt>
              </c:numCache>
            </c:numRef>
          </c:val>
          <c:extLst>
            <c:ext xmlns:c16="http://schemas.microsoft.com/office/drawing/2014/chart" uri="{C3380CC4-5D6E-409C-BE32-E72D297353CC}">
              <c16:uniqueId val="{00000001-1784-4F57-BFAC-42259EFAF2A4}"/>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784-4F57-BFAC-42259EFA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7.580000000000001</c:v>
                </c:pt>
              </c:numCache>
            </c:numRef>
          </c:val>
          <c:extLst>
            <c:ext xmlns:c16="http://schemas.microsoft.com/office/drawing/2014/chart" uri="{C3380CC4-5D6E-409C-BE32-E72D297353CC}">
              <c16:uniqueId val="{00000003-1784-4F57-BFAC-42259EFAF2A4}"/>
            </c:ext>
          </c:extLst>
        </c:ser>
        <c:ser>
          <c:idx val="2"/>
          <c:order val="2"/>
          <c:spPr>
            <a:solidFill>
              <a:srgbClr val="969696"/>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784-4F57-BFAC-42259EFA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20</c:v>
                </c:pt>
              </c:numCache>
            </c:numRef>
          </c:val>
          <c:extLst>
            <c:ext xmlns:c16="http://schemas.microsoft.com/office/drawing/2014/chart" uri="{C3380CC4-5D6E-409C-BE32-E72D297353CC}">
              <c16:uniqueId val="{00000005-1784-4F57-BFAC-42259EFAF2A4}"/>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784-4F57-BFAC-42259EFA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42.75</c:v>
                </c:pt>
              </c:numCache>
            </c:numRef>
          </c:val>
          <c:extLst>
            <c:ext xmlns:c16="http://schemas.microsoft.com/office/drawing/2014/chart" uri="{C3380CC4-5D6E-409C-BE32-E72D297353CC}">
              <c16:uniqueId val="{00000007-1784-4F57-BFAC-42259EFAF2A4}"/>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784-4F57-BFAC-42259EFAF2A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26.890000000000004</c:v>
                </c:pt>
              </c:numCache>
            </c:numRef>
          </c:val>
          <c:extLst>
            <c:ext xmlns:c16="http://schemas.microsoft.com/office/drawing/2014/chart" uri="{C3380CC4-5D6E-409C-BE32-E72D297353CC}">
              <c16:uniqueId val="{00000009-1784-4F57-BFAC-42259EFAF2A4}"/>
            </c:ext>
          </c:extLst>
        </c:ser>
        <c:dLbls>
          <c:showLegendKey val="0"/>
          <c:showVal val="0"/>
          <c:showCatName val="0"/>
          <c:showSerName val="0"/>
          <c:showPercent val="0"/>
          <c:showBubbleSize val="0"/>
        </c:dLbls>
        <c:gapWidth val="80"/>
        <c:overlap val="100"/>
        <c:axId val="851872720"/>
        <c:axId val="1"/>
      </c:barChart>
      <c:catAx>
        <c:axId val="851872720"/>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851872720"/>
        <c:crosses val="min"/>
        <c:crossBetween val="between"/>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5465230166503428E-2"/>
          <c:y val="0.14985590778097982"/>
          <c:w val="0.94906953966699314"/>
          <c:h val="0.70028818443804031"/>
        </c:manualLayout>
      </c:layout>
      <c:barChart>
        <c:barDir val="bar"/>
        <c:grouping val="stacked"/>
        <c:varyColors val="0"/>
        <c:ser>
          <c:idx val="0"/>
          <c:order val="0"/>
          <c:spPr>
            <a:pattFill prst="pct75">
              <a:fgClr>
                <a:schemeClr val="tx1"/>
              </a:fgClr>
              <a:bgClr>
                <a:schemeClr val="bg1"/>
              </a:bgClr>
            </a:pattFill>
            <a:ln w="9525" algn="ctr">
              <a:solidFill>
                <a:schemeClr val="tx1"/>
              </a:solidFill>
              <a:prstDash val="solid"/>
            </a:ln>
          </c:spPr>
          <c:invertIfNegative val="0"/>
          <c:val>
            <c:numRef>
              <c:f>Sheet1!$A$1</c:f>
              <c:numCache>
                <c:formatCode>General</c:formatCode>
                <c:ptCount val="1"/>
                <c:pt idx="0">
                  <c:v>34</c:v>
                </c:pt>
              </c:numCache>
            </c:numRef>
          </c:val>
          <c:extLst>
            <c:ext xmlns:c16="http://schemas.microsoft.com/office/drawing/2014/chart" uri="{C3380CC4-5D6E-409C-BE32-E72D297353CC}">
              <c16:uniqueId val="{00000000-6570-44B0-BD75-DB4B5DCC421A}"/>
            </c:ext>
          </c:extLst>
        </c:ser>
        <c:ser>
          <c:idx val="1"/>
          <c:order val="1"/>
          <c:spPr>
            <a:pattFill prst="ltUpDiag">
              <a:fgClr>
                <a:schemeClr val="tx1"/>
              </a:fgClr>
              <a:bgClr>
                <a:schemeClr val="bg1"/>
              </a:bgClr>
            </a:pattFill>
            <a:ln w="9525" algn="ctr">
              <a:solidFill>
                <a:schemeClr val="tx1"/>
              </a:solidFill>
              <a:prstDash val="solid"/>
            </a:ln>
          </c:spPr>
          <c:invertIfNegative val="0"/>
          <c:val>
            <c:numRef>
              <c:f>Sheet1!$A$2</c:f>
              <c:numCache>
                <c:formatCode>General</c:formatCode>
                <c:ptCount val="1"/>
                <c:pt idx="0">
                  <c:v>21</c:v>
                </c:pt>
              </c:numCache>
            </c:numRef>
          </c:val>
          <c:extLst>
            <c:ext xmlns:c16="http://schemas.microsoft.com/office/drawing/2014/chart" uri="{C3380CC4-5D6E-409C-BE32-E72D297353CC}">
              <c16:uniqueId val="{00000001-6570-44B0-BD75-DB4B5DCC421A}"/>
            </c:ext>
          </c:extLst>
        </c:ser>
        <c:dLbls>
          <c:showLegendKey val="0"/>
          <c:showVal val="0"/>
          <c:showCatName val="0"/>
          <c:showSerName val="0"/>
          <c:showPercent val="0"/>
          <c:showBubbleSize val="0"/>
        </c:dLbls>
        <c:gapWidth val="80"/>
        <c:overlap val="100"/>
        <c:axId val="1613927552"/>
        <c:axId val="1"/>
      </c:barChart>
      <c:catAx>
        <c:axId val="1613927552"/>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
          <c:min val="0"/>
        </c:scaling>
        <c:delete val="1"/>
        <c:axPos val="t"/>
        <c:numFmt formatCode="General" sourceLinked="1"/>
        <c:majorTickMark val="out"/>
        <c:minorTickMark val="none"/>
        <c:tickLblPos val="nextTo"/>
        <c:crossAx val="1613927552"/>
        <c:crosses val="min"/>
        <c:crossBetween val="between"/>
      </c:valAx>
    </c:plotArea>
    <c:plotVisOnly val="0"/>
    <c:dispBlanksAs val="gap"/>
    <c:showDLblsOverMax val="1"/>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1695906432748537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EBB-40F7-B8F2-3EE575D9BB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4.1000000000000005</c:v>
                </c:pt>
              </c:numCache>
            </c:numRef>
          </c:val>
          <c:extLst>
            <c:ext xmlns:c16="http://schemas.microsoft.com/office/drawing/2014/chart" uri="{C3380CC4-5D6E-409C-BE32-E72D297353CC}">
              <c16:uniqueId val="{00000001-BEBB-40F7-B8F2-3EE575D9BBFE}"/>
            </c:ext>
          </c:extLst>
        </c:ser>
        <c:ser>
          <c:idx val="1"/>
          <c:order val="1"/>
          <c:spPr>
            <a:solidFill>
              <a:srgbClr val="C0C0C0"/>
            </a:solidFill>
            <a:ln w="9525" algn="ctr">
              <a:solidFill>
                <a:schemeClr val="tx1"/>
              </a:solidFill>
              <a:prstDash val="solid"/>
            </a:ln>
          </c:spPr>
          <c:invertIfNegative val="0"/>
          <c:val>
            <c:numRef>
              <c:f>Sheet1!$A$2</c:f>
              <c:numCache>
                <c:formatCode>General</c:formatCode>
                <c:ptCount val="1"/>
                <c:pt idx="0">
                  <c:v>4.1000000000000005</c:v>
                </c:pt>
              </c:numCache>
            </c:numRef>
          </c:val>
          <c:extLst>
            <c:ext xmlns:c16="http://schemas.microsoft.com/office/drawing/2014/chart" uri="{C3380CC4-5D6E-409C-BE32-E72D297353CC}">
              <c16:uniqueId val="{00000002-BEBB-40F7-B8F2-3EE575D9BBF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EBB-40F7-B8F2-3EE575D9BB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28.08</c:v>
                </c:pt>
              </c:numCache>
            </c:numRef>
          </c:val>
          <c:extLst>
            <c:ext xmlns:c16="http://schemas.microsoft.com/office/drawing/2014/chart" uri="{C3380CC4-5D6E-409C-BE32-E72D297353CC}">
              <c16:uniqueId val="{00000004-BEBB-40F7-B8F2-3EE575D9BBF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EBB-40F7-B8F2-3EE575D9BB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36.980000000000004</c:v>
                </c:pt>
              </c:numCache>
            </c:numRef>
          </c:val>
          <c:extLst>
            <c:ext xmlns:c16="http://schemas.microsoft.com/office/drawing/2014/chart" uri="{C3380CC4-5D6E-409C-BE32-E72D297353CC}">
              <c16:uniqueId val="{00000006-BEBB-40F7-B8F2-3EE575D9BBF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EBB-40F7-B8F2-3EE575D9BBF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26.71</c:v>
                </c:pt>
              </c:numCache>
            </c:numRef>
          </c:val>
          <c:extLst>
            <c:ext xmlns:c16="http://schemas.microsoft.com/office/drawing/2014/chart" uri="{C3380CC4-5D6E-409C-BE32-E72D297353CC}">
              <c16:uniqueId val="{00000008-BEBB-40F7-B8F2-3EE575D9BBFE}"/>
            </c:ext>
          </c:extLst>
        </c:ser>
        <c:dLbls>
          <c:showLegendKey val="0"/>
          <c:showVal val="0"/>
          <c:showCatName val="0"/>
          <c:showSerName val="0"/>
          <c:showPercent val="0"/>
          <c:showBubbleSize val="0"/>
        </c:dLbls>
        <c:gapWidth val="80"/>
        <c:overlap val="100"/>
        <c:axId val="730218016"/>
        <c:axId val="1"/>
      </c:barChart>
      <c:catAx>
        <c:axId val="7302180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730218016"/>
        <c:crosses val="min"/>
        <c:crossBetween val="between"/>
      </c:valAx>
    </c:plotArea>
    <c:plotVisOnly val="0"/>
    <c:dispBlanksAs val="gap"/>
    <c:showDLblsOverMax val="1"/>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D53-40D4-B7D2-C6DFE183D4A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8.9</c:v>
                </c:pt>
              </c:numCache>
            </c:numRef>
          </c:val>
          <c:extLst>
            <c:ext xmlns:c16="http://schemas.microsoft.com/office/drawing/2014/chart" uri="{C3380CC4-5D6E-409C-BE32-E72D297353CC}">
              <c16:uniqueId val="{00000001-BD53-40D4-B7D2-C6DFE183D4A9}"/>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BD53-40D4-B7D2-C6DFE183D4A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10.950000000000001</c:v>
                </c:pt>
              </c:numCache>
            </c:numRef>
          </c:val>
          <c:extLst>
            <c:ext xmlns:c16="http://schemas.microsoft.com/office/drawing/2014/chart" uri="{C3380CC4-5D6E-409C-BE32-E72D297353CC}">
              <c16:uniqueId val="{00000003-BD53-40D4-B7D2-C6DFE183D4A9}"/>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BD53-40D4-B7D2-C6DFE183D4A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19.86</c:v>
                </c:pt>
              </c:numCache>
            </c:numRef>
          </c:val>
          <c:extLst>
            <c:ext xmlns:c16="http://schemas.microsoft.com/office/drawing/2014/chart" uri="{C3380CC4-5D6E-409C-BE32-E72D297353CC}">
              <c16:uniqueId val="{00000005-BD53-40D4-B7D2-C6DFE183D4A9}"/>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BD53-40D4-B7D2-C6DFE183D4A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34.24</c:v>
                </c:pt>
              </c:numCache>
            </c:numRef>
          </c:val>
          <c:extLst>
            <c:ext xmlns:c16="http://schemas.microsoft.com/office/drawing/2014/chart" uri="{C3380CC4-5D6E-409C-BE32-E72D297353CC}">
              <c16:uniqueId val="{00000007-BD53-40D4-B7D2-C6DFE183D4A9}"/>
            </c:ext>
          </c:extLst>
        </c:ser>
        <c:ser>
          <c:idx val="4"/>
          <c:order val="4"/>
          <c:spPr>
            <a:solidFill>
              <a:srgbClr val="00000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BD53-40D4-B7D2-C6DFE183D4A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26.02</c:v>
                </c:pt>
              </c:numCache>
            </c:numRef>
          </c:val>
          <c:extLst>
            <c:ext xmlns:c16="http://schemas.microsoft.com/office/drawing/2014/chart" uri="{C3380CC4-5D6E-409C-BE32-E72D297353CC}">
              <c16:uniqueId val="{00000009-BD53-40D4-B7D2-C6DFE183D4A9}"/>
            </c:ext>
          </c:extLst>
        </c:ser>
        <c:dLbls>
          <c:showLegendKey val="0"/>
          <c:showVal val="0"/>
          <c:showCatName val="0"/>
          <c:showSerName val="0"/>
          <c:showPercent val="0"/>
          <c:showBubbleSize val="0"/>
        </c:dLbls>
        <c:gapWidth val="80"/>
        <c:overlap val="100"/>
        <c:axId val="202468527"/>
        <c:axId val="1"/>
      </c:barChart>
      <c:catAx>
        <c:axId val="20246852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202468527"/>
        <c:crosses val="min"/>
        <c:crossBetween val="between"/>
      </c:valAx>
    </c:plotArea>
    <c:plotVisOnly val="0"/>
    <c:dispBlanksAs val="gap"/>
    <c:showDLblsOverMax val="1"/>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AE9-4704-B4AA-59F285549B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5.5100000000000007</c:v>
                </c:pt>
              </c:numCache>
            </c:numRef>
          </c:val>
          <c:extLst>
            <c:ext xmlns:c16="http://schemas.microsoft.com/office/drawing/2014/chart" uri="{C3380CC4-5D6E-409C-BE32-E72D297353CC}">
              <c16:uniqueId val="{00000001-1AE9-4704-B4AA-59F285549BF5}"/>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AE9-4704-B4AA-59F285549B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9.65</c:v>
                </c:pt>
              </c:numCache>
            </c:numRef>
          </c:val>
          <c:extLst>
            <c:ext xmlns:c16="http://schemas.microsoft.com/office/drawing/2014/chart" uri="{C3380CC4-5D6E-409C-BE32-E72D297353CC}">
              <c16:uniqueId val="{00000003-1AE9-4704-B4AA-59F285549BF5}"/>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AE9-4704-B4AA-59F285549B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30.34</c:v>
                </c:pt>
              </c:numCache>
            </c:numRef>
          </c:val>
          <c:extLst>
            <c:ext xmlns:c16="http://schemas.microsoft.com/office/drawing/2014/chart" uri="{C3380CC4-5D6E-409C-BE32-E72D297353CC}">
              <c16:uniqueId val="{00000005-1AE9-4704-B4AA-59F285549BF5}"/>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AE9-4704-B4AA-59F285549B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40.68</c:v>
                </c:pt>
              </c:numCache>
            </c:numRef>
          </c:val>
          <c:extLst>
            <c:ext xmlns:c16="http://schemas.microsoft.com/office/drawing/2014/chart" uri="{C3380CC4-5D6E-409C-BE32-E72D297353CC}">
              <c16:uniqueId val="{00000007-1AE9-4704-B4AA-59F285549BF5}"/>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AE9-4704-B4AA-59F285549BF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13.790000000000003</c:v>
                </c:pt>
              </c:numCache>
            </c:numRef>
          </c:val>
          <c:extLst>
            <c:ext xmlns:c16="http://schemas.microsoft.com/office/drawing/2014/chart" uri="{C3380CC4-5D6E-409C-BE32-E72D297353CC}">
              <c16:uniqueId val="{00000009-1AE9-4704-B4AA-59F285549BF5}"/>
            </c:ext>
          </c:extLst>
        </c:ser>
        <c:dLbls>
          <c:showLegendKey val="0"/>
          <c:showVal val="0"/>
          <c:showCatName val="0"/>
          <c:showSerName val="0"/>
          <c:showPercent val="0"/>
          <c:showBubbleSize val="0"/>
        </c:dLbls>
        <c:gapWidth val="80"/>
        <c:overlap val="100"/>
        <c:axId val="202437727"/>
        <c:axId val="1"/>
      </c:barChart>
      <c:catAx>
        <c:axId val="20243772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202437727"/>
        <c:crosses val="min"/>
        <c:crossBetween val="between"/>
      </c:valAx>
    </c:plotArea>
    <c:plotVisOnly val="0"/>
    <c:dispBlanksAs val="gap"/>
    <c:showDLblsOverMax val="1"/>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258-489A-BE4E-718CE8AB10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10.95</c:v>
                </c:pt>
              </c:numCache>
            </c:numRef>
          </c:val>
          <c:extLst>
            <c:ext xmlns:c16="http://schemas.microsoft.com/office/drawing/2014/chart" uri="{C3380CC4-5D6E-409C-BE32-E72D297353CC}">
              <c16:uniqueId val="{00000001-2258-489A-BE4E-718CE8AB10B5}"/>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258-489A-BE4E-718CE8AB10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12.320000000000002</c:v>
                </c:pt>
              </c:numCache>
            </c:numRef>
          </c:val>
          <c:extLst>
            <c:ext xmlns:c16="http://schemas.microsoft.com/office/drawing/2014/chart" uri="{C3380CC4-5D6E-409C-BE32-E72D297353CC}">
              <c16:uniqueId val="{00000003-2258-489A-BE4E-718CE8AB10B5}"/>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258-489A-BE4E-718CE8AB10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25.34</c:v>
                </c:pt>
              </c:numCache>
            </c:numRef>
          </c:val>
          <c:extLst>
            <c:ext xmlns:c16="http://schemas.microsoft.com/office/drawing/2014/chart" uri="{C3380CC4-5D6E-409C-BE32-E72D297353CC}">
              <c16:uniqueId val="{00000005-2258-489A-BE4E-718CE8AB10B5}"/>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258-489A-BE4E-718CE8AB10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30.130000000000006</c:v>
                </c:pt>
              </c:numCache>
            </c:numRef>
          </c:val>
          <c:extLst>
            <c:ext xmlns:c16="http://schemas.microsoft.com/office/drawing/2014/chart" uri="{C3380CC4-5D6E-409C-BE32-E72D297353CC}">
              <c16:uniqueId val="{00000007-2258-489A-BE4E-718CE8AB10B5}"/>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258-489A-BE4E-718CE8AB10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21.229999999999993</c:v>
                </c:pt>
              </c:numCache>
            </c:numRef>
          </c:val>
          <c:extLst>
            <c:ext xmlns:c16="http://schemas.microsoft.com/office/drawing/2014/chart" uri="{C3380CC4-5D6E-409C-BE32-E72D297353CC}">
              <c16:uniqueId val="{00000009-2258-489A-BE4E-718CE8AB10B5}"/>
            </c:ext>
          </c:extLst>
        </c:ser>
        <c:dLbls>
          <c:showLegendKey val="0"/>
          <c:showVal val="0"/>
          <c:showCatName val="0"/>
          <c:showSerName val="0"/>
          <c:showPercent val="0"/>
          <c:showBubbleSize val="0"/>
        </c:dLbls>
        <c:gapWidth val="80"/>
        <c:overlap val="100"/>
        <c:axId val="749393743"/>
        <c:axId val="1"/>
      </c:barChart>
      <c:catAx>
        <c:axId val="749393743"/>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749393743"/>
        <c:crosses val="min"/>
        <c:crossBetween val="between"/>
      </c:valAx>
    </c:plotArea>
    <c:plotVisOnly val="0"/>
    <c:dispBlanksAs val="gap"/>
    <c:showDLblsOverMax val="1"/>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053805408419294E-2"/>
          <c:y val="0.17391304347826086"/>
          <c:w val="0.9244494006133259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3.9866183440200723E-2"/>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B73F-46D2-BD32-AD2584D182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2.08</c:v>
                </c:pt>
              </c:numCache>
            </c:numRef>
          </c:val>
          <c:extLst>
            <c:ext xmlns:c16="http://schemas.microsoft.com/office/drawing/2014/chart" uri="{C3380CC4-5D6E-409C-BE32-E72D297353CC}">
              <c16:uniqueId val="{00000001-B73F-46D2-BD32-AD2584D1828E}"/>
            </c:ext>
          </c:extLst>
        </c:ser>
        <c:ser>
          <c:idx val="1"/>
          <c:order val="1"/>
          <c:spPr>
            <a:solidFill>
              <a:srgbClr val="C0C0C0"/>
            </a:solidFill>
            <a:ln w="9525" algn="ctr">
              <a:solidFill>
                <a:schemeClr val="tx1"/>
              </a:solidFill>
              <a:prstDash val="solid"/>
            </a:ln>
          </c:spPr>
          <c:invertIfNegative val="0"/>
          <c:val>
            <c:numRef>
              <c:f>Sheet1!$A$2</c:f>
              <c:numCache>
                <c:formatCode>General</c:formatCode>
                <c:ptCount val="1"/>
                <c:pt idx="0">
                  <c:v>2.08</c:v>
                </c:pt>
              </c:numCache>
            </c:numRef>
          </c:val>
          <c:extLst>
            <c:ext xmlns:c16="http://schemas.microsoft.com/office/drawing/2014/chart" uri="{C3380CC4-5D6E-409C-BE32-E72D297353CC}">
              <c16:uniqueId val="{00000002-B73F-46D2-BD32-AD2584D1828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73F-46D2-BD32-AD2584D182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17.36</c:v>
                </c:pt>
              </c:numCache>
            </c:numRef>
          </c:val>
          <c:extLst>
            <c:ext xmlns:c16="http://schemas.microsoft.com/office/drawing/2014/chart" uri="{C3380CC4-5D6E-409C-BE32-E72D297353CC}">
              <c16:uniqueId val="{00000004-B73F-46D2-BD32-AD2584D1828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73F-46D2-BD32-AD2584D182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50</c:v>
                </c:pt>
              </c:numCache>
            </c:numRef>
          </c:val>
          <c:extLst>
            <c:ext xmlns:c16="http://schemas.microsoft.com/office/drawing/2014/chart" uri="{C3380CC4-5D6E-409C-BE32-E72D297353CC}">
              <c16:uniqueId val="{00000006-B73F-46D2-BD32-AD2584D1828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73F-46D2-BD32-AD2584D1828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28.469999999999995</c:v>
                </c:pt>
              </c:numCache>
            </c:numRef>
          </c:val>
          <c:extLst>
            <c:ext xmlns:c16="http://schemas.microsoft.com/office/drawing/2014/chart" uri="{C3380CC4-5D6E-409C-BE32-E72D297353CC}">
              <c16:uniqueId val="{00000008-B73F-46D2-BD32-AD2584D1828E}"/>
            </c:ext>
          </c:extLst>
        </c:ser>
        <c:dLbls>
          <c:showLegendKey val="0"/>
          <c:showVal val="0"/>
          <c:showCatName val="0"/>
          <c:showSerName val="0"/>
          <c:showPercent val="0"/>
          <c:showBubbleSize val="0"/>
        </c:dLbls>
        <c:gapWidth val="80"/>
        <c:overlap val="100"/>
        <c:axId val="546930704"/>
        <c:axId val="1"/>
      </c:barChart>
      <c:catAx>
        <c:axId val="54693070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9"/>
          <c:min val="0"/>
        </c:scaling>
        <c:delete val="1"/>
        <c:axPos val="t"/>
        <c:numFmt formatCode="General" sourceLinked="1"/>
        <c:majorTickMark val="out"/>
        <c:minorTickMark val="none"/>
        <c:tickLblPos val="nextTo"/>
        <c:crossAx val="546930704"/>
        <c:crosses val="min"/>
        <c:crossBetween val="between"/>
      </c:valAx>
    </c:plotArea>
    <c:plotVisOnly val="0"/>
    <c:dispBlanksAs val="gap"/>
    <c:showDLblsOverMax val="1"/>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2748538011696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779-4F83-BD7C-6EE6AF3F94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3.44</c:v>
                </c:pt>
              </c:numCache>
            </c:numRef>
          </c:val>
          <c:extLst>
            <c:ext xmlns:c16="http://schemas.microsoft.com/office/drawing/2014/chart" uri="{C3380CC4-5D6E-409C-BE32-E72D297353CC}">
              <c16:uniqueId val="{00000001-D779-4F83-BD7C-6EE6AF3F9421}"/>
            </c:ext>
          </c:extLst>
        </c:ser>
        <c:ser>
          <c:idx val="1"/>
          <c:order val="1"/>
          <c:spPr>
            <a:solidFill>
              <a:srgbClr val="C0C0C0"/>
            </a:solidFill>
            <a:ln w="9525" algn="ctr">
              <a:solidFill>
                <a:schemeClr val="tx1"/>
              </a:solidFill>
              <a:prstDash val="solid"/>
            </a:ln>
          </c:spPr>
          <c:invertIfNegative val="0"/>
          <c:val>
            <c:numRef>
              <c:f>Sheet1!$A$2</c:f>
              <c:numCache>
                <c:formatCode>General</c:formatCode>
                <c:ptCount val="1"/>
                <c:pt idx="0">
                  <c:v>3.44</c:v>
                </c:pt>
              </c:numCache>
            </c:numRef>
          </c:val>
          <c:extLst>
            <c:ext xmlns:c16="http://schemas.microsoft.com/office/drawing/2014/chart" uri="{C3380CC4-5D6E-409C-BE32-E72D297353CC}">
              <c16:uniqueId val="{00000002-D779-4F83-BD7C-6EE6AF3F9421}"/>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D779-4F83-BD7C-6EE6AF3F94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20.000000000000004</c:v>
                </c:pt>
              </c:numCache>
            </c:numRef>
          </c:val>
          <c:extLst>
            <c:ext xmlns:c16="http://schemas.microsoft.com/office/drawing/2014/chart" uri="{C3380CC4-5D6E-409C-BE32-E72D297353CC}">
              <c16:uniqueId val="{00000004-D779-4F83-BD7C-6EE6AF3F9421}"/>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D779-4F83-BD7C-6EE6AF3F94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53.790000000000006</c:v>
                </c:pt>
              </c:numCache>
            </c:numRef>
          </c:val>
          <c:extLst>
            <c:ext xmlns:c16="http://schemas.microsoft.com/office/drawing/2014/chart" uri="{C3380CC4-5D6E-409C-BE32-E72D297353CC}">
              <c16:uniqueId val="{00000006-D779-4F83-BD7C-6EE6AF3F9421}"/>
            </c:ext>
          </c:extLst>
        </c:ser>
        <c:ser>
          <c:idx val="4"/>
          <c:order val="4"/>
          <c:spPr>
            <a:solidFill>
              <a:srgbClr val="00000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779-4F83-BD7C-6EE6AF3F9421}"/>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19.309999999999995</c:v>
                </c:pt>
              </c:numCache>
            </c:numRef>
          </c:val>
          <c:extLst>
            <c:ext xmlns:c16="http://schemas.microsoft.com/office/drawing/2014/chart" uri="{C3380CC4-5D6E-409C-BE32-E72D297353CC}">
              <c16:uniqueId val="{00000008-D779-4F83-BD7C-6EE6AF3F9421}"/>
            </c:ext>
          </c:extLst>
        </c:ser>
        <c:dLbls>
          <c:showLegendKey val="0"/>
          <c:showVal val="0"/>
          <c:showCatName val="0"/>
          <c:showSerName val="0"/>
          <c:showPercent val="0"/>
          <c:showBubbleSize val="0"/>
        </c:dLbls>
        <c:gapWidth val="80"/>
        <c:overlap val="100"/>
        <c:axId val="285867024"/>
        <c:axId val="1"/>
      </c:barChart>
      <c:catAx>
        <c:axId val="28586702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285867024"/>
        <c:crosses val="min"/>
        <c:crossBetween val="between"/>
      </c:valAx>
    </c:plotArea>
    <c:plotVisOnly val="0"/>
    <c:dispBlanksAs val="gap"/>
    <c:showDLblsOverMax val="1"/>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2748538011696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FC2-4544-8F37-7C139C027F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2.08</c:v>
                </c:pt>
              </c:numCache>
            </c:numRef>
          </c:val>
          <c:extLst>
            <c:ext xmlns:c16="http://schemas.microsoft.com/office/drawing/2014/chart" uri="{C3380CC4-5D6E-409C-BE32-E72D297353CC}">
              <c16:uniqueId val="{00000001-DFC2-4544-8F37-7C139C027FF0}"/>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FC2-4544-8F37-7C139C027F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5.5500000000000007</c:v>
                </c:pt>
              </c:numCache>
            </c:numRef>
          </c:val>
          <c:extLst>
            <c:ext xmlns:c16="http://schemas.microsoft.com/office/drawing/2014/chart" uri="{C3380CC4-5D6E-409C-BE32-E72D297353CC}">
              <c16:uniqueId val="{00000003-DFC2-4544-8F37-7C139C027FF0}"/>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FC2-4544-8F37-7C139C027F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25.69</c:v>
                </c:pt>
              </c:numCache>
            </c:numRef>
          </c:val>
          <c:extLst>
            <c:ext xmlns:c16="http://schemas.microsoft.com/office/drawing/2014/chart" uri="{C3380CC4-5D6E-409C-BE32-E72D297353CC}">
              <c16:uniqueId val="{00000005-DFC2-4544-8F37-7C139C027FF0}"/>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FC2-4544-8F37-7C139C027F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43.75</c:v>
                </c:pt>
              </c:numCache>
            </c:numRef>
          </c:val>
          <c:extLst>
            <c:ext xmlns:c16="http://schemas.microsoft.com/office/drawing/2014/chart" uri="{C3380CC4-5D6E-409C-BE32-E72D297353CC}">
              <c16:uniqueId val="{00000007-DFC2-4544-8F37-7C139C027FF0}"/>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FC2-4544-8F37-7C139C027FF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22.909999999999997</c:v>
                </c:pt>
              </c:numCache>
            </c:numRef>
          </c:val>
          <c:extLst>
            <c:ext xmlns:c16="http://schemas.microsoft.com/office/drawing/2014/chart" uri="{C3380CC4-5D6E-409C-BE32-E72D297353CC}">
              <c16:uniqueId val="{00000009-DFC2-4544-8F37-7C139C027FF0}"/>
            </c:ext>
          </c:extLst>
        </c:ser>
        <c:dLbls>
          <c:showLegendKey val="0"/>
          <c:showVal val="0"/>
          <c:showCatName val="0"/>
          <c:showSerName val="0"/>
          <c:showPercent val="0"/>
          <c:showBubbleSize val="0"/>
        </c:dLbls>
        <c:gapWidth val="80"/>
        <c:overlap val="100"/>
        <c:axId val="185216432"/>
        <c:axId val="1"/>
      </c:barChart>
      <c:catAx>
        <c:axId val="185216432"/>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185216432"/>
        <c:crosses val="min"/>
        <c:crossBetween val="between"/>
      </c:valAx>
    </c:plotArea>
    <c:plotVisOnly val="0"/>
    <c:dispBlanksAs val="gap"/>
    <c:showDLblsOverMax val="1"/>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4.1000000000000005</c:v>
                </c:pt>
              </c:numCache>
            </c:numRef>
          </c:val>
          <c:extLst>
            <c:ext xmlns:c16="http://schemas.microsoft.com/office/drawing/2014/chart" uri="{C3380CC4-5D6E-409C-BE32-E72D297353CC}">
              <c16:uniqueId val="{00000000-4DB0-4DF3-A4DA-82E67A33F87D}"/>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4DB0-4DF3-A4DA-82E67A33F8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8.2100000000000009</c:v>
                </c:pt>
              </c:numCache>
            </c:numRef>
          </c:val>
          <c:extLst>
            <c:ext xmlns:c16="http://schemas.microsoft.com/office/drawing/2014/chart" uri="{C3380CC4-5D6E-409C-BE32-E72D297353CC}">
              <c16:uniqueId val="{00000002-4DB0-4DF3-A4DA-82E67A33F87D}"/>
            </c:ext>
          </c:extLst>
        </c:ser>
        <c:ser>
          <c:idx val="2"/>
          <c:order val="2"/>
          <c:spPr>
            <a:solidFill>
              <a:srgbClr val="969696"/>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4DB0-4DF3-A4DA-82E67A33F8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23.97</c:v>
                </c:pt>
              </c:numCache>
            </c:numRef>
          </c:val>
          <c:extLst>
            <c:ext xmlns:c16="http://schemas.microsoft.com/office/drawing/2014/chart" uri="{C3380CC4-5D6E-409C-BE32-E72D297353CC}">
              <c16:uniqueId val="{00000004-4DB0-4DF3-A4DA-82E67A33F87D}"/>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DB0-4DF3-A4DA-82E67A33F8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39.040000000000006</c:v>
                </c:pt>
              </c:numCache>
            </c:numRef>
          </c:val>
          <c:extLst>
            <c:ext xmlns:c16="http://schemas.microsoft.com/office/drawing/2014/chart" uri="{C3380CC4-5D6E-409C-BE32-E72D297353CC}">
              <c16:uniqueId val="{00000006-4DB0-4DF3-A4DA-82E67A33F87D}"/>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DB0-4DF3-A4DA-82E67A33F87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24.649999999999995</c:v>
                </c:pt>
              </c:numCache>
            </c:numRef>
          </c:val>
          <c:extLst>
            <c:ext xmlns:c16="http://schemas.microsoft.com/office/drawing/2014/chart" uri="{C3380CC4-5D6E-409C-BE32-E72D297353CC}">
              <c16:uniqueId val="{00000008-4DB0-4DF3-A4DA-82E67A33F87D}"/>
            </c:ext>
          </c:extLst>
        </c:ser>
        <c:dLbls>
          <c:showLegendKey val="0"/>
          <c:showVal val="0"/>
          <c:showCatName val="0"/>
          <c:showSerName val="0"/>
          <c:showPercent val="0"/>
          <c:showBubbleSize val="0"/>
        </c:dLbls>
        <c:gapWidth val="80"/>
        <c:overlap val="100"/>
        <c:axId val="194699616"/>
        <c:axId val="1"/>
      </c:barChart>
      <c:catAx>
        <c:axId val="194699616"/>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194699616"/>
        <c:crosses val="min"/>
        <c:crossBetween val="between"/>
      </c:valAx>
    </c:plotArea>
    <c:plotVisOnly val="0"/>
    <c:dispBlanksAs val="gap"/>
    <c:showDLblsOverMax val="1"/>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210862619808306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2748538011696E-2"/>
                  <c:y val="0.33865814696485624"/>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E68-4CB2-9020-824348CB6E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2.06</c:v>
                </c:pt>
              </c:numCache>
            </c:numRef>
          </c:val>
          <c:extLst>
            <c:ext xmlns:c16="http://schemas.microsoft.com/office/drawing/2014/chart" uri="{C3380CC4-5D6E-409C-BE32-E72D297353CC}">
              <c16:uniqueId val="{00000001-DE68-4CB2-9020-824348CB6E0D}"/>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E68-4CB2-9020-824348CB6E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5.5</c:v>
                </c:pt>
              </c:numCache>
            </c:numRef>
          </c:val>
          <c:extLst>
            <c:ext xmlns:c16="http://schemas.microsoft.com/office/drawing/2014/chart" uri="{C3380CC4-5D6E-409C-BE32-E72D297353CC}">
              <c16:uniqueId val="{00000003-DE68-4CB2-9020-824348CB6E0D}"/>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E68-4CB2-9020-824348CB6E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30.34</c:v>
                </c:pt>
              </c:numCache>
            </c:numRef>
          </c:val>
          <c:extLst>
            <c:ext xmlns:c16="http://schemas.microsoft.com/office/drawing/2014/chart" uri="{C3380CC4-5D6E-409C-BE32-E72D297353CC}">
              <c16:uniqueId val="{00000005-DE68-4CB2-9020-824348CB6E0D}"/>
            </c:ext>
          </c:extLst>
        </c:ser>
        <c:ser>
          <c:idx val="3"/>
          <c:order val="3"/>
          <c:spPr>
            <a:solidFill>
              <a:srgbClr val="80808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DE68-4CB2-9020-824348CB6E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41.37</c:v>
                </c:pt>
              </c:numCache>
            </c:numRef>
          </c:val>
          <c:extLst>
            <c:ext xmlns:c16="http://schemas.microsoft.com/office/drawing/2014/chart" uri="{C3380CC4-5D6E-409C-BE32-E72D297353CC}">
              <c16:uniqueId val="{00000007-DE68-4CB2-9020-824348CB6E0D}"/>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DE68-4CB2-9020-824348CB6E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20.68</c:v>
                </c:pt>
              </c:numCache>
            </c:numRef>
          </c:val>
          <c:extLst>
            <c:ext xmlns:c16="http://schemas.microsoft.com/office/drawing/2014/chart" uri="{C3380CC4-5D6E-409C-BE32-E72D297353CC}">
              <c16:uniqueId val="{00000009-DE68-4CB2-9020-824348CB6E0D}"/>
            </c:ext>
          </c:extLst>
        </c:ser>
        <c:dLbls>
          <c:showLegendKey val="0"/>
          <c:showVal val="0"/>
          <c:showCatName val="0"/>
          <c:showSerName val="0"/>
          <c:showPercent val="0"/>
          <c:showBubbleSize val="0"/>
        </c:dLbls>
        <c:gapWidth val="80"/>
        <c:overlap val="100"/>
        <c:axId val="546907104"/>
        <c:axId val="1"/>
      </c:barChart>
      <c:catAx>
        <c:axId val="54690710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49999999999989"/>
          <c:min val="0"/>
        </c:scaling>
        <c:delete val="1"/>
        <c:axPos val="t"/>
        <c:numFmt formatCode="General" sourceLinked="1"/>
        <c:majorTickMark val="out"/>
        <c:minorTickMark val="none"/>
        <c:tickLblPos val="nextTo"/>
        <c:crossAx val="546907104"/>
        <c:crosses val="min"/>
        <c:crossBetween val="between"/>
      </c:valAx>
    </c:plotArea>
    <c:plotVisOnly val="0"/>
    <c:dispBlanksAs val="gap"/>
    <c:showDLblsOverMax val="1"/>
  </c:chart>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2.08</c:v>
                </c:pt>
              </c:numCache>
            </c:numRef>
          </c:val>
          <c:extLst>
            <c:ext xmlns:c16="http://schemas.microsoft.com/office/drawing/2014/chart" uri="{C3380CC4-5D6E-409C-BE32-E72D297353CC}">
              <c16:uniqueId val="{00000000-C2D3-480B-BDD6-A109DA4271AA}"/>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2D3-480B-BDD6-A109DA4271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9.7199999999999989</c:v>
                </c:pt>
              </c:numCache>
            </c:numRef>
          </c:val>
          <c:extLst>
            <c:ext xmlns:c16="http://schemas.microsoft.com/office/drawing/2014/chart" uri="{C3380CC4-5D6E-409C-BE32-E72D297353CC}">
              <c16:uniqueId val="{00000002-C2D3-480B-BDD6-A109DA4271AA}"/>
            </c:ext>
          </c:extLst>
        </c:ser>
        <c:ser>
          <c:idx val="2"/>
          <c:order val="2"/>
          <c:spPr>
            <a:solidFill>
              <a:srgbClr val="969696"/>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2D3-480B-BDD6-A109DA4271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15.27</c:v>
                </c:pt>
              </c:numCache>
            </c:numRef>
          </c:val>
          <c:extLst>
            <c:ext xmlns:c16="http://schemas.microsoft.com/office/drawing/2014/chart" uri="{C3380CC4-5D6E-409C-BE32-E72D297353CC}">
              <c16:uniqueId val="{00000004-C2D3-480B-BDD6-A109DA4271AA}"/>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2D3-480B-BDD6-A109DA4271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54.86</c:v>
                </c:pt>
              </c:numCache>
            </c:numRef>
          </c:val>
          <c:extLst>
            <c:ext xmlns:c16="http://schemas.microsoft.com/office/drawing/2014/chart" uri="{C3380CC4-5D6E-409C-BE32-E72D297353CC}">
              <c16:uniqueId val="{00000006-C2D3-480B-BDD6-A109DA4271AA}"/>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2D3-480B-BDD6-A109DA4271A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18.05</c:v>
                </c:pt>
              </c:numCache>
            </c:numRef>
          </c:val>
          <c:extLst>
            <c:ext xmlns:c16="http://schemas.microsoft.com/office/drawing/2014/chart" uri="{C3380CC4-5D6E-409C-BE32-E72D297353CC}">
              <c16:uniqueId val="{00000008-C2D3-480B-BDD6-A109DA4271AA}"/>
            </c:ext>
          </c:extLst>
        </c:ser>
        <c:dLbls>
          <c:showLegendKey val="0"/>
          <c:showVal val="0"/>
          <c:showCatName val="0"/>
          <c:showSerName val="0"/>
          <c:showPercent val="0"/>
          <c:showBubbleSize val="0"/>
        </c:dLbls>
        <c:gapWidth val="80"/>
        <c:overlap val="100"/>
        <c:axId val="620382288"/>
        <c:axId val="1"/>
      </c:barChart>
      <c:catAx>
        <c:axId val="6203822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999999999999"/>
          <c:min val="0"/>
        </c:scaling>
        <c:delete val="1"/>
        <c:axPos val="t"/>
        <c:numFmt formatCode="General" sourceLinked="1"/>
        <c:majorTickMark val="out"/>
        <c:minorTickMark val="none"/>
        <c:tickLblPos val="nextTo"/>
        <c:crossAx val="620382288"/>
        <c:crosses val="min"/>
        <c:crossBetween val="between"/>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675698207586493E-2"/>
          <c:y val="2.6476578411405296E-2"/>
          <c:w val="0.95664860358482706"/>
          <c:h val="0.94704684317718946"/>
        </c:manualLayout>
      </c:layout>
      <c:barChart>
        <c:barDir val="bar"/>
        <c:grouping val="stacked"/>
        <c:varyColors val="0"/>
        <c:ser>
          <c:idx val="0"/>
          <c:order val="0"/>
          <c:spPr>
            <a:solidFill>
              <a:schemeClr val="bg1"/>
            </a:solidFill>
            <a:ln w="9525" algn="ctr">
              <a:solidFill>
                <a:schemeClr val="tx1"/>
              </a:solidFill>
              <a:prstDash val="solid"/>
            </a:ln>
          </c:spPr>
          <c:invertIfNegative val="0"/>
          <c:dPt>
            <c:idx val="2"/>
            <c:invertIfNegative val="0"/>
            <c:bubble3D val="0"/>
            <c:spPr>
              <a:pattFill prst="pct10">
                <a:fgClr>
                  <a:schemeClr val="tx1"/>
                </a:fgClr>
                <a:bgClr>
                  <a:schemeClr val="bg1"/>
                </a:bgClr>
              </a:pattFill>
              <a:ln w="9525" algn="ctr">
                <a:solidFill>
                  <a:schemeClr val="tx1"/>
                </a:solidFill>
                <a:prstDash val="solid"/>
              </a:ln>
            </c:spPr>
            <c:extLst>
              <c:ext xmlns:c16="http://schemas.microsoft.com/office/drawing/2014/chart" uri="{C3380CC4-5D6E-409C-BE32-E72D297353CC}">
                <c16:uniqueId val="{00000000-11A9-4D1F-BF90-F924E55DBFE7}"/>
              </c:ext>
            </c:extLst>
          </c:dPt>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1A9-4D1F-BF90-F924E55DBFE7}"/>
                </c:ext>
              </c:extLst>
            </c:dLbl>
            <c:dLbl>
              <c:idx val="1"/>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1A9-4D1F-BF90-F924E55DBFE7}"/>
                </c:ext>
              </c:extLst>
            </c:dLbl>
            <c:dLbl>
              <c:idx val="3"/>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1A9-4D1F-BF90-F924E55DBFE7}"/>
                </c:ext>
              </c:extLst>
            </c:dLbl>
            <c:dLbl>
              <c:idx val="4"/>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1A9-4D1F-BF90-F924E55DBFE7}"/>
                </c:ext>
              </c:extLst>
            </c:dLbl>
            <c:dLbl>
              <c:idx val="6"/>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1A9-4D1F-BF90-F924E55DBFE7}"/>
                </c:ext>
              </c:extLst>
            </c:dLbl>
            <c:dLbl>
              <c:idx val="7"/>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11A9-4D1F-BF90-F924E55DBFE7}"/>
                </c:ext>
              </c:extLst>
            </c:dLbl>
            <c:dLbl>
              <c:idx val="8"/>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1A9-4D1F-BF90-F924E55DBFE7}"/>
                </c:ext>
              </c:extLst>
            </c:dLbl>
            <c:dLbl>
              <c:idx val="9"/>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11A9-4D1F-BF90-F924E55DBFE7}"/>
                </c:ext>
              </c:extLst>
            </c:dLbl>
            <c:dLbl>
              <c:idx val="10"/>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Sheet1!$A$1:$K$1</c:f>
              <c:numCache>
                <c:formatCode>General</c:formatCode>
                <c:ptCount val="11"/>
                <c:pt idx="0">
                  <c:v>42</c:v>
                </c:pt>
                <c:pt idx="1">
                  <c:v>4</c:v>
                </c:pt>
                <c:pt idx="2">
                  <c:v>1</c:v>
                </c:pt>
                <c:pt idx="3">
                  <c:v>3</c:v>
                </c:pt>
                <c:pt idx="4">
                  <c:v>2</c:v>
                </c:pt>
                <c:pt idx="5">
                  <c:v>1</c:v>
                </c:pt>
                <c:pt idx="6">
                  <c:v>6</c:v>
                </c:pt>
                <c:pt idx="7">
                  <c:v>1</c:v>
                </c:pt>
                <c:pt idx="8">
                  <c:v>3</c:v>
                </c:pt>
                <c:pt idx="9">
                  <c:v>3</c:v>
                </c:pt>
                <c:pt idx="10">
                  <c:v>3</c:v>
                </c:pt>
              </c:numCache>
            </c:numRef>
          </c:val>
          <c:extLst>
            <c:ext xmlns:c16="http://schemas.microsoft.com/office/drawing/2014/chart" uri="{C3380CC4-5D6E-409C-BE32-E72D297353CC}">
              <c16:uniqueId val="{0000000A-11A9-4D1F-BF90-F924E55DBFE7}"/>
            </c:ext>
          </c:extLst>
        </c:ser>
        <c:ser>
          <c:idx val="1"/>
          <c:order val="1"/>
          <c:spPr>
            <a:pattFill prst="pct10">
              <a:fgClr>
                <a:schemeClr val="tx1"/>
              </a:fgClr>
              <a:bgClr>
                <a:schemeClr val="bg1"/>
              </a:bgClr>
            </a:pattFill>
            <a:ln w="9525" algn="ctr">
              <a:solidFill>
                <a:schemeClr val="tx1"/>
              </a:solidFill>
              <a:prstDash val="solid"/>
            </a:ln>
          </c:spPr>
          <c:invertIfNegative val="0"/>
          <c:dPt>
            <c:idx val="2"/>
            <c:invertIfNegative val="0"/>
            <c:bubble3D val="0"/>
            <c:spPr>
              <a:pattFill prst="pct50">
                <a:fgClr>
                  <a:schemeClr val="tx1"/>
                </a:fgClr>
                <a:bgClr>
                  <a:schemeClr val="bg1"/>
                </a:bgClr>
              </a:pattFill>
              <a:ln w="9525" algn="ctr">
                <a:solidFill>
                  <a:schemeClr val="tx1"/>
                </a:solidFill>
                <a:prstDash val="solid"/>
              </a:ln>
            </c:spPr>
            <c:extLst>
              <c:ext xmlns:c16="http://schemas.microsoft.com/office/drawing/2014/chart" uri="{C3380CC4-5D6E-409C-BE32-E72D297353CC}">
                <c16:uniqueId val="{0000000B-11A9-4D1F-BF90-F924E55DBFE7}"/>
              </c:ext>
            </c:extLst>
          </c:dPt>
          <c:dPt>
            <c:idx val="5"/>
            <c:invertIfNegative val="0"/>
            <c:bubble3D val="0"/>
            <c:spPr>
              <a:pattFill prst="pct50">
                <a:fgClr>
                  <a:schemeClr val="tx1"/>
                </a:fgClr>
                <a:bgClr>
                  <a:schemeClr val="bg1"/>
                </a:bgClr>
              </a:pattFill>
              <a:ln w="9525" algn="ctr">
                <a:solidFill>
                  <a:schemeClr val="tx1"/>
                </a:solidFill>
                <a:prstDash val="solid"/>
              </a:ln>
            </c:spPr>
            <c:extLst>
              <c:ext xmlns:c16="http://schemas.microsoft.com/office/drawing/2014/chart" uri="{C3380CC4-5D6E-409C-BE32-E72D297353CC}">
                <c16:uniqueId val="{0000000C-11A9-4D1F-BF90-F924E55DBFE7}"/>
              </c:ext>
            </c:extLst>
          </c:dPt>
          <c:val>
            <c:numRef>
              <c:f>Sheet1!$A$2:$K$2</c:f>
              <c:numCache>
                <c:formatCode>General</c:formatCode>
                <c:ptCount val="11"/>
                <c:pt idx="0">
                  <c:v>3</c:v>
                </c:pt>
                <c:pt idx="1">
                  <c:v>5</c:v>
                </c:pt>
                <c:pt idx="2">
                  <c:v>3</c:v>
                </c:pt>
                <c:pt idx="3">
                  <c:v>1</c:v>
                </c:pt>
                <c:pt idx="4">
                  <c:v>6</c:v>
                </c:pt>
                <c:pt idx="5">
                  <c:v>1</c:v>
                </c:pt>
                <c:pt idx="6">
                  <c:v>6</c:v>
                </c:pt>
                <c:pt idx="7">
                  <c:v>8</c:v>
                </c:pt>
                <c:pt idx="8">
                  <c:v>6</c:v>
                </c:pt>
                <c:pt idx="9">
                  <c:v>7</c:v>
                </c:pt>
                <c:pt idx="10">
                  <c:v>7</c:v>
                </c:pt>
              </c:numCache>
            </c:numRef>
          </c:val>
          <c:extLst>
            <c:ext xmlns:c16="http://schemas.microsoft.com/office/drawing/2014/chart" uri="{C3380CC4-5D6E-409C-BE32-E72D297353CC}">
              <c16:uniqueId val="{0000000D-11A9-4D1F-BF90-F924E55DBFE7}"/>
            </c:ext>
          </c:extLst>
        </c:ser>
        <c:ser>
          <c:idx val="2"/>
          <c:order val="2"/>
          <c:spPr>
            <a:pattFill prst="pct50">
              <a:fgClr>
                <a:schemeClr val="tx1"/>
              </a:fgClr>
              <a:bgClr>
                <a:schemeClr val="bg1"/>
              </a:bgClr>
            </a:pattFill>
            <a:ln w="9525" algn="ctr">
              <a:solidFill>
                <a:schemeClr val="tx1"/>
              </a:solidFill>
              <a:prstDash val="solid"/>
            </a:ln>
          </c:spPr>
          <c:invertIfNegative val="0"/>
          <c:dPt>
            <c:idx val="2"/>
            <c:invertIfNegative val="0"/>
            <c:bubble3D val="0"/>
            <c:spPr>
              <a:solidFill>
                <a:srgbClr val="D5A035"/>
              </a:solidFill>
              <a:ln w="9525" algn="ctr">
                <a:solidFill>
                  <a:srgbClr val="000000"/>
                </a:solidFill>
                <a:prstDash val="solid"/>
              </a:ln>
            </c:spPr>
            <c:extLst>
              <c:ext xmlns:c16="http://schemas.microsoft.com/office/drawing/2014/chart" uri="{C3380CC4-5D6E-409C-BE32-E72D297353CC}">
                <c16:uniqueId val="{0000000E-11A9-4D1F-BF90-F924E55DBFE7}"/>
              </c:ext>
            </c:extLst>
          </c:dPt>
          <c:dPt>
            <c:idx val="5"/>
            <c:invertIfNegative val="0"/>
            <c:bubble3D val="0"/>
            <c:spPr>
              <a:solidFill>
                <a:srgbClr val="D5A035"/>
              </a:solidFill>
              <a:ln w="9525" algn="ctr">
                <a:solidFill>
                  <a:srgbClr val="000000"/>
                </a:solidFill>
                <a:prstDash val="solid"/>
              </a:ln>
            </c:spPr>
            <c:extLst>
              <c:ext xmlns:c16="http://schemas.microsoft.com/office/drawing/2014/chart" uri="{C3380CC4-5D6E-409C-BE32-E72D297353CC}">
                <c16:uniqueId val="{0000000F-11A9-4D1F-BF90-F924E55DBFE7}"/>
              </c:ext>
            </c:extLst>
          </c:dPt>
          <c:dLbls>
            <c:dLbl>
              <c:idx val="2"/>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E-11A9-4D1F-BF90-F924E55DBFE7}"/>
                </c:ext>
              </c:extLst>
            </c:dLbl>
            <c:dLbl>
              <c:idx val="5"/>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F-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Sheet1!$A$3:$K$3</c:f>
              <c:numCache>
                <c:formatCode>General</c:formatCode>
                <c:ptCount val="11"/>
                <c:pt idx="0">
                  <c:v>2</c:v>
                </c:pt>
                <c:pt idx="1">
                  <c:v>7</c:v>
                </c:pt>
                <c:pt idx="2">
                  <c:v>20</c:v>
                </c:pt>
                <c:pt idx="3">
                  <c:v>5</c:v>
                </c:pt>
                <c:pt idx="4">
                  <c:v>9</c:v>
                </c:pt>
                <c:pt idx="5">
                  <c:v>6</c:v>
                </c:pt>
                <c:pt idx="6">
                  <c:v>9</c:v>
                </c:pt>
                <c:pt idx="7">
                  <c:v>8</c:v>
                </c:pt>
                <c:pt idx="8">
                  <c:v>9</c:v>
                </c:pt>
                <c:pt idx="9">
                  <c:v>7</c:v>
                </c:pt>
                <c:pt idx="10">
                  <c:v>6</c:v>
                </c:pt>
              </c:numCache>
            </c:numRef>
          </c:val>
          <c:extLst>
            <c:ext xmlns:c16="http://schemas.microsoft.com/office/drawing/2014/chart" uri="{C3380CC4-5D6E-409C-BE32-E72D297353CC}">
              <c16:uniqueId val="{00000010-11A9-4D1F-BF90-F924E55DBFE7}"/>
            </c:ext>
          </c:extLst>
        </c:ser>
        <c:ser>
          <c:idx val="3"/>
          <c:order val="3"/>
          <c:spPr>
            <a:solidFill>
              <a:srgbClr val="D5A035"/>
            </a:solidFill>
            <a:ln w="9525" algn="ctr">
              <a:solidFill>
                <a:srgbClr val="000000"/>
              </a:solidFill>
              <a:prstDash val="solid"/>
            </a:ln>
          </c:spPr>
          <c:invertIfNegative val="0"/>
          <c:dPt>
            <c:idx val="2"/>
            <c:invertIfNegative val="0"/>
            <c:bubble3D val="0"/>
            <c:spPr>
              <a:solidFill>
                <a:srgbClr val="E67015"/>
              </a:solidFill>
              <a:ln w="9525" algn="ctr">
                <a:solidFill>
                  <a:srgbClr val="000000"/>
                </a:solidFill>
                <a:prstDash val="solid"/>
              </a:ln>
            </c:spPr>
            <c:extLst>
              <c:ext xmlns:c16="http://schemas.microsoft.com/office/drawing/2014/chart" uri="{C3380CC4-5D6E-409C-BE32-E72D297353CC}">
                <c16:uniqueId val="{00000011-11A9-4D1F-BF90-F924E55DBFE7}"/>
              </c:ext>
            </c:extLst>
          </c:dPt>
          <c:dPt>
            <c:idx val="5"/>
            <c:invertIfNegative val="0"/>
            <c:bubble3D val="0"/>
            <c:spPr>
              <a:solidFill>
                <a:srgbClr val="E67015"/>
              </a:solidFill>
              <a:ln w="9525" algn="ctr">
                <a:solidFill>
                  <a:srgbClr val="000000"/>
                </a:solidFill>
                <a:prstDash val="solid"/>
              </a:ln>
            </c:spPr>
            <c:extLst>
              <c:ext xmlns:c16="http://schemas.microsoft.com/office/drawing/2014/chart" uri="{C3380CC4-5D6E-409C-BE32-E72D297353CC}">
                <c16:uniqueId val="{00000012-11A9-4D1F-BF90-F924E55DBFE7}"/>
              </c:ext>
            </c:extLst>
          </c:dPt>
          <c:dLbls>
            <c:dLbl>
              <c:idx val="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3-11A9-4D1F-BF90-F924E55DBFE7}"/>
                </c:ext>
              </c:extLst>
            </c:dLbl>
            <c:dLbl>
              <c:idx val="1"/>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11A9-4D1F-BF90-F924E55DBFE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1-11A9-4D1F-BF90-F924E55DBFE7}"/>
                </c:ext>
              </c:extLst>
            </c:dLbl>
            <c:dLbl>
              <c:idx val="3"/>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5-11A9-4D1F-BF90-F924E55DBFE7}"/>
                </c:ext>
              </c:extLst>
            </c:dLbl>
            <c:dLbl>
              <c:idx val="4"/>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6-11A9-4D1F-BF90-F924E55DBFE7}"/>
                </c:ext>
              </c:extLst>
            </c:dLbl>
            <c:dLbl>
              <c:idx val="5"/>
              <c:layout>
                <c:manualLayout>
                  <c:x val="-4.1684035014589413E-4"/>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2-11A9-4D1F-BF90-F924E55DBFE7}"/>
                </c:ext>
              </c:extLst>
            </c:dLbl>
            <c:dLbl>
              <c:idx val="6"/>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7-11A9-4D1F-BF90-F924E55DBFE7}"/>
                </c:ext>
              </c:extLst>
            </c:dLbl>
            <c:dLbl>
              <c:idx val="7"/>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8-11A9-4D1F-BF90-F924E55DBFE7}"/>
                </c:ext>
              </c:extLst>
            </c:dLbl>
            <c:dLbl>
              <c:idx val="8"/>
              <c:layout>
                <c:manualLayout>
                  <c:x val="-4.1684035014589413E-4"/>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9-11A9-4D1F-BF90-F924E55DBFE7}"/>
                </c:ext>
              </c:extLst>
            </c:dLbl>
            <c:dLbl>
              <c:idx val="9"/>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A-11A9-4D1F-BF90-F924E55DBFE7}"/>
                </c:ext>
              </c:extLst>
            </c:dLbl>
            <c:dLbl>
              <c:idx val="10"/>
              <c:layout>
                <c:manualLayout>
                  <c:x val="0"/>
                  <c:y val="0"/>
                </c:manualLayout>
              </c:layout>
              <c:numFmt formatCode="#,##0;&quot;-&quot;#,##0" sourceLinked="0"/>
              <c:spPr>
                <a:noFill/>
                <a:ln>
                  <a:noFill/>
                </a:ln>
              </c:spPr>
              <c:txPr>
                <a:bodyPr wrap="none"/>
                <a:lstStyle/>
                <a:p>
                  <a:pPr>
                    <a:defRPr sz="800" kern="1200">
                      <a:solidFill>
                        <a:schemeClr val="tx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B-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Sheet1!$A$4:$K$4</c:f>
              <c:numCache>
                <c:formatCode>General</c:formatCode>
                <c:ptCount val="11"/>
                <c:pt idx="0">
                  <c:v>5</c:v>
                </c:pt>
                <c:pt idx="1">
                  <c:v>18</c:v>
                </c:pt>
                <c:pt idx="2">
                  <c:v>17</c:v>
                </c:pt>
                <c:pt idx="3">
                  <c:v>18</c:v>
                </c:pt>
                <c:pt idx="4">
                  <c:v>15</c:v>
                </c:pt>
                <c:pt idx="5">
                  <c:v>16</c:v>
                </c:pt>
                <c:pt idx="6">
                  <c:v>12</c:v>
                </c:pt>
                <c:pt idx="7">
                  <c:v>9</c:v>
                </c:pt>
                <c:pt idx="8">
                  <c:v>10</c:v>
                </c:pt>
                <c:pt idx="9">
                  <c:v>9</c:v>
                </c:pt>
                <c:pt idx="10">
                  <c:v>11</c:v>
                </c:pt>
              </c:numCache>
            </c:numRef>
          </c:val>
          <c:extLst>
            <c:ext xmlns:c16="http://schemas.microsoft.com/office/drawing/2014/chart" uri="{C3380CC4-5D6E-409C-BE32-E72D297353CC}">
              <c16:uniqueId val="{0000001C-11A9-4D1F-BF90-F924E55DBFE7}"/>
            </c:ext>
          </c:extLst>
        </c:ser>
        <c:ser>
          <c:idx val="4"/>
          <c:order val="4"/>
          <c:spPr>
            <a:solidFill>
              <a:srgbClr val="E67015"/>
            </a:solidFill>
            <a:ln w="9525" algn="ctr">
              <a:solidFill>
                <a:srgbClr val="000000"/>
              </a:solidFill>
              <a:prstDash val="solid"/>
            </a:ln>
          </c:spPr>
          <c:invertIfNegative val="0"/>
          <c:dPt>
            <c:idx val="2"/>
            <c:invertIfNegative val="0"/>
            <c:bubble3D val="0"/>
            <c:spPr>
              <a:solidFill>
                <a:srgbClr val="C87504"/>
              </a:solidFill>
              <a:ln w="9525" algn="ctr">
                <a:solidFill>
                  <a:srgbClr val="000000"/>
                </a:solidFill>
                <a:prstDash val="solid"/>
              </a:ln>
            </c:spPr>
            <c:extLst>
              <c:ext xmlns:c16="http://schemas.microsoft.com/office/drawing/2014/chart" uri="{C3380CC4-5D6E-409C-BE32-E72D297353CC}">
                <c16:uniqueId val="{0000001D-11A9-4D1F-BF90-F924E55DBFE7}"/>
              </c:ext>
            </c:extLst>
          </c:dPt>
          <c:dPt>
            <c:idx val="5"/>
            <c:invertIfNegative val="0"/>
            <c:bubble3D val="0"/>
            <c:spPr>
              <a:solidFill>
                <a:srgbClr val="C87504"/>
              </a:solidFill>
              <a:ln w="9525" algn="ctr">
                <a:solidFill>
                  <a:srgbClr val="000000"/>
                </a:solidFill>
                <a:prstDash val="solid"/>
              </a:ln>
            </c:spPr>
            <c:extLst>
              <c:ext xmlns:c16="http://schemas.microsoft.com/office/drawing/2014/chart" uri="{C3380CC4-5D6E-409C-BE32-E72D297353CC}">
                <c16:uniqueId val="{0000001E-11A9-4D1F-BF90-F924E55DBFE7}"/>
              </c:ext>
            </c:extLst>
          </c:dPt>
          <c:dLbls>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F-11A9-4D1F-BF90-F924E55DBFE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D-11A9-4D1F-BF90-F924E55DBFE7}"/>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0-11A9-4D1F-BF90-F924E55DBFE7}"/>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1-11A9-4D1F-BF90-F924E55DBFE7}"/>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E-11A9-4D1F-BF90-F924E55DBFE7}"/>
                </c:ext>
              </c:extLst>
            </c:dLbl>
            <c:dLbl>
              <c:idx val="6"/>
              <c:layout>
                <c:manualLayout>
                  <c:x val="-4.1684035014589413E-4"/>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2-11A9-4D1F-BF90-F924E55DBFE7}"/>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3-11A9-4D1F-BF90-F924E55DBFE7}"/>
                </c:ext>
              </c:extLst>
            </c:dLbl>
            <c:dLbl>
              <c:idx val="8"/>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4-11A9-4D1F-BF90-F924E55DBFE7}"/>
                </c:ext>
              </c:extLst>
            </c:dLbl>
            <c:dLbl>
              <c:idx val="9"/>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5-11A9-4D1F-BF90-F924E55DBFE7}"/>
                </c:ext>
              </c:extLst>
            </c:dLbl>
            <c:dLbl>
              <c:idx val="1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6-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Sheet1!$A$5:$K$5</c:f>
              <c:numCache>
                <c:formatCode>General</c:formatCode>
                <c:ptCount val="11"/>
                <c:pt idx="0">
                  <c:v>1</c:v>
                </c:pt>
                <c:pt idx="1">
                  <c:v>11</c:v>
                </c:pt>
                <c:pt idx="2">
                  <c:v>13</c:v>
                </c:pt>
                <c:pt idx="3">
                  <c:v>14</c:v>
                </c:pt>
                <c:pt idx="4">
                  <c:v>12</c:v>
                </c:pt>
                <c:pt idx="5">
                  <c:v>30</c:v>
                </c:pt>
                <c:pt idx="6">
                  <c:v>9</c:v>
                </c:pt>
                <c:pt idx="7">
                  <c:v>18</c:v>
                </c:pt>
                <c:pt idx="8">
                  <c:v>14</c:v>
                </c:pt>
                <c:pt idx="9">
                  <c:v>14</c:v>
                </c:pt>
                <c:pt idx="10">
                  <c:v>16</c:v>
                </c:pt>
              </c:numCache>
            </c:numRef>
          </c:val>
          <c:extLst>
            <c:ext xmlns:c16="http://schemas.microsoft.com/office/drawing/2014/chart" uri="{C3380CC4-5D6E-409C-BE32-E72D297353CC}">
              <c16:uniqueId val="{00000027-11A9-4D1F-BF90-F924E55DBFE7}"/>
            </c:ext>
          </c:extLst>
        </c:ser>
        <c:ser>
          <c:idx val="5"/>
          <c:order val="5"/>
          <c:spPr>
            <a:solidFill>
              <a:srgbClr val="C87504"/>
            </a:solidFill>
            <a:ln w="9525" algn="ctr">
              <a:solidFill>
                <a:srgbClr val="000000"/>
              </a:solidFill>
              <a:prstDash val="solid"/>
            </a:ln>
          </c:spPr>
          <c:invertIfNegative val="0"/>
          <c:dPt>
            <c:idx val="0"/>
            <c:invertIfNegative val="0"/>
            <c:bubble3D val="0"/>
            <c:spPr>
              <a:solidFill>
                <a:schemeClr val="tx1"/>
              </a:solidFill>
              <a:ln w="9525" algn="ctr">
                <a:solidFill>
                  <a:schemeClr val="tx1"/>
                </a:solidFill>
                <a:prstDash val="solid"/>
              </a:ln>
            </c:spPr>
            <c:extLst>
              <c:ext xmlns:c16="http://schemas.microsoft.com/office/drawing/2014/chart" uri="{C3380CC4-5D6E-409C-BE32-E72D297353CC}">
                <c16:uniqueId val="{00000028-11A9-4D1F-BF90-F924E55DBFE7}"/>
              </c:ext>
            </c:extLst>
          </c:dPt>
          <c:dPt>
            <c:idx val="2"/>
            <c:invertIfNegative val="0"/>
            <c:bubble3D val="0"/>
            <c:spPr>
              <a:solidFill>
                <a:schemeClr val="tx1"/>
              </a:solidFill>
              <a:ln w="9525" algn="ctr">
                <a:solidFill>
                  <a:schemeClr val="tx1"/>
                </a:solidFill>
                <a:prstDash val="solid"/>
              </a:ln>
            </c:spPr>
            <c:extLst>
              <c:ext xmlns:c16="http://schemas.microsoft.com/office/drawing/2014/chart" uri="{C3380CC4-5D6E-409C-BE32-E72D297353CC}">
                <c16:uniqueId val="{00000029-11A9-4D1F-BF90-F924E55DBFE7}"/>
              </c:ext>
            </c:extLst>
          </c:dPt>
          <c:dPt>
            <c:idx val="5"/>
            <c:invertIfNegative val="0"/>
            <c:bubble3D val="0"/>
            <c:spPr>
              <a:solidFill>
                <a:schemeClr val="tx1"/>
              </a:solidFill>
              <a:ln w="9525" algn="ctr">
                <a:solidFill>
                  <a:schemeClr val="tx1"/>
                </a:solidFill>
                <a:prstDash val="solid"/>
              </a:ln>
            </c:spPr>
            <c:extLst>
              <c:ext xmlns:c16="http://schemas.microsoft.com/office/drawing/2014/chart" uri="{C3380CC4-5D6E-409C-BE32-E72D297353CC}">
                <c16:uniqueId val="{0000002A-11A9-4D1F-BF90-F924E55DBFE7}"/>
              </c:ext>
            </c:extLst>
          </c:dPt>
          <c:dLbls>
            <c:dLbl>
              <c:idx val="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8-11A9-4D1F-BF90-F924E55DBFE7}"/>
                </c:ext>
              </c:extLst>
            </c:dLbl>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B-11A9-4D1F-BF90-F924E55DBFE7}"/>
                </c:ext>
              </c:extLst>
            </c:dLbl>
            <c:dLbl>
              <c:idx val="2"/>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9-11A9-4D1F-BF90-F924E55DBFE7}"/>
                </c:ext>
              </c:extLst>
            </c:dLbl>
            <c:dLbl>
              <c:idx val="3"/>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C-11A9-4D1F-BF90-F924E55DBFE7}"/>
                </c:ext>
              </c:extLst>
            </c:dLbl>
            <c:dLbl>
              <c:idx val="4"/>
              <c:layout>
                <c:manualLayout>
                  <c:x val="-4.1684035014589413E-4"/>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D-11A9-4D1F-BF90-F924E55DBFE7}"/>
                </c:ext>
              </c:extLst>
            </c:dLbl>
            <c:dLbl>
              <c:idx val="5"/>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A-11A9-4D1F-BF90-F924E55DBFE7}"/>
                </c:ext>
              </c:extLst>
            </c:dLbl>
            <c:dLbl>
              <c:idx val="6"/>
              <c:layout>
                <c:manualLayout>
                  <c:x val="-4.1684035014589413E-4"/>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E-11A9-4D1F-BF90-F924E55DBFE7}"/>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2F-11A9-4D1F-BF90-F924E55DBFE7}"/>
                </c:ext>
              </c:extLst>
            </c:dLbl>
            <c:dLbl>
              <c:idx val="8"/>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0-11A9-4D1F-BF90-F924E55DBFE7}"/>
                </c:ext>
              </c:extLst>
            </c:dLbl>
            <c:dLbl>
              <c:idx val="9"/>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1-11A9-4D1F-BF90-F924E55DBFE7}"/>
                </c:ext>
              </c:extLst>
            </c:dLbl>
            <c:dLbl>
              <c:idx val="10"/>
              <c:layout>
                <c:manualLayout>
                  <c:x val="-4.1684035014589413E-4"/>
                  <c:y val="0"/>
                </c:manualLayout>
              </c:layout>
              <c:numFmt formatCode="#,##0;&quot;-&quot;#,##0" sourceLinked="0"/>
              <c:spPr>
                <a:noFill/>
                <a:ln>
                  <a:noFill/>
                </a:ln>
              </c:spPr>
              <c:txPr>
                <a:bodyPr wrap="none"/>
                <a:lstStyle/>
                <a:p>
                  <a:pPr>
                    <a:defRPr sz="800" kern="12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2-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Sheet1!$A$6:$K$6</c:f>
              <c:numCache>
                <c:formatCode>General</c:formatCode>
                <c:ptCount val="11"/>
                <c:pt idx="0">
                  <c:v>2</c:v>
                </c:pt>
                <c:pt idx="1">
                  <c:v>9</c:v>
                </c:pt>
                <c:pt idx="2">
                  <c:v>1</c:v>
                </c:pt>
                <c:pt idx="3">
                  <c:v>14</c:v>
                </c:pt>
                <c:pt idx="4">
                  <c:v>9</c:v>
                </c:pt>
                <c:pt idx="5">
                  <c:v>1</c:v>
                </c:pt>
                <c:pt idx="6">
                  <c:v>11</c:v>
                </c:pt>
                <c:pt idx="7">
                  <c:v>8</c:v>
                </c:pt>
                <c:pt idx="8">
                  <c:v>10</c:v>
                </c:pt>
                <c:pt idx="9">
                  <c:v>12</c:v>
                </c:pt>
                <c:pt idx="10">
                  <c:v>10</c:v>
                </c:pt>
              </c:numCache>
            </c:numRef>
          </c:val>
          <c:extLst>
            <c:ext xmlns:c16="http://schemas.microsoft.com/office/drawing/2014/chart" uri="{C3380CC4-5D6E-409C-BE32-E72D297353CC}">
              <c16:uniqueId val="{00000033-11A9-4D1F-BF90-F924E55DBFE7}"/>
            </c:ext>
          </c:extLst>
        </c:ser>
        <c:ser>
          <c:idx val="6"/>
          <c:order val="6"/>
          <c:spPr>
            <a:solidFill>
              <a:schemeClr val="tx1"/>
            </a:solidFill>
            <a:ln w="9525" algn="ctr">
              <a:solidFill>
                <a:schemeClr val="tx1"/>
              </a:solidFill>
              <a:prstDash val="solid"/>
            </a:ln>
          </c:spPr>
          <c:invertIfNegative val="0"/>
          <c:dLbls>
            <c:dLbl>
              <c:idx val="1"/>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4-11A9-4D1F-BF90-F924E55DBFE7}"/>
                </c:ext>
              </c:extLst>
            </c:dLbl>
            <c:dLbl>
              <c:idx val="4"/>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5-11A9-4D1F-BF90-F924E55DBFE7}"/>
                </c:ext>
              </c:extLst>
            </c:dLbl>
            <c:dLbl>
              <c:idx val="6"/>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6-11A9-4D1F-BF90-F924E55DBFE7}"/>
                </c:ext>
              </c:extLst>
            </c:dLbl>
            <c:dLbl>
              <c:idx val="7"/>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7-11A9-4D1F-BF90-F924E55DBFE7}"/>
                </c:ext>
              </c:extLst>
            </c:dLbl>
            <c:dLbl>
              <c:idx val="8"/>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8-11A9-4D1F-BF90-F924E55DBFE7}"/>
                </c:ext>
              </c:extLst>
            </c:dLbl>
            <c:dLbl>
              <c:idx val="9"/>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9-11A9-4D1F-BF90-F924E55DBFE7}"/>
                </c:ext>
              </c:extLst>
            </c:dLbl>
            <c:dLbl>
              <c:idx val="10"/>
              <c:layout>
                <c:manualLayout>
                  <c:x val="0"/>
                  <c:y val="0"/>
                </c:manualLayout>
              </c:layout>
              <c:numFmt formatCode="#,##0;&quot;-&quot;#,##0" sourceLinked="0"/>
              <c:spPr>
                <a:noFill/>
                <a:ln>
                  <a:noFill/>
                </a:ln>
              </c:spPr>
              <c:txPr>
                <a:bodyPr wrap="none"/>
                <a:lstStyle/>
                <a:p>
                  <a:pPr>
                    <a:defRPr sz="800" kern="1200">
                      <a:solidFill>
                        <a:schemeClr val="bg1"/>
                      </a:solidFill>
                      <a:latin typeface="+mn-lt"/>
                      <a:ea typeface="+mn-ea"/>
                      <a:cs typeface="+mn-cs"/>
                      <a:sym typeface="+mn-lt"/>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3A-11A9-4D1F-BF90-F924E55DBFE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Sheet1!$A$7:$K$7</c:f>
              <c:numCache>
                <c:formatCode>General</c:formatCode>
                <c:ptCount val="11"/>
                <c:pt idx="1">
                  <c:v>1</c:v>
                </c:pt>
                <c:pt idx="4">
                  <c:v>2</c:v>
                </c:pt>
                <c:pt idx="6">
                  <c:v>2</c:v>
                </c:pt>
                <c:pt idx="7">
                  <c:v>3</c:v>
                </c:pt>
                <c:pt idx="8">
                  <c:v>3</c:v>
                </c:pt>
                <c:pt idx="9">
                  <c:v>3</c:v>
                </c:pt>
                <c:pt idx="10">
                  <c:v>2</c:v>
                </c:pt>
              </c:numCache>
            </c:numRef>
          </c:val>
          <c:extLst>
            <c:ext xmlns:c16="http://schemas.microsoft.com/office/drawing/2014/chart" uri="{C3380CC4-5D6E-409C-BE32-E72D297353CC}">
              <c16:uniqueId val="{0000003B-11A9-4D1F-BF90-F924E55DBFE7}"/>
            </c:ext>
          </c:extLst>
        </c:ser>
        <c:dLbls>
          <c:showLegendKey val="0"/>
          <c:showVal val="0"/>
          <c:showCatName val="0"/>
          <c:showSerName val="0"/>
          <c:showPercent val="0"/>
          <c:showBubbleSize val="0"/>
        </c:dLbls>
        <c:gapWidth val="80"/>
        <c:overlap val="100"/>
        <c:axId val="2028241184"/>
        <c:axId val="1"/>
      </c:barChart>
      <c:catAx>
        <c:axId val="202824118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55"/>
          <c:min val="0"/>
        </c:scaling>
        <c:delete val="1"/>
        <c:axPos val="t"/>
        <c:numFmt formatCode="General" sourceLinked="1"/>
        <c:majorTickMark val="out"/>
        <c:minorTickMark val="none"/>
        <c:tickLblPos val="nextTo"/>
        <c:crossAx val="2028241184"/>
        <c:crosses val="min"/>
        <c:crossBetween val="between"/>
      </c:valAx>
    </c:plotArea>
    <c:plotVisOnly val="0"/>
    <c:dispBlanksAs val="gap"/>
    <c:showDLblsOverMax val="1"/>
  </c:chart>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91304347826086"/>
          <c:w val="0.96959064327485378"/>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3.47</c:v>
                </c:pt>
              </c:numCache>
            </c:numRef>
          </c:val>
          <c:extLst>
            <c:ext xmlns:c16="http://schemas.microsoft.com/office/drawing/2014/chart" uri="{C3380CC4-5D6E-409C-BE32-E72D297353CC}">
              <c16:uniqueId val="{00000000-5274-4035-8F86-073CD910159E}"/>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274-4035-8F86-073CD9101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9.02</c:v>
                </c:pt>
              </c:numCache>
            </c:numRef>
          </c:val>
          <c:extLst>
            <c:ext xmlns:c16="http://schemas.microsoft.com/office/drawing/2014/chart" uri="{C3380CC4-5D6E-409C-BE32-E72D297353CC}">
              <c16:uniqueId val="{00000002-5274-4035-8F86-073CD910159E}"/>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274-4035-8F86-073CD9101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21.52</c:v>
                </c:pt>
              </c:numCache>
            </c:numRef>
          </c:val>
          <c:extLst>
            <c:ext xmlns:c16="http://schemas.microsoft.com/office/drawing/2014/chart" uri="{C3380CC4-5D6E-409C-BE32-E72D297353CC}">
              <c16:uniqueId val="{00000004-5274-4035-8F86-073CD910159E}"/>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274-4035-8F86-073CD9101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42.360000000000007</c:v>
                </c:pt>
              </c:numCache>
            </c:numRef>
          </c:val>
          <c:extLst>
            <c:ext xmlns:c16="http://schemas.microsoft.com/office/drawing/2014/chart" uri="{C3380CC4-5D6E-409C-BE32-E72D297353CC}">
              <c16:uniqueId val="{00000006-5274-4035-8F86-073CD910159E}"/>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274-4035-8F86-073CD910159E}"/>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23.61</c:v>
                </c:pt>
              </c:numCache>
            </c:numRef>
          </c:val>
          <c:extLst>
            <c:ext xmlns:c16="http://schemas.microsoft.com/office/drawing/2014/chart" uri="{C3380CC4-5D6E-409C-BE32-E72D297353CC}">
              <c16:uniqueId val="{00000008-5274-4035-8F86-073CD910159E}"/>
            </c:ext>
          </c:extLst>
        </c:ser>
        <c:dLbls>
          <c:showLegendKey val="0"/>
          <c:showVal val="0"/>
          <c:showCatName val="0"/>
          <c:showSerName val="0"/>
          <c:showPercent val="0"/>
          <c:showBubbleSize val="0"/>
        </c:dLbls>
        <c:gapWidth val="80"/>
        <c:overlap val="100"/>
        <c:axId val="461213807"/>
        <c:axId val="1"/>
      </c:barChart>
      <c:catAx>
        <c:axId val="461213807"/>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461213807"/>
        <c:crosses val="min"/>
        <c:crossBetween val="between"/>
      </c:valAx>
    </c:plotArea>
    <c:plotVisOnly val="0"/>
    <c:dispBlanksAs val="gap"/>
    <c:showDLblsOverMax val="1"/>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661341853035143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2748538011696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4E01-42EF-B2AF-964A7A43E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3.47</c:v>
                </c:pt>
              </c:numCache>
            </c:numRef>
          </c:val>
          <c:extLst>
            <c:ext xmlns:c16="http://schemas.microsoft.com/office/drawing/2014/chart" uri="{C3380CC4-5D6E-409C-BE32-E72D297353CC}">
              <c16:uniqueId val="{00000001-4E01-42EF-B2AF-964A7A43EE0F}"/>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4E01-42EF-B2AF-964A7A43E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6.25</c:v>
                </c:pt>
              </c:numCache>
            </c:numRef>
          </c:val>
          <c:extLst>
            <c:ext xmlns:c16="http://schemas.microsoft.com/office/drawing/2014/chart" uri="{C3380CC4-5D6E-409C-BE32-E72D297353CC}">
              <c16:uniqueId val="{00000003-4E01-42EF-B2AF-964A7A43EE0F}"/>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4E01-42EF-B2AF-964A7A43E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27.08</c:v>
                </c:pt>
              </c:numCache>
            </c:numRef>
          </c:val>
          <c:extLst>
            <c:ext xmlns:c16="http://schemas.microsoft.com/office/drawing/2014/chart" uri="{C3380CC4-5D6E-409C-BE32-E72D297353CC}">
              <c16:uniqueId val="{00000005-4E01-42EF-B2AF-964A7A43EE0F}"/>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4E01-42EF-B2AF-964A7A43E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48.61</c:v>
                </c:pt>
              </c:numCache>
            </c:numRef>
          </c:val>
          <c:extLst>
            <c:ext xmlns:c16="http://schemas.microsoft.com/office/drawing/2014/chart" uri="{C3380CC4-5D6E-409C-BE32-E72D297353CC}">
              <c16:uniqueId val="{00000007-4E01-42EF-B2AF-964A7A43EE0F}"/>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E01-42EF-B2AF-964A7A43EE0F}"/>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14.580000000000004</c:v>
                </c:pt>
              </c:numCache>
            </c:numRef>
          </c:val>
          <c:extLst>
            <c:ext xmlns:c16="http://schemas.microsoft.com/office/drawing/2014/chart" uri="{C3380CC4-5D6E-409C-BE32-E72D297353CC}">
              <c16:uniqueId val="{00000009-4E01-42EF-B2AF-964A7A43EE0F}"/>
            </c:ext>
          </c:extLst>
        </c:ser>
        <c:dLbls>
          <c:showLegendKey val="0"/>
          <c:showVal val="0"/>
          <c:showCatName val="0"/>
          <c:showSerName val="0"/>
          <c:showPercent val="0"/>
          <c:showBubbleSize val="0"/>
        </c:dLbls>
        <c:gapWidth val="80"/>
        <c:overlap val="100"/>
        <c:axId val="212316495"/>
        <c:axId val="1"/>
      </c:barChart>
      <c:catAx>
        <c:axId val="212316495"/>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9"/>
          <c:min val="0"/>
        </c:scaling>
        <c:delete val="1"/>
        <c:axPos val="t"/>
        <c:numFmt formatCode="General" sourceLinked="1"/>
        <c:majorTickMark val="out"/>
        <c:minorTickMark val="none"/>
        <c:tickLblPos val="nextTo"/>
        <c:crossAx val="212316495"/>
        <c:crosses val="min"/>
        <c:crossBetween val="between"/>
      </c:valAx>
    </c:plotArea>
    <c:plotVisOnly val="0"/>
    <c:dispBlanksAs val="gap"/>
    <c:showDLblsOverMax val="1"/>
  </c:chart>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2108626198083067"/>
          <c:w val="0.96959064327485378"/>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4.2</c:v>
                </c:pt>
              </c:numCache>
            </c:numRef>
          </c:val>
          <c:extLst>
            <c:ext xmlns:c16="http://schemas.microsoft.com/office/drawing/2014/chart" uri="{C3380CC4-5D6E-409C-BE32-E72D297353CC}">
              <c16:uniqueId val="{00000000-0721-4C83-93F2-2CA52279060D}"/>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33865814696485624"/>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0721-4C83-93F2-2CA5227906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3.52</c:v>
                </c:pt>
              </c:numCache>
            </c:numRef>
          </c:val>
          <c:extLst>
            <c:ext xmlns:c16="http://schemas.microsoft.com/office/drawing/2014/chart" uri="{C3380CC4-5D6E-409C-BE32-E72D297353CC}">
              <c16:uniqueId val="{00000002-0721-4C83-93F2-2CA52279060D}"/>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0721-4C83-93F2-2CA5227906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40.839999999999996</c:v>
                </c:pt>
              </c:numCache>
            </c:numRef>
          </c:val>
          <c:extLst>
            <c:ext xmlns:c16="http://schemas.microsoft.com/office/drawing/2014/chart" uri="{C3380CC4-5D6E-409C-BE32-E72D297353CC}">
              <c16:uniqueId val="{00000004-0721-4C83-93F2-2CA52279060D}"/>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0721-4C83-93F2-2CA5227906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32.39</c:v>
                </c:pt>
              </c:numCache>
            </c:numRef>
          </c:val>
          <c:extLst>
            <c:ext xmlns:c16="http://schemas.microsoft.com/office/drawing/2014/chart" uri="{C3380CC4-5D6E-409C-BE32-E72D297353CC}">
              <c16:uniqueId val="{00000006-0721-4C83-93F2-2CA52279060D}"/>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0721-4C83-93F2-2CA52279060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19.010000000000005</c:v>
                </c:pt>
              </c:numCache>
            </c:numRef>
          </c:val>
          <c:extLst>
            <c:ext xmlns:c16="http://schemas.microsoft.com/office/drawing/2014/chart" uri="{C3380CC4-5D6E-409C-BE32-E72D297353CC}">
              <c16:uniqueId val="{00000008-0721-4C83-93F2-2CA52279060D}"/>
            </c:ext>
          </c:extLst>
        </c:ser>
        <c:dLbls>
          <c:showLegendKey val="0"/>
          <c:showVal val="0"/>
          <c:showCatName val="0"/>
          <c:showSerName val="0"/>
          <c:showPercent val="0"/>
          <c:showBubbleSize val="0"/>
        </c:dLbls>
        <c:gapWidth val="80"/>
        <c:overlap val="100"/>
        <c:axId val="749396143"/>
        <c:axId val="1"/>
      </c:barChart>
      <c:catAx>
        <c:axId val="749396143"/>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60000000000008"/>
          <c:min val="0"/>
        </c:scaling>
        <c:delete val="1"/>
        <c:axPos val="t"/>
        <c:numFmt formatCode="General" sourceLinked="1"/>
        <c:majorTickMark val="out"/>
        <c:minorTickMark val="none"/>
        <c:tickLblPos val="nextTo"/>
        <c:crossAx val="749396143"/>
        <c:crosses val="min"/>
        <c:crossBetween val="between"/>
      </c:valAx>
    </c:plotArea>
    <c:plotVisOnly val="0"/>
    <c:dispBlanksAs val="gap"/>
    <c:showDLblsOverMax val="1"/>
  </c:chart>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4678362573099E-2"/>
          <c:y val="0.17333333333333334"/>
          <c:w val="0.96959064327485378"/>
          <c:h val="0.65333333333333332"/>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3.47</c:v>
                </c:pt>
              </c:numCache>
            </c:numRef>
          </c:val>
          <c:extLst>
            <c:ext xmlns:c16="http://schemas.microsoft.com/office/drawing/2014/chart" uri="{C3380CC4-5D6E-409C-BE32-E72D297353CC}">
              <c16:uniqueId val="{00000000-CC0F-4185-89F7-2388AFD14980}"/>
            </c:ext>
          </c:extLst>
        </c:ser>
        <c:ser>
          <c:idx val="1"/>
          <c:order val="1"/>
          <c:spPr>
            <a:solidFill>
              <a:srgbClr val="C0C0C0"/>
            </a:solidFill>
            <a:ln w="9525" algn="ctr">
              <a:solidFill>
                <a:schemeClr val="tx1"/>
              </a:solidFill>
              <a:prstDash val="solid"/>
            </a:ln>
          </c:spPr>
          <c:invertIfNegative val="0"/>
          <c:dLbls>
            <c:dLbl>
              <c:idx val="0"/>
              <c:layout>
                <c:manualLayout>
                  <c:x val="-2.9239766081871346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C0F-4185-89F7-2388AFD149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9.02</c:v>
                </c:pt>
              </c:numCache>
            </c:numRef>
          </c:val>
          <c:extLst>
            <c:ext xmlns:c16="http://schemas.microsoft.com/office/drawing/2014/chart" uri="{C3380CC4-5D6E-409C-BE32-E72D297353CC}">
              <c16:uniqueId val="{00000002-CC0F-4185-89F7-2388AFD14980}"/>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C0F-4185-89F7-2388AFD149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21.52</c:v>
                </c:pt>
              </c:numCache>
            </c:numRef>
          </c:val>
          <c:extLst>
            <c:ext xmlns:c16="http://schemas.microsoft.com/office/drawing/2014/chart" uri="{C3380CC4-5D6E-409C-BE32-E72D297353CC}">
              <c16:uniqueId val="{00000004-CC0F-4185-89F7-2388AFD14980}"/>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C0F-4185-89F7-2388AFD149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42.360000000000007</c:v>
                </c:pt>
              </c:numCache>
            </c:numRef>
          </c:val>
          <c:extLst>
            <c:ext xmlns:c16="http://schemas.microsoft.com/office/drawing/2014/chart" uri="{C3380CC4-5D6E-409C-BE32-E72D297353CC}">
              <c16:uniqueId val="{00000006-CC0F-4185-89F7-2388AFD14980}"/>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C0F-4185-89F7-2388AFD14980}"/>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23.61</c:v>
                </c:pt>
              </c:numCache>
            </c:numRef>
          </c:val>
          <c:extLst>
            <c:ext xmlns:c16="http://schemas.microsoft.com/office/drawing/2014/chart" uri="{C3380CC4-5D6E-409C-BE32-E72D297353CC}">
              <c16:uniqueId val="{00000008-CC0F-4185-89F7-2388AFD14980}"/>
            </c:ext>
          </c:extLst>
        </c:ser>
        <c:dLbls>
          <c:showLegendKey val="0"/>
          <c:showVal val="0"/>
          <c:showCatName val="0"/>
          <c:showSerName val="0"/>
          <c:showPercent val="0"/>
          <c:showBubbleSize val="0"/>
        </c:dLbls>
        <c:gapWidth val="80"/>
        <c:overlap val="100"/>
        <c:axId val="301275024"/>
        <c:axId val="1"/>
      </c:barChart>
      <c:catAx>
        <c:axId val="30127502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301275024"/>
        <c:crosses val="min"/>
        <c:crossBetween val="between"/>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61654948620876E-2"/>
          <c:y val="0.27861771058315332"/>
          <c:w val="0.97187669010275823"/>
          <c:h val="0.4427645788336933"/>
        </c:manualLayout>
      </c:layout>
      <c:barChart>
        <c:barDir val="bar"/>
        <c:grouping val="stacked"/>
        <c:varyColors val="0"/>
        <c:ser>
          <c:idx val="0"/>
          <c:order val="0"/>
          <c:spPr>
            <a:pattFill prst="pct75">
              <a:fgClr>
                <a:schemeClr val="tx1"/>
              </a:fgClr>
              <a:bgClr>
                <a:schemeClr val="bg1"/>
              </a:bgClr>
            </a:pattFill>
            <a:ln w="9525" cmpd="sng" algn="ctr">
              <a:solidFill>
                <a:schemeClr val="tx1"/>
              </a:solidFill>
              <a:prstDash val="solid"/>
            </a:ln>
          </c:spPr>
          <c:invertIfNegative val="0"/>
          <c:val>
            <c:numRef>
              <c:f>Sheet1!$A$1</c:f>
              <c:numCache>
                <c:formatCode>General</c:formatCode>
                <c:ptCount val="1"/>
                <c:pt idx="0">
                  <c:v>16.89</c:v>
                </c:pt>
              </c:numCache>
            </c:numRef>
          </c:val>
          <c:extLst>
            <c:ext xmlns:c16="http://schemas.microsoft.com/office/drawing/2014/chart" uri="{C3380CC4-5D6E-409C-BE32-E72D297353CC}">
              <c16:uniqueId val="{00000000-C02D-4EB1-A46F-0F0670A9121D}"/>
            </c:ext>
          </c:extLst>
        </c:ser>
        <c:ser>
          <c:idx val="1"/>
          <c:order val="1"/>
          <c:spPr>
            <a:pattFill prst="ltDnDiag">
              <a:fgClr>
                <a:schemeClr val="tx1"/>
              </a:fgClr>
              <a:bgClr>
                <a:schemeClr val="bg1"/>
              </a:bgClr>
            </a:pattFill>
            <a:ln w="9525" cmpd="sng" algn="ctr">
              <a:solidFill>
                <a:schemeClr val="tx1"/>
              </a:solidFill>
              <a:prstDash val="solid"/>
            </a:ln>
          </c:spPr>
          <c:invertIfNegative val="0"/>
          <c:val>
            <c:numRef>
              <c:f>Sheet1!$A$2</c:f>
              <c:numCache>
                <c:formatCode>General</c:formatCode>
                <c:ptCount val="1"/>
                <c:pt idx="0">
                  <c:v>19.590000000000003</c:v>
                </c:pt>
              </c:numCache>
            </c:numRef>
          </c:val>
          <c:extLst>
            <c:ext xmlns:c16="http://schemas.microsoft.com/office/drawing/2014/chart" uri="{C3380CC4-5D6E-409C-BE32-E72D297353CC}">
              <c16:uniqueId val="{00000001-C02D-4EB1-A46F-0F0670A9121D}"/>
            </c:ext>
          </c:extLst>
        </c:ser>
        <c:ser>
          <c:idx val="2"/>
          <c:order val="2"/>
          <c:spPr>
            <a:pattFill prst="pct10">
              <a:fgClr>
                <a:schemeClr val="tx1"/>
              </a:fgClr>
              <a:bgClr>
                <a:schemeClr val="bg1"/>
              </a:bgClr>
            </a:pattFill>
            <a:ln w="9525" cmpd="sng" algn="ctr">
              <a:solidFill>
                <a:schemeClr val="tx1"/>
              </a:solidFill>
              <a:prstDash val="solid"/>
            </a:ln>
          </c:spPr>
          <c:invertIfNegative val="0"/>
          <c:val>
            <c:numRef>
              <c:f>Sheet1!$A$3</c:f>
              <c:numCache>
                <c:formatCode>General</c:formatCode>
                <c:ptCount val="1"/>
                <c:pt idx="0">
                  <c:v>41.21</c:v>
                </c:pt>
              </c:numCache>
            </c:numRef>
          </c:val>
          <c:extLst>
            <c:ext xmlns:c16="http://schemas.microsoft.com/office/drawing/2014/chart" uri="{C3380CC4-5D6E-409C-BE32-E72D297353CC}">
              <c16:uniqueId val="{00000002-C02D-4EB1-A46F-0F0670A9121D}"/>
            </c:ext>
          </c:extLst>
        </c:ser>
        <c:ser>
          <c:idx val="3"/>
          <c:order val="3"/>
          <c:spPr>
            <a:solidFill>
              <a:schemeClr val="bg1"/>
            </a:solidFill>
            <a:ln w="9525" cmpd="sng" algn="ctr">
              <a:solidFill>
                <a:schemeClr val="tx1"/>
              </a:solidFill>
              <a:prstDash val="solid"/>
            </a:ln>
          </c:spPr>
          <c:invertIfNegative val="0"/>
          <c:dLbls>
            <c:dLbl>
              <c:idx val="0"/>
              <c:layout>
                <c:manualLayout>
                  <c:x val="-2.7041644131963225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C02D-4EB1-A46F-0F0670A9121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22.29</c:v>
                </c:pt>
              </c:numCache>
            </c:numRef>
          </c:val>
          <c:extLst>
            <c:ext xmlns:c16="http://schemas.microsoft.com/office/drawing/2014/chart" uri="{C3380CC4-5D6E-409C-BE32-E72D297353CC}">
              <c16:uniqueId val="{00000004-C02D-4EB1-A46F-0F0670A9121D}"/>
            </c:ext>
          </c:extLst>
        </c:ser>
        <c:dLbls>
          <c:showLegendKey val="0"/>
          <c:showVal val="0"/>
          <c:showCatName val="0"/>
          <c:showSerName val="0"/>
          <c:showPercent val="0"/>
          <c:showBubbleSize val="0"/>
        </c:dLbls>
        <c:gapWidth val="80"/>
        <c:overlap val="100"/>
        <c:axId val="1282472015"/>
        <c:axId val="1"/>
      </c:barChart>
      <c:catAx>
        <c:axId val="1282472015"/>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1282472015"/>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4061654948620876E-2"/>
          <c:y val="0.27801724137931033"/>
          <c:w val="0.97187669010275823"/>
          <c:h val="0.44396551724137934"/>
        </c:manualLayout>
      </c:layout>
      <c:barChart>
        <c:barDir val="bar"/>
        <c:grouping val="stacked"/>
        <c:varyColors val="0"/>
        <c:ser>
          <c:idx val="0"/>
          <c:order val="0"/>
          <c:spPr>
            <a:pattFill prst="ltDnDiag">
              <a:fgClr>
                <a:schemeClr val="tx1"/>
              </a:fgClr>
              <a:bgClr>
                <a:schemeClr val="bg1"/>
              </a:bgClr>
            </a:pattFill>
            <a:ln w="9525" cmpd="sng" algn="ctr">
              <a:solidFill>
                <a:schemeClr val="tx1"/>
              </a:solidFill>
              <a:prstDash val="solid"/>
            </a:ln>
          </c:spPr>
          <c:invertIfNegative val="0"/>
          <c:val>
            <c:numRef>
              <c:f>Sheet1!$A$1</c:f>
              <c:numCache>
                <c:formatCode>General</c:formatCode>
                <c:ptCount val="1"/>
                <c:pt idx="0">
                  <c:v>30.405405405405407</c:v>
                </c:pt>
              </c:numCache>
            </c:numRef>
          </c:val>
          <c:extLst>
            <c:ext xmlns:c16="http://schemas.microsoft.com/office/drawing/2014/chart" uri="{C3380CC4-5D6E-409C-BE32-E72D297353CC}">
              <c16:uniqueId val="{00000000-8E17-42DC-BEDD-924511F82077}"/>
            </c:ext>
          </c:extLst>
        </c:ser>
        <c:ser>
          <c:idx val="1"/>
          <c:order val="1"/>
          <c:spPr>
            <a:pattFill prst="pct10">
              <a:fgClr>
                <a:schemeClr val="tx1"/>
              </a:fgClr>
              <a:bgClr>
                <a:schemeClr val="bg1"/>
              </a:bgClr>
            </a:pattFill>
            <a:ln w="9525" cmpd="sng" algn="ctr">
              <a:solidFill>
                <a:schemeClr val="tx1"/>
              </a:solidFill>
              <a:prstDash val="solid"/>
            </a:ln>
          </c:spPr>
          <c:invertIfNegative val="0"/>
          <c:val>
            <c:numRef>
              <c:f>Sheet1!$A$2</c:f>
              <c:numCache>
                <c:formatCode>General</c:formatCode>
                <c:ptCount val="1"/>
                <c:pt idx="0">
                  <c:v>31.081081081081084</c:v>
                </c:pt>
              </c:numCache>
            </c:numRef>
          </c:val>
          <c:extLst>
            <c:ext xmlns:c16="http://schemas.microsoft.com/office/drawing/2014/chart" uri="{C3380CC4-5D6E-409C-BE32-E72D297353CC}">
              <c16:uniqueId val="{00000001-8E17-42DC-BEDD-924511F82077}"/>
            </c:ext>
          </c:extLst>
        </c:ser>
        <c:ser>
          <c:idx val="2"/>
          <c:order val="2"/>
          <c:spPr>
            <a:solidFill>
              <a:schemeClr val="bg1"/>
            </a:solidFill>
            <a:ln w="9525" cmpd="sng"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8E17-42DC-BEDD-924511F8207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38.5</c:v>
                </c:pt>
              </c:numCache>
            </c:numRef>
          </c:val>
          <c:extLst>
            <c:ext xmlns:c16="http://schemas.microsoft.com/office/drawing/2014/chart" uri="{C3380CC4-5D6E-409C-BE32-E72D297353CC}">
              <c16:uniqueId val="{00000003-8E17-42DC-BEDD-924511F82077}"/>
            </c:ext>
          </c:extLst>
        </c:ser>
        <c:dLbls>
          <c:showLegendKey val="0"/>
          <c:showVal val="0"/>
          <c:showCatName val="0"/>
          <c:showSerName val="0"/>
          <c:showPercent val="0"/>
          <c:showBubbleSize val="0"/>
        </c:dLbls>
        <c:gapWidth val="80"/>
        <c:overlap val="100"/>
        <c:axId val="1495855983"/>
        <c:axId val="1"/>
      </c:barChart>
      <c:catAx>
        <c:axId val="1495855983"/>
        <c:scaling>
          <c:orientation val="maxMin"/>
        </c:scaling>
        <c:delete val="0"/>
        <c:axPos val="l"/>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99.986486486486498"/>
          <c:min val="0"/>
        </c:scaling>
        <c:delete val="1"/>
        <c:axPos val="t"/>
        <c:numFmt formatCode="General" sourceLinked="1"/>
        <c:majorTickMark val="out"/>
        <c:minorTickMark val="none"/>
        <c:tickLblPos val="nextTo"/>
        <c:crossAx val="1495855983"/>
        <c:crosses val="min"/>
        <c:crossBetween val="between"/>
      </c:valAx>
    </c:plotArea>
    <c:plotVisOnly val="0"/>
    <c:dispBlanksAs val="gap"/>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6613418530351437"/>
          <c:w val="0.96958174904942962"/>
          <c:h val="0.6230031948881789"/>
        </c:manualLayout>
      </c:layout>
      <c:barChart>
        <c:barDir val="bar"/>
        <c:grouping val="stacked"/>
        <c:varyColors val="0"/>
        <c:ser>
          <c:idx val="0"/>
          <c:order val="0"/>
          <c:spPr>
            <a:solidFill>
              <a:schemeClr val="bg1"/>
            </a:solidFill>
            <a:ln w="9525" algn="ctr">
              <a:solidFill>
                <a:schemeClr val="tx1"/>
              </a:solidFill>
              <a:prstDash val="solid"/>
            </a:ln>
          </c:spPr>
          <c:invertIfNegative val="0"/>
          <c:val>
            <c:numRef>
              <c:f>Sheet1!$A$1</c:f>
              <c:numCache>
                <c:formatCode>General</c:formatCode>
                <c:ptCount val="1"/>
                <c:pt idx="0">
                  <c:v>3.37</c:v>
                </c:pt>
              </c:numCache>
            </c:numRef>
          </c:val>
          <c:extLst>
            <c:ext xmlns:c16="http://schemas.microsoft.com/office/drawing/2014/chart" uri="{C3380CC4-5D6E-409C-BE32-E72D297353CC}">
              <c16:uniqueId val="{00000000-18A3-4A86-A384-557E2FD553E9}"/>
            </c:ext>
          </c:extLst>
        </c:ser>
        <c:ser>
          <c:idx val="1"/>
          <c:order val="1"/>
          <c:spPr>
            <a:solidFill>
              <a:srgbClr val="C0C0C0"/>
            </a:solidFill>
            <a:ln w="9525" algn="ctr">
              <a:solidFill>
                <a:schemeClr val="tx1"/>
              </a:solidFill>
              <a:prstDash val="solid"/>
            </a:ln>
          </c:spPr>
          <c:invertIfNegative val="0"/>
          <c:dLbls>
            <c:dLbl>
              <c:idx val="0"/>
              <c:layout>
                <c:manualLayout>
                  <c:x val="-2.9248318221702252E-4"/>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18A3-4A86-A384-557E2FD553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0.66999999999999971</c:v>
                </c:pt>
              </c:numCache>
            </c:numRef>
          </c:val>
          <c:extLst>
            <c:ext xmlns:c16="http://schemas.microsoft.com/office/drawing/2014/chart" uri="{C3380CC4-5D6E-409C-BE32-E72D297353CC}">
              <c16:uniqueId val="{00000002-18A3-4A86-A384-557E2FD553E9}"/>
            </c:ext>
          </c:extLst>
        </c:ser>
        <c:ser>
          <c:idx val="2"/>
          <c:order val="2"/>
          <c:spPr>
            <a:solidFill>
              <a:srgbClr val="969696"/>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18A3-4A86-A384-557E2FD553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19.59</c:v>
                </c:pt>
              </c:numCache>
            </c:numRef>
          </c:val>
          <c:extLst>
            <c:ext xmlns:c16="http://schemas.microsoft.com/office/drawing/2014/chart" uri="{C3380CC4-5D6E-409C-BE32-E72D297353CC}">
              <c16:uniqueId val="{00000004-18A3-4A86-A384-557E2FD553E9}"/>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18A3-4A86-A384-557E2FD553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39.180000000000007</c:v>
                </c:pt>
              </c:numCache>
            </c:numRef>
          </c:val>
          <c:extLst>
            <c:ext xmlns:c16="http://schemas.microsoft.com/office/drawing/2014/chart" uri="{C3380CC4-5D6E-409C-BE32-E72D297353CC}">
              <c16:uniqueId val="{00000006-18A3-4A86-A384-557E2FD553E9}"/>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18A3-4A86-A384-557E2FD553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37.160000000000004</c:v>
                </c:pt>
              </c:numCache>
            </c:numRef>
          </c:val>
          <c:extLst>
            <c:ext xmlns:c16="http://schemas.microsoft.com/office/drawing/2014/chart" uri="{C3380CC4-5D6E-409C-BE32-E72D297353CC}">
              <c16:uniqueId val="{00000008-18A3-4A86-A384-557E2FD553E9}"/>
            </c:ext>
          </c:extLst>
        </c:ser>
        <c:dLbls>
          <c:showLegendKey val="0"/>
          <c:showVal val="0"/>
          <c:showCatName val="0"/>
          <c:showSerName val="0"/>
          <c:showPercent val="0"/>
          <c:showBubbleSize val="0"/>
        </c:dLbls>
        <c:gapWidth val="80"/>
        <c:overlap val="100"/>
        <c:axId val="870770064"/>
        <c:axId val="1"/>
      </c:barChart>
      <c:catAx>
        <c:axId val="870770064"/>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7"/>
          <c:min val="0"/>
        </c:scaling>
        <c:delete val="1"/>
        <c:axPos val="t"/>
        <c:numFmt formatCode="General" sourceLinked="1"/>
        <c:majorTickMark val="out"/>
        <c:minorTickMark val="none"/>
        <c:tickLblPos val="nextTo"/>
        <c:crossAx val="870770064"/>
        <c:crosses val="min"/>
        <c:crossBetween val="between"/>
      </c:valAx>
    </c:plotArea>
    <c:plotVisOnly val="0"/>
    <c:dispBlanksAs val="gap"/>
    <c:showDLblsOverMax val="1"/>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6613418530351437"/>
          <c:w val="0.96958174904942962"/>
          <c:h val="0.62619808306709268"/>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1.4331675928634104E-2"/>
                  <c:y val="-0.34185303514376997"/>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197-439B-8A7D-04A886FBFC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3.42</c:v>
                </c:pt>
              </c:numCache>
            </c:numRef>
          </c:val>
          <c:extLst>
            <c:ext xmlns:c16="http://schemas.microsoft.com/office/drawing/2014/chart" uri="{C3380CC4-5D6E-409C-BE32-E72D297353CC}">
              <c16:uniqueId val="{00000001-7197-439B-8A7D-04A886FBFCA7}"/>
            </c:ext>
          </c:extLst>
        </c:ser>
        <c:ser>
          <c:idx val="1"/>
          <c:order val="1"/>
          <c:spPr>
            <a:solidFill>
              <a:srgbClr val="C0C0C0"/>
            </a:solidFill>
            <a:ln w="9525" algn="ctr">
              <a:solidFill>
                <a:schemeClr val="tx1"/>
              </a:solidFill>
              <a:prstDash val="solid"/>
            </a:ln>
          </c:spPr>
          <c:invertIfNegative val="0"/>
          <c:val>
            <c:numRef>
              <c:f>Sheet1!$A$2</c:f>
              <c:numCache>
                <c:formatCode>General</c:formatCode>
                <c:ptCount val="1"/>
                <c:pt idx="0">
                  <c:v>4.7900000000000009</c:v>
                </c:pt>
              </c:numCache>
            </c:numRef>
          </c:val>
          <c:extLst>
            <c:ext xmlns:c16="http://schemas.microsoft.com/office/drawing/2014/chart" uri="{C3380CC4-5D6E-409C-BE32-E72D297353CC}">
              <c16:uniqueId val="{00000002-7197-439B-8A7D-04A886FBFCA7}"/>
            </c:ext>
          </c:extLst>
        </c:ser>
        <c:ser>
          <c:idx val="2"/>
          <c:order val="2"/>
          <c:spPr>
            <a:solidFill>
              <a:srgbClr val="969696"/>
            </a:solidFill>
            <a:ln w="9525" algn="ctr">
              <a:solidFill>
                <a:schemeClr val="tx1"/>
              </a:solidFill>
              <a:prstDash val="solid"/>
            </a:ln>
          </c:spPr>
          <c:invertIfNegative val="0"/>
          <c:dLbls>
            <c:dLbl>
              <c:idx val="0"/>
              <c:layout>
                <c:manualLayout>
                  <c:x val="-2.9248318221702252E-4"/>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7197-439B-8A7D-04A886FBFC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28.08</c:v>
                </c:pt>
              </c:numCache>
            </c:numRef>
          </c:val>
          <c:extLst>
            <c:ext xmlns:c16="http://schemas.microsoft.com/office/drawing/2014/chart" uri="{C3380CC4-5D6E-409C-BE32-E72D297353CC}">
              <c16:uniqueId val="{00000004-7197-439B-8A7D-04A886FBFCA7}"/>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197-439B-8A7D-04A886FBFC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45.89</c:v>
                </c:pt>
              </c:numCache>
            </c:numRef>
          </c:val>
          <c:extLst>
            <c:ext xmlns:c16="http://schemas.microsoft.com/office/drawing/2014/chart" uri="{C3380CC4-5D6E-409C-BE32-E72D297353CC}">
              <c16:uniqueId val="{00000006-7197-439B-8A7D-04A886FBFCA7}"/>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197-439B-8A7D-04A886FBFCA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17.800000000000004</c:v>
                </c:pt>
              </c:numCache>
            </c:numRef>
          </c:val>
          <c:extLst>
            <c:ext xmlns:c16="http://schemas.microsoft.com/office/drawing/2014/chart" uri="{C3380CC4-5D6E-409C-BE32-E72D297353CC}">
              <c16:uniqueId val="{00000008-7197-439B-8A7D-04A886FBFCA7}"/>
            </c:ext>
          </c:extLst>
        </c:ser>
        <c:dLbls>
          <c:showLegendKey val="0"/>
          <c:showVal val="0"/>
          <c:showCatName val="0"/>
          <c:showSerName val="0"/>
          <c:showPercent val="0"/>
          <c:showBubbleSize val="0"/>
        </c:dLbls>
        <c:gapWidth val="80"/>
        <c:overlap val="100"/>
        <c:axId val="620353088"/>
        <c:axId val="1"/>
      </c:barChart>
      <c:catAx>
        <c:axId val="6203530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620353088"/>
        <c:crosses val="min"/>
        <c:crossBetween val="between"/>
      </c:valAx>
    </c:plotArea>
    <c:plotVisOnly val="0"/>
    <c:dispBlanksAs val="gap"/>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09125475285171E-2"/>
          <c:y val="0.17391304347826086"/>
          <c:w val="0.96958174904942962"/>
          <c:h val="0.65217391304347827"/>
        </c:manualLayout>
      </c:layout>
      <c:barChart>
        <c:barDir val="bar"/>
        <c:grouping val="stacked"/>
        <c:varyColors val="0"/>
        <c:ser>
          <c:idx val="0"/>
          <c:order val="0"/>
          <c:spPr>
            <a:solidFill>
              <a:schemeClr val="bg1"/>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9F7-43D5-8774-78187E54D7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19.86</c:v>
                </c:pt>
              </c:numCache>
            </c:numRef>
          </c:val>
          <c:extLst>
            <c:ext xmlns:c16="http://schemas.microsoft.com/office/drawing/2014/chart" uri="{C3380CC4-5D6E-409C-BE32-E72D297353CC}">
              <c16:uniqueId val="{00000001-A9F7-43D5-8774-78187E54D764}"/>
            </c:ext>
          </c:extLst>
        </c:ser>
        <c:ser>
          <c:idx val="1"/>
          <c:order val="1"/>
          <c:spPr>
            <a:solidFill>
              <a:srgbClr val="C0C0C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A9F7-43D5-8774-78187E54D7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28.08</c:v>
                </c:pt>
              </c:numCache>
            </c:numRef>
          </c:val>
          <c:extLst>
            <c:ext xmlns:c16="http://schemas.microsoft.com/office/drawing/2014/chart" uri="{C3380CC4-5D6E-409C-BE32-E72D297353CC}">
              <c16:uniqueId val="{00000003-A9F7-43D5-8774-78187E54D764}"/>
            </c:ext>
          </c:extLst>
        </c:ser>
        <c:ser>
          <c:idx val="2"/>
          <c:order val="2"/>
          <c:spPr>
            <a:solidFill>
              <a:srgbClr val="969696"/>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A9F7-43D5-8774-78187E54D7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28.08</c:v>
                </c:pt>
              </c:numCache>
            </c:numRef>
          </c:val>
          <c:extLst>
            <c:ext xmlns:c16="http://schemas.microsoft.com/office/drawing/2014/chart" uri="{C3380CC4-5D6E-409C-BE32-E72D297353CC}">
              <c16:uniqueId val="{00000005-A9F7-43D5-8774-78187E54D764}"/>
            </c:ext>
          </c:extLst>
        </c:ser>
        <c:ser>
          <c:idx val="3"/>
          <c:order val="3"/>
          <c:spPr>
            <a:solidFill>
              <a:srgbClr val="80808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A9F7-43D5-8774-78187E54D7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16.43</c:v>
                </c:pt>
              </c:numCache>
            </c:numRef>
          </c:val>
          <c:extLst>
            <c:ext xmlns:c16="http://schemas.microsoft.com/office/drawing/2014/chart" uri="{C3380CC4-5D6E-409C-BE32-E72D297353CC}">
              <c16:uniqueId val="{00000007-A9F7-43D5-8774-78187E54D764}"/>
            </c:ext>
          </c:extLst>
        </c:ser>
        <c:ser>
          <c:idx val="4"/>
          <c:order val="4"/>
          <c:spPr>
            <a:solidFill>
              <a:srgbClr val="000000"/>
            </a:solidFill>
            <a:ln w="9525" algn="ctr">
              <a:solidFill>
                <a:schemeClr val="tx1"/>
              </a:solidFill>
              <a:prstDash val="solid"/>
            </a:ln>
          </c:spPr>
          <c:invertIfNegative val="0"/>
          <c:dLbls>
            <c:dLbl>
              <c:idx val="0"/>
              <c:layout>
                <c:manualLayout>
                  <c:x val="0"/>
                  <c:y val="0"/>
                </c:manualLayout>
              </c:layout>
              <c:numFmt formatCode="#,##0.0&quot;%&quot;;&quot;-&quot;#,##0.0&quot;%&quot;" sourceLinked="0"/>
              <c:spPr>
                <a:noFill/>
                <a:ln>
                  <a:noFill/>
                </a:ln>
              </c:spPr>
              <c:txPr>
                <a:bodyPr wrap="none"/>
                <a:lstStyle/>
                <a:p>
                  <a:pPr>
                    <a:defRPr sz="90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A9F7-43D5-8774-78187E54D76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7.5300000000000029</c:v>
                </c:pt>
              </c:numCache>
            </c:numRef>
          </c:val>
          <c:extLst>
            <c:ext xmlns:c16="http://schemas.microsoft.com/office/drawing/2014/chart" uri="{C3380CC4-5D6E-409C-BE32-E72D297353CC}">
              <c16:uniqueId val="{00000009-A9F7-43D5-8774-78187E54D764}"/>
            </c:ext>
          </c:extLst>
        </c:ser>
        <c:dLbls>
          <c:showLegendKey val="0"/>
          <c:showVal val="0"/>
          <c:showCatName val="0"/>
          <c:showSerName val="0"/>
          <c:showPercent val="0"/>
          <c:showBubbleSize val="0"/>
        </c:dLbls>
        <c:gapWidth val="80"/>
        <c:overlap val="100"/>
        <c:axId val="967093088"/>
        <c:axId val="1"/>
      </c:barChart>
      <c:catAx>
        <c:axId val="967093088"/>
        <c:scaling>
          <c:orientation val="maxMin"/>
        </c:scaling>
        <c:delete val="0"/>
        <c:axPos val="l"/>
        <c:majorGridlines>
          <c:spPr>
            <a:ln>
              <a:noFill/>
            </a:ln>
          </c:spPr>
        </c:majorGridlines>
        <c:majorTickMark val="none"/>
        <c:minorTickMark val="none"/>
        <c:tickLblPos val="none"/>
        <c:spPr>
          <a:ln w="9525" algn="ctr">
            <a:solidFill>
              <a:schemeClr val="tx1"/>
            </a:solidFill>
            <a:prstDash val="solid"/>
          </a:ln>
        </c:spPr>
        <c:crossAx val="1"/>
        <c:crosses val="min"/>
        <c:auto val="0"/>
        <c:lblAlgn val="ctr"/>
        <c:lblOffset val="100"/>
        <c:noMultiLvlLbl val="0"/>
      </c:catAx>
      <c:valAx>
        <c:axId val="1"/>
        <c:scaling>
          <c:orientation val="minMax"/>
          <c:max val="99.98"/>
          <c:min val="0"/>
        </c:scaling>
        <c:delete val="1"/>
        <c:axPos val="t"/>
        <c:numFmt formatCode="General" sourceLinked="1"/>
        <c:majorTickMark val="out"/>
        <c:minorTickMark val="none"/>
        <c:tickLblPos val="nextTo"/>
        <c:crossAx val="967093088"/>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0" y="1"/>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t" anchorCtr="0" compatLnSpc="1">
            <a:prstTxWarp prst="textNoShape">
              <a:avLst/>
            </a:prstTxWarp>
          </a:bodyPr>
          <a:lstStyle>
            <a:lvl1pPr defTabSz="963026">
              <a:defRPr sz="1300"/>
            </a:lvl1pPr>
          </a:lstStyle>
          <a:p>
            <a:endParaRPr lang="de-DE" altLang="de-DE"/>
          </a:p>
        </p:txBody>
      </p:sp>
      <p:sp>
        <p:nvSpPr>
          <p:cNvPr id="11267" name="Rectangle 1027"/>
          <p:cNvSpPr>
            <a:spLocks noGrp="1" noChangeArrowheads="1"/>
          </p:cNvSpPr>
          <p:nvPr>
            <p:ph type="dt" sz="quarter" idx="1"/>
          </p:nvPr>
        </p:nvSpPr>
        <p:spPr bwMode="auto">
          <a:xfrm>
            <a:off x="3851815" y="1"/>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t" anchorCtr="0" compatLnSpc="1">
            <a:prstTxWarp prst="textNoShape">
              <a:avLst/>
            </a:prstTxWarp>
          </a:bodyPr>
          <a:lstStyle>
            <a:lvl1pPr algn="r" defTabSz="963026">
              <a:defRPr sz="1300"/>
            </a:lvl1pPr>
          </a:lstStyle>
          <a:p>
            <a:endParaRPr lang="de-DE" altLang="de-DE"/>
          </a:p>
        </p:txBody>
      </p:sp>
      <p:sp>
        <p:nvSpPr>
          <p:cNvPr id="11268" name="Rectangle 1028"/>
          <p:cNvSpPr>
            <a:spLocks noGrp="1" noChangeArrowheads="1"/>
          </p:cNvSpPr>
          <p:nvPr>
            <p:ph type="ftr" sz="quarter" idx="2"/>
          </p:nvPr>
        </p:nvSpPr>
        <p:spPr bwMode="auto">
          <a:xfrm>
            <a:off x="0" y="9432355"/>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b" anchorCtr="0" compatLnSpc="1">
            <a:prstTxWarp prst="textNoShape">
              <a:avLst/>
            </a:prstTxWarp>
          </a:bodyPr>
          <a:lstStyle>
            <a:lvl1pPr defTabSz="963026">
              <a:defRPr sz="1300"/>
            </a:lvl1pPr>
          </a:lstStyle>
          <a:p>
            <a:endParaRPr lang="de-DE" altLang="de-DE"/>
          </a:p>
        </p:txBody>
      </p:sp>
      <p:sp>
        <p:nvSpPr>
          <p:cNvPr id="11269" name="Rectangle 1029"/>
          <p:cNvSpPr>
            <a:spLocks noGrp="1" noChangeArrowheads="1"/>
          </p:cNvSpPr>
          <p:nvPr>
            <p:ph type="sldNum" sz="quarter" idx="3"/>
          </p:nvPr>
        </p:nvSpPr>
        <p:spPr bwMode="auto">
          <a:xfrm>
            <a:off x="3851815" y="9432355"/>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b" anchorCtr="0" compatLnSpc="1">
            <a:prstTxWarp prst="textNoShape">
              <a:avLst/>
            </a:prstTxWarp>
          </a:bodyPr>
          <a:lstStyle>
            <a:lvl1pPr algn="r" defTabSz="963026">
              <a:defRPr sz="1300"/>
            </a:lvl1pPr>
          </a:lstStyle>
          <a:p>
            <a:fld id="{75DCAA4B-46FB-4E50-ABC2-932F817750FD}" type="slidenum">
              <a:rPr lang="de-DE" altLang="de-DE"/>
              <a:pPr/>
              <a:t>‹Nr.›</a:t>
            </a:fld>
            <a:endParaRPr lang="de-DE" altLang="de-DE"/>
          </a:p>
        </p:txBody>
      </p:sp>
    </p:spTree>
    <p:extLst>
      <p:ext uri="{BB962C8B-B14F-4D97-AF65-F5344CB8AC3E}">
        <p14:creationId xmlns:p14="http://schemas.microsoft.com/office/powerpoint/2010/main" val="39492729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3-02-05T20:17:41.2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 0 0 0,'-28'0'0'0,"4"0"0"0,21 0 0 0,6 0 0 0,1 0 0 0,25 0 0 0,21 0 0 0,178 0 0 0,-156 0 0 0,607 0 0 0,-508 0 0 0,-73 0 0 0,-57 0 0 0,8 0 0 0,-16 0 0 0,7 0 0 0,270 0 0 0,-254 0 0 0,-19 0 0 0,2 0 0 0,27 0 0 0,408 0 0 0,-395 0 0 0,348 0 0 0,-379 0 0 0,3 0 0 0,-16 0 0 0,245 0 0 0,-193 0 0 0,-79 0 0 0,28 0 0 0,58 0 0 0,-83 0 0 0,-2 0 0 0,3 0 0 0,-1 0 0 0,38 0 0 0,-38 0 0 0,45 0 0 0,-49 0 0 0,21 0 0 0,71 0 0 0,-80 0 0 0,13 0 0 0,15 0 0 0,36 0 0 0,-71 0 0 0,54 0 0 0,-57 0 0 0,3 0 0 0,-1 0 0 0,1 0 0 0,-3 0 0 0,2 0 0 0,-3 0 0 0,0 0 0 0,63 0 0 0,-64 0 0 0,-2 0 0 0,2 0 0 0,14 0 0 0,-17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3-06-23T15:50:01.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 0 0 0,'-28'0'0'0,"4"0"0"0,21 0 0 0,6 0 0 0,1 0 0 0,25 0 0 0,21 0 0 0,178 0 0 0,-156 0 0 0,607 0 0 0,-508 0 0 0,-73 0 0 0,-57 0 0 0,8 0 0 0,-16 0 0 0,7 0 0 0,270 0 0 0,-254 0 0 0,-19 0 0 0,2 0 0 0,27 0 0 0,408 0 0 0,-395 0 0 0,348 0 0 0,-379 0 0 0,3 0 0 0,-16 0 0 0,245 0 0 0,-193 0 0 0,-79 0 0 0,28 0 0 0,58 0 0 0,-83 0 0 0,-2 0 0 0,3 0 0 0,-1 0 0 0,38 0 0 0,-38 0 0 0,45 0 0 0,-49 0 0 0,21 0 0 0,71 0 0 0,-80 0 0 0,13 0 0 0,15 0 0 0,36 0 0 0,-71 0 0 0,54 0 0 0,-57 0 0 0,3 0 0 0,-1 0 0 0,1 0 0 0,-3 0 0 0,2 0 0 0,-3 0 0 0,0 0 0 0,63 0 0 0,-64 0 0 0,-2 0 0 0,2 0 0 0,14 0 0 0,-17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t" anchorCtr="0" compatLnSpc="1">
            <a:prstTxWarp prst="textNoShape">
              <a:avLst/>
            </a:prstTxWarp>
          </a:bodyPr>
          <a:lstStyle>
            <a:lvl1pPr defTabSz="963026">
              <a:defRPr sz="1300"/>
            </a:lvl1pPr>
          </a:lstStyle>
          <a:p>
            <a:endParaRPr lang="de-DE" altLang="de-DE"/>
          </a:p>
        </p:txBody>
      </p:sp>
      <p:sp>
        <p:nvSpPr>
          <p:cNvPr id="3075" name="Rectangle 3"/>
          <p:cNvSpPr>
            <a:spLocks noGrp="1" noChangeArrowheads="1"/>
          </p:cNvSpPr>
          <p:nvPr>
            <p:ph type="dt" idx="1"/>
          </p:nvPr>
        </p:nvSpPr>
        <p:spPr bwMode="auto">
          <a:xfrm>
            <a:off x="3851815" y="1"/>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t" anchorCtr="0" compatLnSpc="1">
            <a:prstTxWarp prst="textNoShape">
              <a:avLst/>
            </a:prstTxWarp>
          </a:bodyPr>
          <a:lstStyle>
            <a:lvl1pPr algn="r" defTabSz="963026">
              <a:defRPr sz="1300"/>
            </a:lvl1pPr>
          </a:lstStyle>
          <a:p>
            <a:endParaRPr lang="de-DE" altLang="de-DE"/>
          </a:p>
        </p:txBody>
      </p:sp>
      <p:sp>
        <p:nvSpPr>
          <p:cNvPr id="307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05952" y="4715408"/>
            <a:ext cx="4985774" cy="446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t" anchorCtr="0" compatLnSpc="1">
            <a:prstTxWarp prst="textNoShape">
              <a:avLst/>
            </a:prstTxWarp>
          </a:bodyPr>
          <a:lstStyle/>
          <a:p>
            <a:pPr lvl="0"/>
            <a:r>
              <a:rPr lang="de-DE" altLang="de-DE"/>
              <a:t>Klicken Sie, um die Formate des Vorlagentextes zu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0" y="9432355"/>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b" anchorCtr="0" compatLnSpc="1">
            <a:prstTxWarp prst="textNoShape">
              <a:avLst/>
            </a:prstTxWarp>
          </a:bodyPr>
          <a:lstStyle>
            <a:lvl1pPr defTabSz="963026">
              <a:defRPr sz="1300"/>
            </a:lvl1pPr>
          </a:lstStyle>
          <a:p>
            <a:endParaRPr lang="de-DE" altLang="de-DE"/>
          </a:p>
        </p:txBody>
      </p:sp>
      <p:sp>
        <p:nvSpPr>
          <p:cNvPr id="3079" name="Rectangle 7"/>
          <p:cNvSpPr>
            <a:spLocks noGrp="1" noChangeArrowheads="1"/>
          </p:cNvSpPr>
          <p:nvPr>
            <p:ph type="sldNum" sz="quarter" idx="5"/>
          </p:nvPr>
        </p:nvSpPr>
        <p:spPr bwMode="auto">
          <a:xfrm>
            <a:off x="3851815" y="9432355"/>
            <a:ext cx="2945862" cy="495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283" tIns="48141" rIns="96283" bIns="48141" numCol="1" anchor="b" anchorCtr="0" compatLnSpc="1">
            <a:prstTxWarp prst="textNoShape">
              <a:avLst/>
            </a:prstTxWarp>
          </a:bodyPr>
          <a:lstStyle>
            <a:lvl1pPr algn="r" defTabSz="963026">
              <a:defRPr sz="1300"/>
            </a:lvl1pPr>
          </a:lstStyle>
          <a:p>
            <a:fld id="{15DE2C82-C3A2-44D4-ABAD-91B260CEB8E3}" type="slidenum">
              <a:rPr lang="de-DE" altLang="de-DE"/>
              <a:pPr/>
              <a:t>‹Nr.›</a:t>
            </a:fld>
            <a:endParaRPr lang="de-DE" altLang="de-DE"/>
          </a:p>
        </p:txBody>
      </p:sp>
    </p:spTree>
    <p:extLst>
      <p:ext uri="{BB962C8B-B14F-4D97-AF65-F5344CB8AC3E}">
        <p14:creationId xmlns:p14="http://schemas.microsoft.com/office/powerpoint/2010/main" val="229085477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Öffentliche Auftraggeber schauen viel zu sehr nach “innen” (eigene Prozesse, etc.)</a:t>
            </a:r>
          </a:p>
        </p:txBody>
      </p:sp>
      <p:sp>
        <p:nvSpPr>
          <p:cNvPr id="4" name="Foliennummernplatzhalter 3"/>
          <p:cNvSpPr>
            <a:spLocks noGrp="1"/>
          </p:cNvSpPr>
          <p:nvPr>
            <p:ph type="sldNum" sz="quarter" idx="5"/>
          </p:nvPr>
        </p:nvSpPr>
        <p:spPr/>
        <p:txBody>
          <a:bodyPr/>
          <a:lstStyle/>
          <a:p>
            <a:pPr marL="0" marR="0" lvl="0" indent="0" algn="r" defTabSz="938395" rtl="0" eaLnBrk="1" fontAlgn="base" latinLnBrk="0" hangingPunct="1">
              <a:lnSpc>
                <a:spcPct val="100000"/>
              </a:lnSpc>
              <a:spcBef>
                <a:spcPct val="0"/>
              </a:spcBef>
              <a:spcAft>
                <a:spcPct val="0"/>
              </a:spcAft>
              <a:buClrTx/>
              <a:buSzTx/>
              <a:buFontTx/>
              <a:buNone/>
              <a:tabLst/>
              <a:defRPr/>
            </a:pPr>
            <a:fld id="{15DE2C82-C3A2-44D4-ABAD-91B260CEB8E3}" type="slidenum">
              <a:rPr kumimoji="0" lang="de-DE" alt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38395" rtl="0" eaLnBrk="1" fontAlgn="base" latinLnBrk="0" hangingPunct="1">
                <a:lnSpc>
                  <a:spcPct val="100000"/>
                </a:lnSpc>
                <a:spcBef>
                  <a:spcPct val="0"/>
                </a:spcBef>
                <a:spcAft>
                  <a:spcPct val="0"/>
                </a:spcAft>
                <a:buClrTx/>
                <a:buSzTx/>
                <a:buFontTx/>
                <a:buNone/>
                <a:tabLst/>
                <a:defRPr/>
              </a:pPr>
              <a:t>11</a:t>
            </a:fld>
            <a:endParaRPr kumimoji="0" lang="de-DE" altLang="de-DE"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757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Zweiter Punkt: Fehlende Regulierung führt eher zu Unsicherheit? Wie mache ich es denn jetzt?</a:t>
            </a:r>
          </a:p>
        </p:txBody>
      </p:sp>
      <p:sp>
        <p:nvSpPr>
          <p:cNvPr id="4" name="Foliennummernplatzhalter 3"/>
          <p:cNvSpPr>
            <a:spLocks noGrp="1"/>
          </p:cNvSpPr>
          <p:nvPr>
            <p:ph type="sldNum" sz="quarter" idx="5"/>
          </p:nvPr>
        </p:nvSpPr>
        <p:spPr/>
        <p:txBody>
          <a:bodyPr/>
          <a:lstStyle/>
          <a:p>
            <a:fld id="{15DE2C82-C3A2-44D4-ABAD-91B260CEB8E3}" type="slidenum">
              <a:rPr lang="de-DE" altLang="de-DE" smtClean="0"/>
              <a:pPr/>
              <a:t>33</a:t>
            </a:fld>
            <a:endParaRPr lang="de-DE" altLang="de-DE"/>
          </a:p>
        </p:txBody>
      </p:sp>
    </p:spTree>
    <p:extLst>
      <p:ext uri="{BB962C8B-B14F-4D97-AF65-F5344CB8AC3E}">
        <p14:creationId xmlns:p14="http://schemas.microsoft.com/office/powerpoint/2010/main" val="1205462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Gelb – Erledigt </a:t>
            </a:r>
          </a:p>
        </p:txBody>
      </p:sp>
      <p:sp>
        <p:nvSpPr>
          <p:cNvPr id="4" name="Foliennummernplatzhalter 3"/>
          <p:cNvSpPr>
            <a:spLocks noGrp="1"/>
          </p:cNvSpPr>
          <p:nvPr>
            <p:ph type="sldNum" sz="quarter" idx="5"/>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15DE2C82-C3A2-44D4-ABAD-91B260CEB8E3}" type="slidenum">
              <a:rPr kumimoji="0" lang="de-DE" altLang="de-DE"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39</a:t>
            </a:fld>
            <a:endParaRPr kumimoji="0" lang="de-DE" altLang="de-DE"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0433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Gelb – Erledigt </a:t>
            </a:r>
          </a:p>
        </p:txBody>
      </p:sp>
      <p:sp>
        <p:nvSpPr>
          <p:cNvPr id="4" name="Foliennummernplatzhalter 3"/>
          <p:cNvSpPr>
            <a:spLocks noGrp="1"/>
          </p:cNvSpPr>
          <p:nvPr>
            <p:ph type="sldNum" sz="quarter" idx="5"/>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15DE2C82-C3A2-44D4-ABAD-91B260CEB8E3}" type="slidenum">
              <a:rPr kumimoji="0" lang="de-DE" altLang="de-DE"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41</a:t>
            </a:fld>
            <a:endParaRPr kumimoji="0" lang="de-DE" altLang="de-DE"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2959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Gelb – Erledigt </a:t>
            </a:r>
          </a:p>
        </p:txBody>
      </p:sp>
      <p:sp>
        <p:nvSpPr>
          <p:cNvPr id="4" name="Foliennummernplatzhalter 3"/>
          <p:cNvSpPr>
            <a:spLocks noGrp="1"/>
          </p:cNvSpPr>
          <p:nvPr>
            <p:ph type="sldNum" sz="quarter" idx="5"/>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15DE2C82-C3A2-44D4-ABAD-91B260CEB8E3}" type="slidenum">
              <a:rPr kumimoji="0" lang="de-DE" altLang="de-DE"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90600" rtl="0" eaLnBrk="1" fontAlgn="base" latinLnBrk="0" hangingPunct="1">
                <a:lnSpc>
                  <a:spcPct val="100000"/>
                </a:lnSpc>
                <a:spcBef>
                  <a:spcPct val="0"/>
                </a:spcBef>
                <a:spcAft>
                  <a:spcPct val="0"/>
                </a:spcAft>
                <a:buClrTx/>
                <a:buSzTx/>
                <a:buFontTx/>
                <a:buNone/>
                <a:tabLst/>
                <a:defRPr/>
              </a:pPr>
              <a:t>42</a:t>
            </a:fld>
            <a:endParaRPr kumimoji="0" lang="de-DE" altLang="de-DE" sz="13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09345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326" indent="-228326">
              <a:buAutoNum type="arabicPeriod"/>
            </a:pPr>
            <a:r>
              <a:rPr lang="de-DE" dirty="0"/>
              <a:t>Empirisches Phänomen –&gt; es gibt sie</a:t>
            </a:r>
          </a:p>
          <a:p>
            <a:pPr marL="228326" indent="-228326">
              <a:buAutoNum type="arabicPeriod"/>
            </a:pPr>
            <a:r>
              <a:rPr lang="de-DE" dirty="0"/>
              <a:t>Wir arbeiten in der Forschung ganz konkret mit einem zusammen</a:t>
            </a:r>
          </a:p>
        </p:txBody>
      </p:sp>
      <p:sp>
        <p:nvSpPr>
          <p:cNvPr id="4" name="Foliennummernplatzhalter 3"/>
          <p:cNvSpPr>
            <a:spLocks noGrp="1"/>
          </p:cNvSpPr>
          <p:nvPr>
            <p:ph type="sldNum" sz="quarter" idx="5"/>
          </p:nvPr>
        </p:nvSpPr>
        <p:spPr/>
        <p:txBody>
          <a:bodyPr/>
          <a:lstStyle/>
          <a:p>
            <a:fld id="{15DE2C82-C3A2-44D4-ABAD-91B260CEB8E3}" type="slidenum">
              <a:rPr lang="de-DE" altLang="de-DE" smtClean="0"/>
              <a:pPr/>
              <a:t>52</a:t>
            </a:fld>
            <a:endParaRPr lang="de-DE" altLang="de-DE"/>
          </a:p>
        </p:txBody>
      </p:sp>
    </p:spTree>
    <p:extLst>
      <p:ext uri="{BB962C8B-B14F-4D97-AF65-F5344CB8AC3E}">
        <p14:creationId xmlns:p14="http://schemas.microsoft.com/office/powerpoint/2010/main" val="2801575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5.emf"/><Relationship Id="rId4" Type="http://schemas.openxmlformats.org/officeDocument/2006/relationships/oleObject" Target="../embeddings/oleObject10.bin"/></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4.emf"/><Relationship Id="rId4" Type="http://schemas.openxmlformats.org/officeDocument/2006/relationships/oleObject" Target="../embeddings/oleObject1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5.emf"/><Relationship Id="rId4" Type="http://schemas.openxmlformats.org/officeDocument/2006/relationships/oleObject" Target="../embeddings/oleObject14.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Titelmasterformat durch Klicken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Formatvorlage des Untertitelmasters durch Klicken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a:t>Anlass</a:t>
            </a:r>
            <a:br>
              <a:rPr lang="de-DE" altLang="de-DE"/>
            </a:br>
            <a:r>
              <a:rPr lang="de-DE" altLang="de-DE"/>
              <a:t>Datum</a:t>
            </a:r>
            <a:br>
              <a:rPr lang="de-DE" altLang="de-DE"/>
            </a:br>
            <a:fld id="{E09D41E7-F5F1-4CBE-AC65-2CAB189D04A8}" type="slidenum">
              <a:rPr lang="de-DE" altLang="de-DE"/>
              <a:pPr/>
              <a:t>‹Nr.›</a:t>
            </a:fld>
            <a:endParaRPr lang="de-DE" altLang="de-DE"/>
          </a:p>
        </p:txBody>
      </p:sp>
    </p:spTree>
    <p:extLst>
      <p:ext uri="{BB962C8B-B14F-4D97-AF65-F5344CB8AC3E}">
        <p14:creationId xmlns:p14="http://schemas.microsoft.com/office/powerpoint/2010/main" val="16653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228600" y="2133600"/>
            <a:ext cx="8686800" cy="396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a:xfrm>
            <a:off x="7020272" y="6172200"/>
            <a:ext cx="1895128" cy="533400"/>
          </a:xfrm>
        </p:spPr>
        <p:txBody>
          <a:bodyPr/>
          <a:lstStyle>
            <a:lvl1pPr>
              <a:defRPr/>
            </a:lvl1pPr>
          </a:lstStyle>
          <a:p>
            <a:r>
              <a:rPr lang="de-DE" altLang="de-DE" dirty="0"/>
              <a:t>Lore </a:t>
            </a:r>
            <a:r>
              <a:rPr lang="de-DE" altLang="de-DE" dirty="0" err="1"/>
              <a:t>ipsum</a:t>
            </a:r>
            <a:endParaRPr lang="de-DE" altLang="de-DE" dirty="0"/>
          </a:p>
          <a:p>
            <a:r>
              <a:rPr lang="de-DE" altLang="de-DE" dirty="0"/>
              <a:t>Datum</a:t>
            </a:r>
            <a:br>
              <a:rPr lang="de-DE" altLang="de-DE" dirty="0"/>
            </a:br>
            <a:fld id="{E09D41E7-F5F1-4CBE-AC65-2CAB189D04A8}" type="slidenum">
              <a:rPr lang="de-DE" altLang="de-DE" smtClean="0"/>
              <a:pPr/>
              <a:t>‹Nr.›</a:t>
            </a:fld>
            <a:endParaRPr lang="de-DE" altLang="de-DE" dirty="0"/>
          </a:p>
        </p:txBody>
      </p:sp>
      <p:sp>
        <p:nvSpPr>
          <p:cNvPr id="6" name="Textplatzhalter 5">
            <a:extLst>
              <a:ext uri="{FF2B5EF4-FFF2-40B4-BE49-F238E27FC236}">
                <a16:creationId xmlns:a16="http://schemas.microsoft.com/office/drawing/2014/main" id="{AD4AC60C-F98C-44F9-A73D-AA646A47A8D4}"/>
              </a:ext>
            </a:extLst>
          </p:cNvPr>
          <p:cNvSpPr>
            <a:spLocks noGrp="1"/>
          </p:cNvSpPr>
          <p:nvPr>
            <p:ph type="body" sz="quarter" idx="12" hasCustomPrompt="1"/>
          </p:nvPr>
        </p:nvSpPr>
        <p:spPr>
          <a:xfrm>
            <a:off x="228600" y="6172200"/>
            <a:ext cx="2327275" cy="280988"/>
          </a:xfrm>
        </p:spPr>
        <p:txBody>
          <a:bodyPr/>
          <a:lstStyle>
            <a:lvl1pPr>
              <a:defRPr sz="1000"/>
            </a:lvl1pPr>
          </a:lstStyle>
          <a:p>
            <a:pPr lvl="0"/>
            <a:r>
              <a:rPr lang="de-DE" dirty="0"/>
              <a:t>Quelle(n): </a:t>
            </a:r>
          </a:p>
        </p:txBody>
      </p:sp>
    </p:spTree>
    <p:extLst>
      <p:ext uri="{BB962C8B-B14F-4D97-AF65-F5344CB8AC3E}">
        <p14:creationId xmlns:p14="http://schemas.microsoft.com/office/powerpoint/2010/main" val="1866354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Titelmasterformat durch Klicken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Formatvorlage des Untertitelmasters durch Klicken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2097128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35538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8" name="think-cell Folie" r:id="rId4" imgW="270" imgH="270" progId="TCLayout.ActiveDocument.1">
                  <p:embed/>
                </p:oleObj>
              </mc:Choice>
              <mc:Fallback>
                <p:oleObj name="think-cell Folie" r:id="rId4" imgW="270" imgH="270" progId="TCLayout.ActiveDocument.1">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lvl1pPr>
              <a:defRPr b="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10600" cy="533400"/>
          </a:xfrm>
          <a:prstGeom prst="rect">
            <a:avLst/>
          </a:prstGeom>
          <a:ln/>
        </p:spPr>
        <p:txBody>
          <a:bodyPr/>
          <a:lstStyle>
            <a:lvl1pPr>
              <a:defRPr/>
            </a:lvl1pPr>
          </a:lstStyle>
          <a:p>
            <a:endParaRPr lang="de-DE" dirty="0"/>
          </a:p>
        </p:txBody>
      </p:sp>
      <p:sp>
        <p:nvSpPr>
          <p:cNvPr id="12" name="Textplatzhalter 11"/>
          <p:cNvSpPr>
            <a:spLocks noGrp="1"/>
          </p:cNvSpPr>
          <p:nvPr>
            <p:ph type="body" sz="quarter" idx="12" hasCustomPrompt="1"/>
          </p:nvPr>
        </p:nvSpPr>
        <p:spPr>
          <a:xfrm>
            <a:off x="228600" y="1143000"/>
            <a:ext cx="8686800" cy="762000"/>
          </a:xfrm>
        </p:spPr>
        <p:txBody>
          <a:bodyPr/>
          <a:lstStyle>
            <a:lvl1pPr marL="0" indent="0">
              <a:buNone/>
              <a:defRPr sz="2000"/>
            </a:lvl1pPr>
            <a:lvl4pPr marL="1371600" indent="0">
              <a:buNone/>
              <a:defRPr/>
            </a:lvl4pPr>
          </a:lstStyle>
          <a:p>
            <a:pPr lvl="0"/>
            <a:r>
              <a:rPr lang="de-DE" dirty="0"/>
              <a:t>Sub-Headline</a:t>
            </a:r>
          </a:p>
        </p:txBody>
      </p:sp>
      <p:sp>
        <p:nvSpPr>
          <p:cNvPr id="8" name="Foliennummernplatzhalter 4">
            <a:extLst>
              <a:ext uri="{FF2B5EF4-FFF2-40B4-BE49-F238E27FC236}">
                <a16:creationId xmlns:a16="http://schemas.microsoft.com/office/drawing/2014/main" id="{D6D49472-0F09-4108-979E-56B8492796F7}"/>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3597334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Folie" r:id="rId4" imgW="270" imgH="270" progId="TCLayout.ActiveDocument.1">
                  <p:embed/>
                </p:oleObj>
              </mc:Choice>
              <mc:Fallback>
                <p:oleObj name="think-cell Folie" r:id="rId4" imgW="270" imgH="270" progId="TCLayout.ActiveDocument.1">
                  <p:embed/>
                  <p:pic>
                    <p:nvPicPr>
                      <p:cNvPr id="6" name="Objek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86800" cy="533400"/>
          </a:xfrm>
          <a:prstGeom prst="rect">
            <a:avLst/>
          </a:prstGeom>
          <a:ln/>
        </p:spPr>
        <p:txBody>
          <a:bodyPr/>
          <a:lstStyle>
            <a:lvl1pPr>
              <a:defRPr/>
            </a:lvl1pPr>
          </a:lstStyle>
          <a:p>
            <a:endParaRPr lang="de-DE"/>
          </a:p>
        </p:txBody>
      </p:sp>
      <p:sp>
        <p:nvSpPr>
          <p:cNvPr id="7" name="Foliennummernplatzhalter 4">
            <a:extLst>
              <a:ext uri="{FF2B5EF4-FFF2-40B4-BE49-F238E27FC236}">
                <a16:creationId xmlns:a16="http://schemas.microsoft.com/office/drawing/2014/main" id="{12B3B405-F637-4B3B-A988-283455A238B6}"/>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14123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Mastertitelformat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Master-Untertitelformat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dirty="0"/>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dirty="0"/>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533958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Anlass</a:t>
            </a:r>
            <a:br>
              <a:rPr lang="de-DE" altLang="de-DE" dirty="0"/>
            </a:br>
            <a:r>
              <a:rPr lang="de-DE" altLang="de-DE" dirty="0"/>
              <a:t>Datum</a:t>
            </a:r>
            <a:br>
              <a:rPr lang="de-DE" altLang="de-DE" dirty="0"/>
            </a:br>
            <a:fld id="{E09D41E7-F5F1-4CBE-AC65-2CAB189D04A8}" type="slidenum">
              <a:rPr lang="de-DE" altLang="de-DE"/>
              <a:pPr/>
              <a:t>‹Nr.›</a:t>
            </a:fld>
            <a:endParaRPr lang="de-DE" altLang="de-DE" dirty="0"/>
          </a:p>
        </p:txBody>
      </p:sp>
    </p:spTree>
    <p:extLst>
      <p:ext uri="{BB962C8B-B14F-4D97-AF65-F5344CB8AC3E}">
        <p14:creationId xmlns:p14="http://schemas.microsoft.com/office/powerpoint/2010/main" val="3709402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228600" y="2133600"/>
            <a:ext cx="8686800" cy="396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a:xfrm>
            <a:off x="7020272" y="6172200"/>
            <a:ext cx="1895128" cy="533400"/>
          </a:xfrm>
        </p:spPr>
        <p:txBody>
          <a:bodyPr/>
          <a:lstStyle>
            <a:lvl1pPr>
              <a:defRPr/>
            </a:lvl1pPr>
          </a:lstStyle>
          <a:p>
            <a:r>
              <a:rPr lang="de-DE" altLang="de-DE" dirty="0"/>
              <a:t>Lore </a:t>
            </a:r>
            <a:r>
              <a:rPr lang="de-DE" altLang="de-DE" dirty="0" err="1"/>
              <a:t>ipsum</a:t>
            </a:r>
            <a:endParaRPr lang="de-DE" altLang="de-DE" dirty="0"/>
          </a:p>
          <a:p>
            <a:r>
              <a:rPr lang="de-DE" altLang="de-DE" dirty="0"/>
              <a:t>Datum</a:t>
            </a:r>
            <a:br>
              <a:rPr lang="de-DE" altLang="de-DE" dirty="0"/>
            </a:br>
            <a:fld id="{E09D41E7-F5F1-4CBE-AC65-2CAB189D04A8}" type="slidenum">
              <a:rPr lang="de-DE" altLang="de-DE" smtClean="0"/>
              <a:pPr/>
              <a:t>‹Nr.›</a:t>
            </a:fld>
            <a:endParaRPr lang="de-DE" altLang="de-DE" dirty="0"/>
          </a:p>
        </p:txBody>
      </p:sp>
      <p:sp>
        <p:nvSpPr>
          <p:cNvPr id="6" name="Textplatzhalter 5">
            <a:extLst>
              <a:ext uri="{FF2B5EF4-FFF2-40B4-BE49-F238E27FC236}">
                <a16:creationId xmlns:a16="http://schemas.microsoft.com/office/drawing/2014/main" id="{AD4AC60C-F98C-44F9-A73D-AA646A47A8D4}"/>
              </a:ext>
            </a:extLst>
          </p:cNvPr>
          <p:cNvSpPr>
            <a:spLocks noGrp="1"/>
          </p:cNvSpPr>
          <p:nvPr>
            <p:ph type="body" sz="quarter" idx="12" hasCustomPrompt="1"/>
          </p:nvPr>
        </p:nvSpPr>
        <p:spPr>
          <a:xfrm>
            <a:off x="228600" y="6172200"/>
            <a:ext cx="2327275" cy="280988"/>
          </a:xfrm>
        </p:spPr>
        <p:txBody>
          <a:bodyPr/>
          <a:lstStyle>
            <a:lvl1pPr>
              <a:defRPr sz="1000"/>
            </a:lvl1pPr>
          </a:lstStyle>
          <a:p>
            <a:pPr lvl="0"/>
            <a:r>
              <a:rPr lang="de-DE" dirty="0"/>
              <a:t>Quelle(n): </a:t>
            </a:r>
          </a:p>
        </p:txBody>
      </p:sp>
    </p:spTree>
    <p:extLst>
      <p:ext uri="{BB962C8B-B14F-4D97-AF65-F5344CB8AC3E}">
        <p14:creationId xmlns:p14="http://schemas.microsoft.com/office/powerpoint/2010/main" val="3647666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Titelmasterformat durch Klicken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Formatvorlage des Untertitelmasters durch Klicken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2920923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292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2626245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Folie" r:id="rId4" imgW="270" imgH="270" progId="TCLayout.ActiveDocument.1">
                  <p:embed/>
                </p:oleObj>
              </mc:Choice>
              <mc:Fallback>
                <p:oleObj name="think-cell Folie" r:id="rId4" imgW="270" imgH="270" progId="TCLayout.ActiveDocument.1">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lvl1pPr>
              <a:defRPr b="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10600" cy="533400"/>
          </a:xfrm>
          <a:prstGeom prst="rect">
            <a:avLst/>
          </a:prstGeom>
          <a:ln/>
        </p:spPr>
        <p:txBody>
          <a:bodyPr/>
          <a:lstStyle>
            <a:lvl1pPr>
              <a:defRPr/>
            </a:lvl1pPr>
          </a:lstStyle>
          <a:p>
            <a:endParaRPr lang="de-DE" dirty="0"/>
          </a:p>
        </p:txBody>
      </p:sp>
      <p:sp>
        <p:nvSpPr>
          <p:cNvPr id="12" name="Textplatzhalter 11"/>
          <p:cNvSpPr>
            <a:spLocks noGrp="1"/>
          </p:cNvSpPr>
          <p:nvPr>
            <p:ph type="body" sz="quarter" idx="12" hasCustomPrompt="1"/>
          </p:nvPr>
        </p:nvSpPr>
        <p:spPr>
          <a:xfrm>
            <a:off x="228600" y="1143000"/>
            <a:ext cx="8686800" cy="762000"/>
          </a:xfrm>
        </p:spPr>
        <p:txBody>
          <a:bodyPr/>
          <a:lstStyle>
            <a:lvl1pPr marL="0" indent="0">
              <a:buNone/>
              <a:defRPr sz="2000"/>
            </a:lvl1pPr>
            <a:lvl4pPr marL="1371600" indent="0">
              <a:buNone/>
              <a:defRPr/>
            </a:lvl4pPr>
          </a:lstStyle>
          <a:p>
            <a:pPr lvl="0"/>
            <a:r>
              <a:rPr lang="de-DE" dirty="0"/>
              <a:t>Sub-Headline</a:t>
            </a:r>
          </a:p>
        </p:txBody>
      </p:sp>
      <p:sp>
        <p:nvSpPr>
          <p:cNvPr id="8" name="Foliennummernplatzhalter 4">
            <a:extLst>
              <a:ext uri="{FF2B5EF4-FFF2-40B4-BE49-F238E27FC236}">
                <a16:creationId xmlns:a16="http://schemas.microsoft.com/office/drawing/2014/main" id="{D6D49472-0F09-4108-979E-56B8492796F7}"/>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736673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Folie" r:id="rId4" imgW="270" imgH="270" progId="TCLayout.ActiveDocument.1">
                  <p:embed/>
                </p:oleObj>
              </mc:Choice>
              <mc:Fallback>
                <p:oleObj name="think-cell Folie" r:id="rId4" imgW="270" imgH="270" progId="TCLayout.ActiveDocument.1">
                  <p:embed/>
                  <p:pic>
                    <p:nvPicPr>
                      <p:cNvPr id="6" name="Objek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86800" cy="533400"/>
          </a:xfrm>
          <a:prstGeom prst="rect">
            <a:avLst/>
          </a:prstGeom>
          <a:ln/>
        </p:spPr>
        <p:txBody>
          <a:bodyPr/>
          <a:lstStyle>
            <a:lvl1pPr>
              <a:defRPr/>
            </a:lvl1pPr>
          </a:lstStyle>
          <a:p>
            <a:endParaRPr lang="de-DE"/>
          </a:p>
        </p:txBody>
      </p:sp>
      <p:sp>
        <p:nvSpPr>
          <p:cNvPr id="7" name="Foliennummernplatzhalter 4">
            <a:extLst>
              <a:ext uri="{FF2B5EF4-FFF2-40B4-BE49-F238E27FC236}">
                <a16:creationId xmlns:a16="http://schemas.microsoft.com/office/drawing/2014/main" id="{12B3B405-F637-4B3B-A988-283455A238B6}"/>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3153647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Mastertitelformat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Master-Untertitelformat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3680530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a:t>Anlass</a:t>
            </a:r>
            <a:br>
              <a:rPr lang="de-DE" altLang="de-DE"/>
            </a:br>
            <a:r>
              <a:rPr lang="de-DE" altLang="de-DE"/>
              <a:t>Datum</a:t>
            </a:r>
            <a:br>
              <a:rPr lang="de-DE" altLang="de-DE"/>
            </a:br>
            <a:fld id="{E09D41E7-F5F1-4CBE-AC65-2CAB189D04A8}" type="slidenum">
              <a:rPr lang="de-DE" altLang="de-DE"/>
              <a:pPr/>
              <a:t>‹Nr.›</a:t>
            </a:fld>
            <a:endParaRPr lang="de-DE" altLang="de-DE"/>
          </a:p>
        </p:txBody>
      </p:sp>
    </p:spTree>
    <p:extLst>
      <p:ext uri="{BB962C8B-B14F-4D97-AF65-F5344CB8AC3E}">
        <p14:creationId xmlns:p14="http://schemas.microsoft.com/office/powerpoint/2010/main" val="3885338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Mastertitelformat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Master-Untertitelformat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dirty="0"/>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dirty="0"/>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4065159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Anlass</a:t>
            </a:r>
            <a:br>
              <a:rPr lang="de-DE" altLang="de-DE" dirty="0"/>
            </a:br>
            <a:r>
              <a:rPr lang="de-DE" altLang="de-DE" dirty="0"/>
              <a:t>Datum</a:t>
            </a:r>
            <a:br>
              <a:rPr lang="de-DE" altLang="de-DE" dirty="0"/>
            </a:br>
            <a:fld id="{E09D41E7-F5F1-4CBE-AC65-2CAB189D04A8}" type="slidenum">
              <a:rPr lang="de-DE" altLang="de-DE"/>
              <a:pPr/>
              <a:t>‹Nr.›</a:t>
            </a:fld>
            <a:endParaRPr lang="de-DE" altLang="de-DE" dirty="0"/>
          </a:p>
        </p:txBody>
      </p:sp>
    </p:spTree>
    <p:extLst>
      <p:ext uri="{BB962C8B-B14F-4D97-AF65-F5344CB8AC3E}">
        <p14:creationId xmlns:p14="http://schemas.microsoft.com/office/powerpoint/2010/main" val="4085110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228600" y="2133600"/>
            <a:ext cx="8686800" cy="39624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a:xfrm>
            <a:off x="7020272" y="6172200"/>
            <a:ext cx="1895128" cy="533400"/>
          </a:xfrm>
        </p:spPr>
        <p:txBody>
          <a:bodyPr/>
          <a:lstStyle>
            <a:lvl1pPr>
              <a:defRPr/>
            </a:lvl1pPr>
          </a:lstStyle>
          <a:p>
            <a:r>
              <a:rPr lang="de-DE" altLang="de-DE" dirty="0"/>
              <a:t>Lore </a:t>
            </a:r>
            <a:r>
              <a:rPr lang="de-DE" altLang="de-DE" dirty="0" err="1"/>
              <a:t>ipsum</a:t>
            </a:r>
            <a:endParaRPr lang="de-DE" altLang="de-DE" dirty="0"/>
          </a:p>
          <a:p>
            <a:r>
              <a:rPr lang="de-DE" altLang="de-DE" dirty="0"/>
              <a:t>Datum</a:t>
            </a:r>
            <a:br>
              <a:rPr lang="de-DE" altLang="de-DE" dirty="0"/>
            </a:br>
            <a:fld id="{E09D41E7-F5F1-4CBE-AC65-2CAB189D04A8}" type="slidenum">
              <a:rPr lang="de-DE" altLang="de-DE" smtClean="0"/>
              <a:pPr/>
              <a:t>‹Nr.›</a:t>
            </a:fld>
            <a:endParaRPr lang="de-DE" altLang="de-DE" dirty="0"/>
          </a:p>
        </p:txBody>
      </p:sp>
      <p:sp>
        <p:nvSpPr>
          <p:cNvPr id="6" name="Textplatzhalter 5">
            <a:extLst>
              <a:ext uri="{FF2B5EF4-FFF2-40B4-BE49-F238E27FC236}">
                <a16:creationId xmlns:a16="http://schemas.microsoft.com/office/drawing/2014/main" id="{AD4AC60C-F98C-44F9-A73D-AA646A47A8D4}"/>
              </a:ext>
            </a:extLst>
          </p:cNvPr>
          <p:cNvSpPr>
            <a:spLocks noGrp="1"/>
          </p:cNvSpPr>
          <p:nvPr>
            <p:ph type="body" sz="quarter" idx="12" hasCustomPrompt="1"/>
          </p:nvPr>
        </p:nvSpPr>
        <p:spPr>
          <a:xfrm>
            <a:off x="228600" y="6172200"/>
            <a:ext cx="2327275" cy="280988"/>
          </a:xfrm>
        </p:spPr>
        <p:txBody>
          <a:bodyPr/>
          <a:lstStyle>
            <a:lvl1pPr>
              <a:defRPr sz="1000"/>
            </a:lvl1pPr>
          </a:lstStyle>
          <a:p>
            <a:pPr lvl="0"/>
            <a:r>
              <a:rPr lang="de-DE" dirty="0"/>
              <a:t>Quelle(n): </a:t>
            </a:r>
          </a:p>
        </p:txBody>
      </p:sp>
    </p:spTree>
    <p:extLst>
      <p:ext uri="{BB962C8B-B14F-4D97-AF65-F5344CB8AC3E}">
        <p14:creationId xmlns:p14="http://schemas.microsoft.com/office/powerpoint/2010/main" val="2620565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Folie" r:id="rId4" imgW="270" imgH="270" progId="TCLayout.ActiveDocument.1">
                  <p:embed/>
                </p:oleObj>
              </mc:Choice>
              <mc:Fallback>
                <p:oleObj name="think-cell Folie" r:id="rId4" imgW="270" imgH="27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lvl1pPr>
              <a:defRPr b="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10600" cy="533400"/>
          </a:xfrm>
          <a:prstGeom prst="rect">
            <a:avLst/>
          </a:prstGeom>
          <a:ln/>
        </p:spPr>
        <p:txBody>
          <a:bodyPr/>
          <a:lstStyle>
            <a:lvl1pPr>
              <a:defRPr/>
            </a:lvl1pPr>
          </a:lstStyle>
          <a:p>
            <a:endParaRPr lang="de-DE" dirty="0"/>
          </a:p>
        </p:txBody>
      </p:sp>
      <p:sp>
        <p:nvSpPr>
          <p:cNvPr id="12" name="Textplatzhalter 11"/>
          <p:cNvSpPr>
            <a:spLocks noGrp="1"/>
          </p:cNvSpPr>
          <p:nvPr>
            <p:ph type="body" sz="quarter" idx="12" hasCustomPrompt="1"/>
          </p:nvPr>
        </p:nvSpPr>
        <p:spPr>
          <a:xfrm>
            <a:off x="228600" y="1143000"/>
            <a:ext cx="8686800" cy="762000"/>
          </a:xfrm>
        </p:spPr>
        <p:txBody>
          <a:bodyPr/>
          <a:lstStyle>
            <a:lvl1pPr marL="0" indent="0">
              <a:buNone/>
              <a:defRPr sz="2000"/>
            </a:lvl1pPr>
            <a:lvl4pPr marL="1371600" indent="0">
              <a:buNone/>
              <a:defRPr/>
            </a:lvl4pPr>
          </a:lstStyle>
          <a:p>
            <a:pPr lvl="0"/>
            <a:r>
              <a:rPr lang="de-DE" dirty="0"/>
              <a:t>Sub-Headline</a:t>
            </a:r>
          </a:p>
        </p:txBody>
      </p:sp>
      <p:sp>
        <p:nvSpPr>
          <p:cNvPr id="8" name="Foliennummernplatzhalter 4">
            <a:extLst>
              <a:ext uri="{FF2B5EF4-FFF2-40B4-BE49-F238E27FC236}">
                <a16:creationId xmlns:a16="http://schemas.microsoft.com/office/drawing/2014/main" id="{D6D49472-0F09-4108-979E-56B8492796F7}"/>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3794209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 name="think-cell Folie" r:id="rId4" imgW="270" imgH="270" progId="TCLayout.ActiveDocument.1">
                  <p:embed/>
                </p:oleObj>
              </mc:Choice>
              <mc:Fallback>
                <p:oleObj name="think-cell Folie" r:id="rId4" imgW="270" imgH="27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86800" cy="533400"/>
          </a:xfrm>
          <a:prstGeom prst="rect">
            <a:avLst/>
          </a:prstGeom>
          <a:ln/>
        </p:spPr>
        <p:txBody>
          <a:bodyPr/>
          <a:lstStyle>
            <a:lvl1pPr>
              <a:defRPr/>
            </a:lvl1pPr>
          </a:lstStyle>
          <a:p>
            <a:endParaRPr lang="de-DE"/>
          </a:p>
        </p:txBody>
      </p:sp>
      <p:sp>
        <p:nvSpPr>
          <p:cNvPr id="7" name="Foliennummernplatzhalter 4">
            <a:extLst>
              <a:ext uri="{FF2B5EF4-FFF2-40B4-BE49-F238E27FC236}">
                <a16:creationId xmlns:a16="http://schemas.microsoft.com/office/drawing/2014/main" id="{12B3B405-F637-4B3B-A988-283455A238B6}"/>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380923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Titelmasterformat durch Klicken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Formatvorlage des Untertitelmasters durch Klicken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322005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427088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Folie" r:id="rId4" imgW="270" imgH="270" progId="TCLayout.ActiveDocument.1">
                  <p:embed/>
                </p:oleObj>
              </mc:Choice>
              <mc:Fallback>
                <p:oleObj name="think-cell Folie" r:id="rId4" imgW="270" imgH="270" progId="TCLayout.ActiveDocument.1">
                  <p:embed/>
                  <p:pic>
                    <p:nvPicPr>
                      <p:cNvPr id="6" name="Objek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p:nvPr>
        </p:nvSpPr>
        <p:spPr/>
        <p:txBody>
          <a:bodyPr/>
          <a:lstStyle>
            <a:lvl1pPr>
              <a:defRPr b="0"/>
            </a:lvl1p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10600" cy="533400"/>
          </a:xfrm>
          <a:prstGeom prst="rect">
            <a:avLst/>
          </a:prstGeom>
          <a:ln/>
        </p:spPr>
        <p:txBody>
          <a:bodyPr/>
          <a:lstStyle>
            <a:lvl1pPr>
              <a:defRPr/>
            </a:lvl1pPr>
          </a:lstStyle>
          <a:p>
            <a:endParaRPr lang="de-DE" dirty="0"/>
          </a:p>
        </p:txBody>
      </p:sp>
      <p:sp>
        <p:nvSpPr>
          <p:cNvPr id="12" name="Textplatzhalter 11"/>
          <p:cNvSpPr>
            <a:spLocks noGrp="1"/>
          </p:cNvSpPr>
          <p:nvPr>
            <p:ph type="body" sz="quarter" idx="12" hasCustomPrompt="1"/>
          </p:nvPr>
        </p:nvSpPr>
        <p:spPr>
          <a:xfrm>
            <a:off x="228600" y="1143000"/>
            <a:ext cx="8686800" cy="762000"/>
          </a:xfrm>
        </p:spPr>
        <p:txBody>
          <a:bodyPr/>
          <a:lstStyle>
            <a:lvl1pPr marL="0" indent="0">
              <a:buNone/>
              <a:defRPr sz="2000"/>
            </a:lvl1pPr>
            <a:lvl4pPr marL="1371600" indent="0">
              <a:buNone/>
              <a:defRPr/>
            </a:lvl4pPr>
          </a:lstStyle>
          <a:p>
            <a:pPr lvl="0"/>
            <a:r>
              <a:rPr lang="de-DE" dirty="0"/>
              <a:t>Sub-Headline</a:t>
            </a:r>
          </a:p>
        </p:txBody>
      </p:sp>
      <p:sp>
        <p:nvSpPr>
          <p:cNvPr id="8" name="Foliennummernplatzhalter 4">
            <a:extLst>
              <a:ext uri="{FF2B5EF4-FFF2-40B4-BE49-F238E27FC236}">
                <a16:creationId xmlns:a16="http://schemas.microsoft.com/office/drawing/2014/main" id="{D6D49472-0F09-4108-979E-56B8492796F7}"/>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2162468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6" name="think-cell Folie" r:id="rId4" imgW="270" imgH="270" progId="TCLayout.ActiveDocument.1">
                  <p:embed/>
                </p:oleObj>
              </mc:Choice>
              <mc:Fallback>
                <p:oleObj name="think-cell Folie" r:id="rId4" imgW="270" imgH="270" progId="TCLayout.ActiveDocument.1">
                  <p:embed/>
                  <p:pic>
                    <p:nvPicPr>
                      <p:cNvPr id="6" name="Objekt 5"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5"/>
          <p:cNvSpPr>
            <a:spLocks noGrp="1" noChangeArrowheads="1"/>
          </p:cNvSpPr>
          <p:nvPr>
            <p:ph type="ftr" sz="quarter" idx="10"/>
          </p:nvPr>
        </p:nvSpPr>
        <p:spPr>
          <a:xfrm>
            <a:off x="228600" y="6172200"/>
            <a:ext cx="8686800" cy="533400"/>
          </a:xfrm>
          <a:prstGeom prst="rect">
            <a:avLst/>
          </a:prstGeom>
          <a:ln/>
        </p:spPr>
        <p:txBody>
          <a:bodyPr/>
          <a:lstStyle>
            <a:lvl1pPr>
              <a:defRPr/>
            </a:lvl1pPr>
          </a:lstStyle>
          <a:p>
            <a:endParaRPr lang="de-DE"/>
          </a:p>
        </p:txBody>
      </p:sp>
      <p:sp>
        <p:nvSpPr>
          <p:cNvPr id="7" name="Foliennummernplatzhalter 4">
            <a:extLst>
              <a:ext uri="{FF2B5EF4-FFF2-40B4-BE49-F238E27FC236}">
                <a16:creationId xmlns:a16="http://schemas.microsoft.com/office/drawing/2014/main" id="{12B3B405-F637-4B3B-A988-283455A238B6}"/>
              </a:ext>
            </a:extLst>
          </p:cNvPr>
          <p:cNvSpPr>
            <a:spLocks noGrp="1"/>
          </p:cNvSpPr>
          <p:nvPr>
            <p:ph type="sldNum" sz="quarter" idx="11"/>
          </p:nvPr>
        </p:nvSpPr>
        <p:spPr>
          <a:xfrm>
            <a:off x="3347864" y="6172200"/>
            <a:ext cx="5567536" cy="533400"/>
          </a:xfrm>
        </p:spPr>
        <p:txBody>
          <a:bodyPr/>
          <a:lstStyle>
            <a:lvl1pPr>
              <a:defRPr/>
            </a:lvl1pPr>
          </a:lstStyle>
          <a:p>
            <a:r>
              <a:rPr lang="de-DE" altLang="de-DE" dirty="0"/>
              <a:t>MBA Public Management</a:t>
            </a:r>
          </a:p>
          <a:p>
            <a:r>
              <a:rPr lang="de-DE" altLang="de-DE" dirty="0"/>
              <a:t>20.09.-22.09.2018</a:t>
            </a:r>
            <a:br>
              <a:rPr lang="de-DE" altLang="de-DE" dirty="0"/>
            </a:br>
            <a:fld id="{E09D41E7-F5F1-4CBE-AC65-2CAB189D04A8}" type="slidenum">
              <a:rPr lang="de-DE" altLang="de-DE" smtClean="0"/>
              <a:pPr/>
              <a:t>‹Nr.›</a:t>
            </a:fld>
            <a:endParaRPr lang="de-DE" altLang="de-DE" dirty="0"/>
          </a:p>
        </p:txBody>
      </p:sp>
    </p:spTree>
    <p:extLst>
      <p:ext uri="{BB962C8B-B14F-4D97-AF65-F5344CB8AC3E}">
        <p14:creationId xmlns:p14="http://schemas.microsoft.com/office/powerpoint/2010/main" val="2913987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2057400"/>
            <a:ext cx="8686800" cy="2057400"/>
          </a:xfrm>
        </p:spPr>
        <p:txBody>
          <a:bodyPr anchor="ctr"/>
          <a:lstStyle>
            <a:lvl1pPr algn="ctr">
              <a:defRPr sz="2400" b="1"/>
            </a:lvl1pPr>
          </a:lstStyle>
          <a:p>
            <a:pPr lvl="0"/>
            <a:r>
              <a:rPr lang="de-DE" altLang="de-DE" noProof="0"/>
              <a:t>Mastertitelformat bearbeiten</a:t>
            </a:r>
          </a:p>
        </p:txBody>
      </p:sp>
      <p:sp>
        <p:nvSpPr>
          <p:cNvPr id="4099" name="Rectangle 3"/>
          <p:cNvSpPr>
            <a:spLocks noGrp="1" noChangeArrowheads="1"/>
          </p:cNvSpPr>
          <p:nvPr>
            <p:ph type="subTitle" idx="1"/>
          </p:nvPr>
        </p:nvSpPr>
        <p:spPr>
          <a:xfrm>
            <a:off x="228600" y="4267200"/>
            <a:ext cx="8686800" cy="1524000"/>
          </a:xfrm>
        </p:spPr>
        <p:txBody>
          <a:bodyPr anchor="ctr"/>
          <a:lstStyle>
            <a:lvl1pPr marL="0" indent="0" algn="ctr">
              <a:defRPr sz="2000" b="1"/>
            </a:lvl1pPr>
          </a:lstStyle>
          <a:p>
            <a:pPr lvl="0"/>
            <a:r>
              <a:rPr lang="de-DE" altLang="de-DE" noProof="0"/>
              <a:t>Master-Untertitelformat bearbeiten</a:t>
            </a:r>
            <a:endParaRPr lang="de-DE" altLang="de-DE" noProof="0" dirty="0"/>
          </a:p>
        </p:txBody>
      </p:sp>
      <p:sp>
        <p:nvSpPr>
          <p:cNvPr id="4101" name="Text Box 5"/>
          <p:cNvSpPr txBox="1">
            <a:spLocks noChangeArrowheads="1"/>
          </p:cNvSpPr>
          <p:nvPr/>
        </p:nvSpPr>
        <p:spPr bwMode="auto">
          <a:xfrm>
            <a:off x="16764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 name="Rectangle 28">
            <a:extLst>
              <a:ext uri="{FF2B5EF4-FFF2-40B4-BE49-F238E27FC236}">
                <a16:creationId xmlns:a16="http://schemas.microsoft.com/office/drawing/2014/main" id="{0D1A3F9B-1CA3-4A47-A3AF-AF06449D0400}"/>
              </a:ext>
            </a:extLst>
          </p:cNvPr>
          <p:cNvSpPr>
            <a:spLocks noChangeArrowheads="1"/>
          </p:cNvSpPr>
          <p:nvPr userDrawn="1"/>
        </p:nvSpPr>
        <p:spPr bwMode="auto">
          <a:xfrm>
            <a:off x="0" y="1160760"/>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5892861F-7C36-405D-8A0E-C7EBEB3483CB}"/>
              </a:ext>
            </a:extLst>
          </p:cNvPr>
          <p:cNvSpPr>
            <a:spLocks noChangeArrowheads="1"/>
          </p:cNvSpPr>
          <p:nvPr userDrawn="1"/>
        </p:nvSpPr>
        <p:spPr bwMode="auto">
          <a:xfrm>
            <a:off x="0" y="1106760"/>
            <a:ext cx="9144000" cy="54000"/>
          </a:xfrm>
          <a:prstGeom prst="rect">
            <a:avLst/>
          </a:prstGeom>
          <a:solidFill>
            <a:schemeClr val="bg1">
              <a:lumMod val="65000"/>
            </a:schemeClr>
          </a:solidFill>
          <a:ln>
            <a:noFill/>
          </a:ln>
          <a:effectLst/>
        </p:spPr>
        <p:txBody>
          <a:bodyPr wrap="none" anchor="ctr"/>
          <a:lstStyle/>
          <a:p>
            <a:endParaRPr lang="de-DE"/>
          </a:p>
        </p:txBody>
      </p:sp>
      <p:pic>
        <p:nvPicPr>
          <p:cNvPr id="12" name="Grafik 11">
            <a:extLst>
              <a:ext uri="{FF2B5EF4-FFF2-40B4-BE49-F238E27FC236}">
                <a16:creationId xmlns:a16="http://schemas.microsoft.com/office/drawing/2014/main" id="{9CAB29D8-B51B-4F48-BBE5-ED2305277E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5513" y="57147"/>
            <a:ext cx="3299887" cy="951213"/>
          </a:xfrm>
          <a:prstGeom prst="rect">
            <a:avLst/>
          </a:prstGeom>
        </p:spPr>
      </p:pic>
      <p:sp>
        <p:nvSpPr>
          <p:cNvPr id="8" name="Rectangle 18">
            <a:extLst>
              <a:ext uri="{FF2B5EF4-FFF2-40B4-BE49-F238E27FC236}">
                <a16:creationId xmlns:a16="http://schemas.microsoft.com/office/drawing/2014/main" id="{04F5A92E-87B2-40E6-9A74-74873A389BBA}"/>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874240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vmlDrawing" Target="../drawings/vmlDrawing1.vml"/><Relationship Id="rId5" Type="http://schemas.openxmlformats.org/officeDocument/2006/relationships/theme" Target="../theme/theme1.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7.xml"/><Relationship Id="rId7" Type="http://schemas.openxmlformats.org/officeDocument/2006/relationships/tags" Target="../tags/tag5.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vmlDrawing" Target="../drawings/vmlDrawing4.vml"/><Relationship Id="rId5" Type="http://schemas.openxmlformats.org/officeDocument/2006/relationships/theme" Target="../theme/theme2.xml"/><Relationship Id="rId10" Type="http://schemas.openxmlformats.org/officeDocument/2006/relationships/image" Target="../media/image2.tiff"/><Relationship Id="rId4" Type="http://schemas.openxmlformats.org/officeDocument/2006/relationships/slideLayout" Target="../slideLayouts/slideLayout8.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1.xml"/><Relationship Id="rId7" Type="http://schemas.openxmlformats.org/officeDocument/2006/relationships/oleObject" Target="../embeddings/oleObject7.bin"/><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ags" Target="../tags/tag8.xml"/><Relationship Id="rId5" Type="http://schemas.openxmlformats.org/officeDocument/2006/relationships/vmlDrawing" Target="../drawings/vmlDrawing7.vml"/><Relationship Id="rId4" Type="http://schemas.openxmlformats.org/officeDocument/2006/relationships/theme" Target="../theme/theme3.xml"/><Relationship Id="rId9" Type="http://schemas.openxmlformats.org/officeDocument/2006/relationships/image" Target="../media/image2.tiff"/></Relationships>
</file>

<file path=ppt/slideMasters/_rels/slideMaster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14.xml"/><Relationship Id="rId7" Type="http://schemas.openxmlformats.org/officeDocument/2006/relationships/tags" Target="../tags/tag9.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vmlDrawing" Target="../drawings/vmlDrawing8.vml"/><Relationship Id="rId5" Type="http://schemas.openxmlformats.org/officeDocument/2006/relationships/theme" Target="../theme/theme4.xml"/><Relationship Id="rId10" Type="http://schemas.openxmlformats.org/officeDocument/2006/relationships/image" Target="../media/image2.tiff"/><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18.xml"/><Relationship Id="rId7" Type="http://schemas.openxmlformats.org/officeDocument/2006/relationships/oleObject" Target="../embeddings/oleObject11.bin"/><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ags" Target="../tags/tag12.xml"/><Relationship Id="rId5" Type="http://schemas.openxmlformats.org/officeDocument/2006/relationships/vmlDrawing" Target="../drawings/vmlDrawing11.vml"/><Relationship Id="rId4" Type="http://schemas.openxmlformats.org/officeDocument/2006/relationships/theme" Target="../theme/theme5.xml"/><Relationship Id="rId9" Type="http://schemas.openxmlformats.org/officeDocument/2006/relationships/image" Target="../media/image2.tiff"/></Relationships>
</file>

<file path=ppt/slideMasters/_rels/slideMaster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slideLayout" Target="../slideLayouts/slideLayout21.xml"/><Relationship Id="rId7" Type="http://schemas.openxmlformats.org/officeDocument/2006/relationships/tags" Target="../tags/tag1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vmlDrawing" Target="../drawings/vmlDrawing12.vml"/><Relationship Id="rId5" Type="http://schemas.openxmlformats.org/officeDocument/2006/relationships/theme" Target="../theme/theme6.xml"/><Relationship Id="rId10" Type="http://schemas.openxmlformats.org/officeDocument/2006/relationships/image" Target="../media/image2.tiff"/><Relationship Id="rId4" Type="http://schemas.openxmlformats.org/officeDocument/2006/relationships/slideLayout" Target="../slideLayouts/slideLayout22.xml"/><Relationship Id="rId9" Type="http://schemas.openxmlformats.org/officeDocument/2006/relationships/image" Target="../media/image1.emf"/></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theme" Target="../theme/theme7.xml"/><Relationship Id="rId7" Type="http://schemas.openxmlformats.org/officeDocument/2006/relationships/image" Target="../media/image8.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oleObject" Target="../embeddings/oleObject15.bin"/><Relationship Id="rId5" Type="http://schemas.openxmlformats.org/officeDocument/2006/relationships/tags" Target="../tags/tag16.xml"/><Relationship Id="rId4" Type="http://schemas.openxmlformats.org/officeDocument/2006/relationships/vmlDrawing" Target="../drawings/vmlDrawing15.v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7.xml"/><Relationship Id="rId7"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ags" Target="../tags/tag17.xml"/><Relationship Id="rId5" Type="http://schemas.openxmlformats.org/officeDocument/2006/relationships/vmlDrawing" Target="../drawings/vmlDrawing16.vml"/><Relationship Id="rId4" Type="http://schemas.openxmlformats.org/officeDocument/2006/relationships/theme" Target="../theme/theme8.xml"/><Relationship Id="rId9" Type="http://schemas.openxmlformats.org/officeDocument/2006/relationships/image" Target="../media/image2.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DEB4F47-78B8-4F83-9D9D-8BE171D6D37E}"/>
              </a:ext>
            </a:extLst>
          </p:cNvPr>
          <p:cNvGraphicFramePr>
            <a:graphicFrameLocks noChangeAspect="1"/>
          </p:cNvGraphicFramePr>
          <p:nvPr userDrawn="1">
            <p:custDataLst>
              <p:tags r:id="rId7"/>
            </p:custDataLst>
            <p:extLst>
              <p:ext uri="{D42A27DB-BD31-4B8C-83A1-F6EECF244321}">
                <p14:modId xmlns:p14="http://schemas.microsoft.com/office/powerpoint/2010/main" val="365337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Folie" r:id="rId8" imgW="359" imgH="358" progId="TCLayout.ActiveDocument.1">
                  <p:embed/>
                </p:oleObj>
              </mc:Choice>
              <mc:Fallback>
                <p:oleObj name="think-cell Folie" r:id="rId8" imgW="359" imgH="358"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6" r:id="rId4"/>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DEB4F47-78B8-4F83-9D9D-8BE171D6D37E}"/>
              </a:ext>
            </a:extLst>
          </p:cNvPr>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Folie" r:id="rId8" imgW="359" imgH="358" progId="TCLayout.ActiveDocument.1">
                  <p:embed/>
                </p:oleObj>
              </mc:Choice>
              <mc:Fallback>
                <p:oleObj name="think-cell Folie" r:id="rId8" imgW="359" imgH="358" progId="TCLayout.ActiveDocument.1">
                  <p:embed/>
                  <p:pic>
                    <p:nvPicPr>
                      <p:cNvPr id="2" name="Objekt 1" hidden="1">
                        <a:extLst>
                          <a:ext uri="{FF2B5EF4-FFF2-40B4-BE49-F238E27FC236}">
                            <a16:creationId xmlns:a16="http://schemas.microsoft.com/office/drawing/2014/main" id="{EDEB4F47-78B8-4F83-9D9D-8BE171D6D37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1496000952"/>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F3E5D706-C32A-4C8E-9F14-11E65E9487EB}"/>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Folie" r:id="rId7" imgW="344" imgH="344" progId="TCLayout.ActiveDocument.1">
                  <p:embed/>
                </p:oleObj>
              </mc:Choice>
              <mc:Fallback>
                <p:oleObj name="think-cell Folie" r:id="rId7" imgW="344" imgH="344" progId="TCLayout.ActiveDocument.1">
                  <p:embed/>
                  <p:pic>
                    <p:nvPicPr>
                      <p:cNvPr id="2" name="Objekt 1" hidden="1">
                        <a:extLst>
                          <a:ext uri="{FF2B5EF4-FFF2-40B4-BE49-F238E27FC236}">
                            <a16:creationId xmlns:a16="http://schemas.microsoft.com/office/drawing/2014/main" id="{F3E5D706-C32A-4C8E-9F14-11E65E9487EB}"/>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948179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DEB4F47-78B8-4F83-9D9D-8BE171D6D37E}"/>
              </a:ext>
            </a:extLst>
          </p:cNvPr>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Folie" r:id="rId8" imgW="359" imgH="358" progId="TCLayout.ActiveDocument.1">
                  <p:embed/>
                </p:oleObj>
              </mc:Choice>
              <mc:Fallback>
                <p:oleObj name="think-cell Folie" r:id="rId8" imgW="359" imgH="358" progId="TCLayout.ActiveDocument.1">
                  <p:embed/>
                  <p:pic>
                    <p:nvPicPr>
                      <p:cNvPr id="2" name="Objekt 1" hidden="1">
                        <a:extLst>
                          <a:ext uri="{FF2B5EF4-FFF2-40B4-BE49-F238E27FC236}">
                            <a16:creationId xmlns:a16="http://schemas.microsoft.com/office/drawing/2014/main" id="{EDEB4F47-78B8-4F83-9D9D-8BE171D6D37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225184286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46DB42C-BEE5-43B7-91CD-D2EC8F3FE4CF}"/>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Folie" r:id="rId7" imgW="395" imgH="396" progId="TCLayout.ActiveDocument.1">
                  <p:embed/>
                </p:oleObj>
              </mc:Choice>
              <mc:Fallback>
                <p:oleObj name="think-cell Folie" r:id="rId7" imgW="395" imgH="396" progId="TCLayout.ActiveDocument.1">
                  <p:embed/>
                  <p:pic>
                    <p:nvPicPr>
                      <p:cNvPr id="2" name="think-cell data - do not delete" hidden="1">
                        <a:extLst>
                          <a:ext uri="{FF2B5EF4-FFF2-40B4-BE49-F238E27FC236}">
                            <a16:creationId xmlns:a16="http://schemas.microsoft.com/office/drawing/2014/main" id="{846DB42C-BEE5-43B7-91CD-D2EC8F3FE4CF}"/>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dirty="0"/>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dirty="0"/>
              <a:t>Anlass</a:t>
            </a:r>
            <a:br>
              <a:rPr lang="de-DE" altLang="de-DE" dirty="0"/>
            </a:br>
            <a:r>
              <a:rPr lang="de-DE" altLang="de-DE" dirty="0"/>
              <a:t>Datum</a:t>
            </a:r>
            <a:br>
              <a:rPr lang="de-DE" altLang="de-DE" dirty="0"/>
            </a:br>
            <a:fld id="{1E9FA566-0817-48F0-B29A-9341ADAEC2D0}" type="slidenum">
              <a:rPr lang="de-DE" altLang="de-DE"/>
              <a:pPr/>
              <a:t>‹Nr.›</a:t>
            </a:fld>
            <a:endParaRPr lang="de-DE" altLang="de-DE" dirty="0"/>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dirty="0"/>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14780683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EDEB4F47-78B8-4F83-9D9D-8BE171D6D37E}"/>
              </a:ext>
            </a:extLst>
          </p:cNvPr>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Folie" r:id="rId8" imgW="359" imgH="358" progId="TCLayout.ActiveDocument.1">
                  <p:embed/>
                </p:oleObj>
              </mc:Choice>
              <mc:Fallback>
                <p:oleObj name="think-cell Folie" r:id="rId8" imgW="359" imgH="358" progId="TCLayout.ActiveDocument.1">
                  <p:embed/>
                  <p:pic>
                    <p:nvPicPr>
                      <p:cNvPr id="2" name="Objekt 1" hidden="1">
                        <a:extLst>
                          <a:ext uri="{FF2B5EF4-FFF2-40B4-BE49-F238E27FC236}">
                            <a16:creationId xmlns:a16="http://schemas.microsoft.com/office/drawing/2014/main" id="{EDEB4F47-78B8-4F83-9D9D-8BE171D6D37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391501016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88FD94EE-3B86-4A20-AB06-4742312AD02B}"/>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Folie" r:id="rId6" imgW="451" imgH="450" progId="TCLayout.ActiveDocument.1">
                  <p:embed/>
                </p:oleObj>
              </mc:Choice>
              <mc:Fallback>
                <p:oleObj name="think-cell Folie" r:id="rId6" imgW="451" imgH="450" progId="TCLayout.ActiveDocument.1">
                  <p:embed/>
                  <p:pic>
                    <p:nvPicPr>
                      <p:cNvPr id="2" name="Objekt 1" hidden="1">
                        <a:extLst>
                          <a:ext uri="{FF2B5EF4-FFF2-40B4-BE49-F238E27FC236}">
                            <a16:creationId xmlns:a16="http://schemas.microsoft.com/office/drawing/2014/main" id="{88FD94EE-3B86-4A20-AB06-4742312AD02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a:t>Anlass</a:t>
            </a:r>
            <a:br>
              <a:rPr lang="de-DE" altLang="de-DE"/>
            </a:br>
            <a:r>
              <a:rPr lang="de-DE" altLang="de-DE"/>
              <a:t>Datum</a:t>
            </a:r>
            <a:br>
              <a:rPr lang="de-DE" altLang="de-DE"/>
            </a:br>
            <a:fld id="{1E9FA566-0817-48F0-B29A-9341ADAEC2D0}" type="slidenum">
              <a:rPr lang="de-DE" altLang="de-DE"/>
              <a:pPr/>
              <a:t>‹Nr.›</a:t>
            </a:fld>
            <a:endParaRPr lang="de-DE" altLang="de-DE"/>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1813934842"/>
      </p:ext>
    </p:extLst>
  </p:cSld>
  <p:clrMap bg1="lt1" tx1="dk1" bg2="lt2" tx2="dk2" accent1="accent1" accent2="accent2" accent3="accent3" accent4="accent4" accent5="accent5" accent6="accent6" hlink="hlink" folHlink="folHlink"/>
  <p:sldLayoutIdLst>
    <p:sldLayoutId id="2147483681" r:id="rId1"/>
    <p:sldLayoutId id="2147483682" r:id="rId2"/>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129D6175-FE6D-445E-A154-7411043ACF97}"/>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Folie" r:id="rId7" imgW="451" imgH="450" progId="TCLayout.ActiveDocument.1">
                  <p:embed/>
                </p:oleObj>
              </mc:Choice>
              <mc:Fallback>
                <p:oleObj name="think-cell Folie" r:id="rId7" imgW="451" imgH="450" progId="TCLayout.ActiveDocument.1">
                  <p:embed/>
                  <p:pic>
                    <p:nvPicPr>
                      <p:cNvPr id="2" name="Objekt 1" hidden="1">
                        <a:extLst>
                          <a:ext uri="{FF2B5EF4-FFF2-40B4-BE49-F238E27FC236}">
                            <a16:creationId xmlns:a16="http://schemas.microsoft.com/office/drawing/2014/main" id="{129D6175-FE6D-445E-A154-7411043ACF97}"/>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026" name="Rectangle 2"/>
          <p:cNvSpPr>
            <a:spLocks noGrp="1" noChangeArrowheads="1"/>
          </p:cNvSpPr>
          <p:nvPr>
            <p:ph type="title"/>
          </p:nvPr>
        </p:nvSpPr>
        <p:spPr bwMode="auto">
          <a:xfrm>
            <a:off x="228600" y="1219200"/>
            <a:ext cx="8686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Überschrift</a:t>
            </a:r>
            <a:br>
              <a:rPr lang="de-DE" altLang="de-DE"/>
            </a:br>
            <a:endParaRPr lang="de-DE" altLang="de-DE"/>
          </a:p>
        </p:txBody>
      </p:sp>
      <p:sp>
        <p:nvSpPr>
          <p:cNvPr id="1027" name="Rectangle 3"/>
          <p:cNvSpPr>
            <a:spLocks noGrp="1" noChangeArrowheads="1"/>
          </p:cNvSpPr>
          <p:nvPr>
            <p:ph type="body" idx="1"/>
          </p:nvPr>
        </p:nvSpPr>
        <p:spPr bwMode="auto">
          <a:xfrm>
            <a:off x="228600" y="2133600"/>
            <a:ext cx="86868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2" name="Text Box 8"/>
          <p:cNvSpPr txBox="1">
            <a:spLocks noChangeArrowheads="1"/>
          </p:cNvSpPr>
          <p:nvPr/>
        </p:nvSpPr>
        <p:spPr bwMode="auto">
          <a:xfrm>
            <a:off x="1524000" y="60960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dirty="0"/>
          </a:p>
        </p:txBody>
      </p:sp>
      <p:sp>
        <p:nvSpPr>
          <p:cNvPr id="1042" name="Rectangle 18"/>
          <p:cNvSpPr>
            <a:spLocks noGrp="1" noChangeArrowheads="1"/>
          </p:cNvSpPr>
          <p:nvPr>
            <p:ph type="sldNum" sz="quarter" idx="4"/>
          </p:nvPr>
        </p:nvSpPr>
        <p:spPr bwMode="auto">
          <a:xfrm>
            <a:off x="3347864" y="6172200"/>
            <a:ext cx="5567536"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atin typeface="+mn-lt"/>
              </a:defRPr>
            </a:lvl1pPr>
          </a:lstStyle>
          <a:p>
            <a:r>
              <a:rPr lang="de-DE" altLang="de-DE" dirty="0"/>
              <a:t>Anlass</a:t>
            </a:r>
            <a:br>
              <a:rPr lang="de-DE" altLang="de-DE" dirty="0"/>
            </a:br>
            <a:r>
              <a:rPr lang="de-DE" altLang="de-DE" dirty="0"/>
              <a:t>Datum</a:t>
            </a:r>
            <a:br>
              <a:rPr lang="de-DE" altLang="de-DE" dirty="0"/>
            </a:br>
            <a:fld id="{1E9FA566-0817-48F0-B29A-9341ADAEC2D0}" type="slidenum">
              <a:rPr lang="de-DE" altLang="de-DE"/>
              <a:pPr/>
              <a:t>‹Nr.›</a:t>
            </a:fld>
            <a:endParaRPr lang="de-DE" altLang="de-DE" dirty="0"/>
          </a:p>
        </p:txBody>
      </p:sp>
      <p:sp>
        <p:nvSpPr>
          <p:cNvPr id="1052" name="Rectangle 28"/>
          <p:cNvSpPr>
            <a:spLocks noChangeArrowheads="1"/>
          </p:cNvSpPr>
          <p:nvPr/>
        </p:nvSpPr>
        <p:spPr bwMode="auto">
          <a:xfrm>
            <a:off x="0" y="952499"/>
            <a:ext cx="9144000" cy="108000"/>
          </a:xfrm>
          <a:prstGeom prst="rect">
            <a:avLst/>
          </a:prstGeom>
          <a:solidFill>
            <a:srgbClr val="E670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1" name="Rectangle 28">
            <a:extLst>
              <a:ext uri="{FF2B5EF4-FFF2-40B4-BE49-F238E27FC236}">
                <a16:creationId xmlns:a16="http://schemas.microsoft.com/office/drawing/2014/main" id="{C24DA85F-7B09-4A55-9EFE-DC0E9B2C6924}"/>
              </a:ext>
            </a:extLst>
          </p:cNvPr>
          <p:cNvSpPr>
            <a:spLocks noChangeArrowheads="1"/>
          </p:cNvSpPr>
          <p:nvPr userDrawn="1"/>
        </p:nvSpPr>
        <p:spPr bwMode="auto">
          <a:xfrm>
            <a:off x="0" y="898499"/>
            <a:ext cx="9144000" cy="54000"/>
          </a:xfrm>
          <a:prstGeom prst="rect">
            <a:avLst/>
          </a:prstGeom>
          <a:solidFill>
            <a:schemeClr val="bg1">
              <a:lumMod val="65000"/>
            </a:schemeClr>
          </a:solidFill>
          <a:ln>
            <a:noFill/>
          </a:ln>
          <a:effectLst/>
        </p:spPr>
        <p:txBody>
          <a:bodyPr wrap="none" anchor="ctr"/>
          <a:lstStyle/>
          <a:p>
            <a:endParaRPr lang="de-DE" dirty="0"/>
          </a:p>
        </p:txBody>
      </p:sp>
      <p:pic>
        <p:nvPicPr>
          <p:cNvPr id="3" name="Grafik 2">
            <a:extLst>
              <a:ext uri="{FF2B5EF4-FFF2-40B4-BE49-F238E27FC236}">
                <a16:creationId xmlns:a16="http://schemas.microsoft.com/office/drawing/2014/main" id="{AA3A44F8-F888-40E5-B59E-789BEF7E94C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71915" y="57147"/>
            <a:ext cx="2643485" cy="762001"/>
          </a:xfrm>
          <a:prstGeom prst="rect">
            <a:avLst/>
          </a:prstGeom>
        </p:spPr>
      </p:pic>
      <p:sp>
        <p:nvSpPr>
          <p:cNvPr id="9" name="Rectangle 18">
            <a:extLst>
              <a:ext uri="{FF2B5EF4-FFF2-40B4-BE49-F238E27FC236}">
                <a16:creationId xmlns:a16="http://schemas.microsoft.com/office/drawing/2014/main" id="{0A464DD6-CB4A-4279-9101-A09B6A2EE7E2}"/>
              </a:ext>
            </a:extLst>
          </p:cNvPr>
          <p:cNvSpPr txBox="1">
            <a:spLocks noChangeArrowheads="1"/>
          </p:cNvSpPr>
          <p:nvPr userDrawn="1"/>
        </p:nvSpPr>
        <p:spPr bwMode="auto">
          <a:xfrm>
            <a:off x="219455" y="6172200"/>
            <a:ext cx="269636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endParaRPr lang="de-DE" altLang="de-DE" dirty="0"/>
          </a:p>
          <a:p>
            <a:pPr algn="l"/>
            <a:endParaRPr lang="de-DE" altLang="de-DE" dirty="0"/>
          </a:p>
          <a:p>
            <a:pPr algn="l"/>
            <a:r>
              <a:rPr lang="de-DE" altLang="de-DE" b="1" i="1" dirty="0"/>
              <a:t>www.unibw.de/beschaffung</a:t>
            </a:r>
          </a:p>
        </p:txBody>
      </p:sp>
    </p:spTree>
    <p:extLst>
      <p:ext uri="{BB962C8B-B14F-4D97-AF65-F5344CB8AC3E}">
        <p14:creationId xmlns:p14="http://schemas.microsoft.com/office/powerpoint/2010/main" val="378115542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hf hdr="0" ftr="0" dt="0"/>
  <p:txStyles>
    <p:title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p:titleStyle>
    <p:body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0.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9.emf"/><Relationship Id="rId5" Type="http://schemas.openxmlformats.org/officeDocument/2006/relationships/oleObject" Target="../embeddings/oleObject17.bin"/><Relationship Id="rId4"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slideLayout" Target="../slideLayouts/slideLayout2.xml"/><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tags" Target="../tags/tag70.xml"/><Relationship Id="rId1" Type="http://schemas.openxmlformats.org/officeDocument/2006/relationships/vmlDrawing" Target="../drawings/vmlDrawing26.v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1.emf"/><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oleObject" Target="../embeddings/oleObject27.bin"/><Relationship Id="rId9" Type="http://schemas.openxmlformats.org/officeDocument/2006/relationships/image" Target="../media/image37.sv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tags" Target="../tags/tag72.xml"/><Relationship Id="rId7" Type="http://schemas.openxmlformats.org/officeDocument/2006/relationships/image" Target="../media/image44.emf"/><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tags" Target="../tags/tag71.xml"/><Relationship Id="rId16" Type="http://schemas.openxmlformats.org/officeDocument/2006/relationships/image" Target="../media/image42.png"/><Relationship Id="rId1" Type="http://schemas.openxmlformats.org/officeDocument/2006/relationships/vmlDrawing" Target="../drawings/vmlDrawing27.vml"/><Relationship Id="rId6" Type="http://schemas.openxmlformats.org/officeDocument/2006/relationships/oleObject" Target="../embeddings/oleObject28.bin"/><Relationship Id="rId11" Type="http://schemas.openxmlformats.org/officeDocument/2006/relationships/image" Target="../media/image37.svg"/><Relationship Id="rId5" Type="http://schemas.openxmlformats.org/officeDocument/2006/relationships/notesSlide" Target="../notesSlides/notesSlide1.xm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slideLayout" Target="../slideLayouts/slideLayout18.xml"/><Relationship Id="rId9" Type="http://schemas.openxmlformats.org/officeDocument/2006/relationships/image" Target="../media/image35.sv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10.xml"/><Relationship Id="rId7" Type="http://schemas.openxmlformats.org/officeDocument/2006/relationships/image" Target="../media/image46.png"/><Relationship Id="rId2" Type="http://schemas.openxmlformats.org/officeDocument/2006/relationships/tags" Target="../tags/tag73.xml"/><Relationship Id="rId1" Type="http://schemas.openxmlformats.org/officeDocument/2006/relationships/vmlDrawing" Target="../drawings/vmlDrawing28.vml"/><Relationship Id="rId6" Type="http://schemas.openxmlformats.org/officeDocument/2006/relationships/image" Target="../media/image45.png"/><Relationship Id="rId5" Type="http://schemas.openxmlformats.org/officeDocument/2006/relationships/image" Target="../media/image8.emf"/><Relationship Id="rId4" Type="http://schemas.openxmlformats.org/officeDocument/2006/relationships/oleObject" Target="../embeddings/oleObject29.bin"/><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74.xml"/><Relationship Id="rId1" Type="http://schemas.openxmlformats.org/officeDocument/2006/relationships/vmlDrawing" Target="../drawings/vmlDrawing29.vml"/><Relationship Id="rId6" Type="http://schemas.openxmlformats.org/officeDocument/2006/relationships/image" Target="../media/image49.png"/><Relationship Id="rId5" Type="http://schemas.openxmlformats.org/officeDocument/2006/relationships/image" Target="../media/image8.emf"/><Relationship Id="rId4" Type="http://schemas.openxmlformats.org/officeDocument/2006/relationships/oleObject" Target="../embeddings/oleObject30.bin"/></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76.xml"/><Relationship Id="rId7" Type="http://schemas.openxmlformats.org/officeDocument/2006/relationships/image" Target="../media/image51.png"/><Relationship Id="rId2" Type="http://schemas.openxmlformats.org/officeDocument/2006/relationships/tags" Target="../tags/tag75.xml"/><Relationship Id="rId1" Type="http://schemas.openxmlformats.org/officeDocument/2006/relationships/vmlDrawing" Target="../drawings/vmlDrawing30.vml"/><Relationship Id="rId6" Type="http://schemas.openxmlformats.org/officeDocument/2006/relationships/image" Target="../media/image50.emf"/><Relationship Id="rId11" Type="http://schemas.openxmlformats.org/officeDocument/2006/relationships/image" Target="../media/image55.png"/><Relationship Id="rId5" Type="http://schemas.openxmlformats.org/officeDocument/2006/relationships/oleObject" Target="../embeddings/oleObject31.bin"/><Relationship Id="rId10" Type="http://schemas.openxmlformats.org/officeDocument/2006/relationships/image" Target="../media/image54.png"/><Relationship Id="rId4" Type="http://schemas.openxmlformats.org/officeDocument/2006/relationships/slideLayout" Target="../slideLayouts/slideLayout2.xml"/><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26" Type="http://schemas.openxmlformats.org/officeDocument/2006/relationships/tags" Target="../tags/tag101.xml"/><Relationship Id="rId21" Type="http://schemas.openxmlformats.org/officeDocument/2006/relationships/tags" Target="../tags/tag96.xml"/><Relationship Id="rId42" Type="http://schemas.openxmlformats.org/officeDocument/2006/relationships/tags" Target="../tags/tag117.xml"/><Relationship Id="rId47" Type="http://schemas.openxmlformats.org/officeDocument/2006/relationships/tags" Target="../tags/tag122.xml"/><Relationship Id="rId63" Type="http://schemas.openxmlformats.org/officeDocument/2006/relationships/tags" Target="../tags/tag138.xml"/><Relationship Id="rId68" Type="http://schemas.openxmlformats.org/officeDocument/2006/relationships/tags" Target="../tags/tag143.xml"/><Relationship Id="rId84" Type="http://schemas.openxmlformats.org/officeDocument/2006/relationships/oleObject" Target="../embeddings/oleObject34.bin"/><Relationship Id="rId16" Type="http://schemas.openxmlformats.org/officeDocument/2006/relationships/tags" Target="../tags/tag91.xml"/><Relationship Id="rId11" Type="http://schemas.openxmlformats.org/officeDocument/2006/relationships/tags" Target="../tags/tag86.xml"/><Relationship Id="rId32" Type="http://schemas.openxmlformats.org/officeDocument/2006/relationships/tags" Target="../tags/tag107.xml"/><Relationship Id="rId37" Type="http://schemas.openxmlformats.org/officeDocument/2006/relationships/tags" Target="../tags/tag112.xml"/><Relationship Id="rId53" Type="http://schemas.openxmlformats.org/officeDocument/2006/relationships/tags" Target="../tags/tag128.xml"/><Relationship Id="rId58" Type="http://schemas.openxmlformats.org/officeDocument/2006/relationships/tags" Target="../tags/tag133.xml"/><Relationship Id="rId74" Type="http://schemas.openxmlformats.org/officeDocument/2006/relationships/tags" Target="../tags/tag149.xml"/><Relationship Id="rId79" Type="http://schemas.openxmlformats.org/officeDocument/2006/relationships/slideLayout" Target="../slideLayouts/slideLayout13.xml"/><Relationship Id="rId5" Type="http://schemas.openxmlformats.org/officeDocument/2006/relationships/tags" Target="../tags/tag80.xml"/><Relationship Id="rId19" Type="http://schemas.openxmlformats.org/officeDocument/2006/relationships/tags" Target="../tags/tag94.xml"/><Relationship Id="rId14" Type="http://schemas.openxmlformats.org/officeDocument/2006/relationships/tags" Target="../tags/tag89.xml"/><Relationship Id="rId22" Type="http://schemas.openxmlformats.org/officeDocument/2006/relationships/tags" Target="../tags/tag97.xml"/><Relationship Id="rId27" Type="http://schemas.openxmlformats.org/officeDocument/2006/relationships/tags" Target="../tags/tag102.xml"/><Relationship Id="rId30" Type="http://schemas.openxmlformats.org/officeDocument/2006/relationships/tags" Target="../tags/tag105.xml"/><Relationship Id="rId35" Type="http://schemas.openxmlformats.org/officeDocument/2006/relationships/tags" Target="../tags/tag110.xml"/><Relationship Id="rId43" Type="http://schemas.openxmlformats.org/officeDocument/2006/relationships/tags" Target="../tags/tag118.xml"/><Relationship Id="rId48" Type="http://schemas.openxmlformats.org/officeDocument/2006/relationships/tags" Target="../tags/tag123.xml"/><Relationship Id="rId56" Type="http://schemas.openxmlformats.org/officeDocument/2006/relationships/tags" Target="../tags/tag131.xml"/><Relationship Id="rId64" Type="http://schemas.openxmlformats.org/officeDocument/2006/relationships/tags" Target="../tags/tag139.xml"/><Relationship Id="rId69" Type="http://schemas.openxmlformats.org/officeDocument/2006/relationships/tags" Target="../tags/tag144.xml"/><Relationship Id="rId77" Type="http://schemas.openxmlformats.org/officeDocument/2006/relationships/tags" Target="../tags/tag152.xml"/><Relationship Id="rId8" Type="http://schemas.openxmlformats.org/officeDocument/2006/relationships/tags" Target="../tags/tag83.xml"/><Relationship Id="rId51" Type="http://schemas.openxmlformats.org/officeDocument/2006/relationships/tags" Target="../tags/tag126.xml"/><Relationship Id="rId72" Type="http://schemas.openxmlformats.org/officeDocument/2006/relationships/tags" Target="../tags/tag147.xml"/><Relationship Id="rId80" Type="http://schemas.openxmlformats.org/officeDocument/2006/relationships/oleObject" Target="../embeddings/oleObject32.bin"/><Relationship Id="rId85" Type="http://schemas.openxmlformats.org/officeDocument/2006/relationships/image" Target="../media/image57.emf"/><Relationship Id="rId3" Type="http://schemas.openxmlformats.org/officeDocument/2006/relationships/tags" Target="../tags/tag78.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tags" Target="../tags/tag100.xml"/><Relationship Id="rId33" Type="http://schemas.openxmlformats.org/officeDocument/2006/relationships/tags" Target="../tags/tag108.xml"/><Relationship Id="rId38" Type="http://schemas.openxmlformats.org/officeDocument/2006/relationships/tags" Target="../tags/tag113.xml"/><Relationship Id="rId46" Type="http://schemas.openxmlformats.org/officeDocument/2006/relationships/tags" Target="../tags/tag121.xml"/><Relationship Id="rId59" Type="http://schemas.openxmlformats.org/officeDocument/2006/relationships/tags" Target="../tags/tag134.xml"/><Relationship Id="rId67" Type="http://schemas.openxmlformats.org/officeDocument/2006/relationships/tags" Target="../tags/tag142.xml"/><Relationship Id="rId20" Type="http://schemas.openxmlformats.org/officeDocument/2006/relationships/tags" Target="../tags/tag95.xml"/><Relationship Id="rId41" Type="http://schemas.openxmlformats.org/officeDocument/2006/relationships/tags" Target="../tags/tag116.xml"/><Relationship Id="rId54" Type="http://schemas.openxmlformats.org/officeDocument/2006/relationships/tags" Target="../tags/tag129.xml"/><Relationship Id="rId62" Type="http://schemas.openxmlformats.org/officeDocument/2006/relationships/tags" Target="../tags/tag137.xml"/><Relationship Id="rId70" Type="http://schemas.openxmlformats.org/officeDocument/2006/relationships/tags" Target="../tags/tag145.xml"/><Relationship Id="rId75" Type="http://schemas.openxmlformats.org/officeDocument/2006/relationships/tags" Target="../tags/tag150.xml"/><Relationship Id="rId83" Type="http://schemas.openxmlformats.org/officeDocument/2006/relationships/image" Target="../media/image56.emf"/><Relationship Id="rId1" Type="http://schemas.openxmlformats.org/officeDocument/2006/relationships/vmlDrawing" Target="../drawings/vmlDrawing31.vml"/><Relationship Id="rId6" Type="http://schemas.openxmlformats.org/officeDocument/2006/relationships/tags" Target="../tags/tag81.xml"/><Relationship Id="rId15" Type="http://schemas.openxmlformats.org/officeDocument/2006/relationships/tags" Target="../tags/tag90.xml"/><Relationship Id="rId23" Type="http://schemas.openxmlformats.org/officeDocument/2006/relationships/tags" Target="../tags/tag98.xml"/><Relationship Id="rId28" Type="http://schemas.openxmlformats.org/officeDocument/2006/relationships/tags" Target="../tags/tag103.xml"/><Relationship Id="rId36" Type="http://schemas.openxmlformats.org/officeDocument/2006/relationships/tags" Target="../tags/tag111.xml"/><Relationship Id="rId49" Type="http://schemas.openxmlformats.org/officeDocument/2006/relationships/tags" Target="../tags/tag124.xml"/><Relationship Id="rId57" Type="http://schemas.openxmlformats.org/officeDocument/2006/relationships/tags" Target="../tags/tag132.xml"/><Relationship Id="rId10" Type="http://schemas.openxmlformats.org/officeDocument/2006/relationships/tags" Target="../tags/tag85.xml"/><Relationship Id="rId31" Type="http://schemas.openxmlformats.org/officeDocument/2006/relationships/tags" Target="../tags/tag106.xml"/><Relationship Id="rId44" Type="http://schemas.openxmlformats.org/officeDocument/2006/relationships/tags" Target="../tags/tag119.xml"/><Relationship Id="rId52" Type="http://schemas.openxmlformats.org/officeDocument/2006/relationships/tags" Target="../tags/tag127.xml"/><Relationship Id="rId60" Type="http://schemas.openxmlformats.org/officeDocument/2006/relationships/tags" Target="../tags/tag135.xml"/><Relationship Id="rId65" Type="http://schemas.openxmlformats.org/officeDocument/2006/relationships/tags" Target="../tags/tag140.xml"/><Relationship Id="rId73" Type="http://schemas.openxmlformats.org/officeDocument/2006/relationships/tags" Target="../tags/tag148.xml"/><Relationship Id="rId78" Type="http://schemas.openxmlformats.org/officeDocument/2006/relationships/tags" Target="../tags/tag153.xml"/><Relationship Id="rId81" Type="http://schemas.openxmlformats.org/officeDocument/2006/relationships/image" Target="../media/image8.emf"/><Relationship Id="rId4" Type="http://schemas.openxmlformats.org/officeDocument/2006/relationships/tags" Target="../tags/tag79.xml"/><Relationship Id="rId9" Type="http://schemas.openxmlformats.org/officeDocument/2006/relationships/tags" Target="../tags/tag84.xml"/><Relationship Id="rId13" Type="http://schemas.openxmlformats.org/officeDocument/2006/relationships/tags" Target="../tags/tag88.xml"/><Relationship Id="rId18" Type="http://schemas.openxmlformats.org/officeDocument/2006/relationships/tags" Target="../tags/tag93.xml"/><Relationship Id="rId39" Type="http://schemas.openxmlformats.org/officeDocument/2006/relationships/tags" Target="../tags/tag114.xml"/><Relationship Id="rId34" Type="http://schemas.openxmlformats.org/officeDocument/2006/relationships/tags" Target="../tags/tag109.xml"/><Relationship Id="rId50" Type="http://schemas.openxmlformats.org/officeDocument/2006/relationships/tags" Target="../tags/tag125.xml"/><Relationship Id="rId55" Type="http://schemas.openxmlformats.org/officeDocument/2006/relationships/tags" Target="../tags/tag130.xml"/><Relationship Id="rId76" Type="http://schemas.openxmlformats.org/officeDocument/2006/relationships/tags" Target="../tags/tag151.xml"/><Relationship Id="rId7" Type="http://schemas.openxmlformats.org/officeDocument/2006/relationships/tags" Target="../tags/tag82.xml"/><Relationship Id="rId71" Type="http://schemas.openxmlformats.org/officeDocument/2006/relationships/tags" Target="../tags/tag146.xml"/><Relationship Id="rId2" Type="http://schemas.openxmlformats.org/officeDocument/2006/relationships/tags" Target="../tags/tag77.xml"/><Relationship Id="rId29" Type="http://schemas.openxmlformats.org/officeDocument/2006/relationships/tags" Target="../tags/tag104.xml"/><Relationship Id="rId24" Type="http://schemas.openxmlformats.org/officeDocument/2006/relationships/tags" Target="../tags/tag99.xml"/><Relationship Id="rId40" Type="http://schemas.openxmlformats.org/officeDocument/2006/relationships/tags" Target="../tags/tag115.xml"/><Relationship Id="rId45" Type="http://schemas.openxmlformats.org/officeDocument/2006/relationships/tags" Target="../tags/tag120.xml"/><Relationship Id="rId66" Type="http://schemas.openxmlformats.org/officeDocument/2006/relationships/tags" Target="../tags/tag141.xml"/><Relationship Id="rId61" Type="http://schemas.openxmlformats.org/officeDocument/2006/relationships/tags" Target="../tags/tag136.xml"/><Relationship Id="rId82" Type="http://schemas.openxmlformats.org/officeDocument/2006/relationships/oleObject" Target="../embeddings/oleObject33.bin"/></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4.xml"/><Relationship Id="rId1" Type="http://schemas.openxmlformats.org/officeDocument/2006/relationships/vmlDrawing" Target="../drawings/vmlDrawing32.vml"/><Relationship Id="rId6" Type="http://schemas.openxmlformats.org/officeDocument/2006/relationships/image" Target="../media/image58.png"/><Relationship Id="rId5" Type="http://schemas.openxmlformats.org/officeDocument/2006/relationships/image" Target="../media/image7.emf"/><Relationship Id="rId4" Type="http://schemas.openxmlformats.org/officeDocument/2006/relationships/oleObject" Target="../embeddings/oleObject35.bin"/></Relationships>
</file>

<file path=ppt/slides/_rels/slide17.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slide" Target="slide2.xml"/><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9.emf"/><Relationship Id="rId17" Type="http://schemas.openxmlformats.org/officeDocument/2006/relationships/slide" Target="slide45.xml"/><Relationship Id="rId2" Type="http://schemas.openxmlformats.org/officeDocument/2006/relationships/tags" Target="../tags/tag155.xml"/><Relationship Id="rId16" Type="http://schemas.openxmlformats.org/officeDocument/2006/relationships/slide" Target="slide29.xml"/><Relationship Id="rId1" Type="http://schemas.openxmlformats.org/officeDocument/2006/relationships/vmlDrawing" Target="../drawings/vmlDrawing33.vml"/><Relationship Id="rId6" Type="http://schemas.openxmlformats.org/officeDocument/2006/relationships/tags" Target="../tags/tag159.xml"/><Relationship Id="rId11" Type="http://schemas.openxmlformats.org/officeDocument/2006/relationships/oleObject" Target="../embeddings/oleObject36.bin"/><Relationship Id="rId5" Type="http://schemas.openxmlformats.org/officeDocument/2006/relationships/tags" Target="../tags/tag158.xml"/><Relationship Id="rId15" Type="http://schemas.openxmlformats.org/officeDocument/2006/relationships/slide" Target="slide26.xml"/><Relationship Id="rId10" Type="http://schemas.openxmlformats.org/officeDocument/2006/relationships/slideLayout" Target="../slideLayouts/slideLayout13.xml"/><Relationship Id="rId4" Type="http://schemas.openxmlformats.org/officeDocument/2006/relationships/tags" Target="../tags/tag157.xml"/><Relationship Id="rId9" Type="http://schemas.openxmlformats.org/officeDocument/2006/relationships/tags" Target="../tags/tag162.xml"/><Relationship Id="rId14" Type="http://schemas.openxmlformats.org/officeDocument/2006/relationships/slide" Target="slide9.xml"/></Relationships>
</file>

<file path=ppt/slides/_rels/slide18.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slideLayout" Target="../slideLayouts/slideLayout13.xml"/><Relationship Id="rId7" Type="http://schemas.openxmlformats.org/officeDocument/2006/relationships/customXml" Target="../ink/ink1.xml"/><Relationship Id="rId2" Type="http://schemas.openxmlformats.org/officeDocument/2006/relationships/tags" Target="../tags/tag163.xml"/><Relationship Id="rId1" Type="http://schemas.openxmlformats.org/officeDocument/2006/relationships/vmlDrawing" Target="../drawings/vmlDrawing34.vml"/><Relationship Id="rId6" Type="http://schemas.openxmlformats.org/officeDocument/2006/relationships/image" Target="../media/image59.png"/><Relationship Id="rId5" Type="http://schemas.openxmlformats.org/officeDocument/2006/relationships/image" Target="../media/image12.emf"/><Relationship Id="rId4" Type="http://schemas.openxmlformats.org/officeDocument/2006/relationships/oleObject" Target="../embeddings/oleObject37.bin"/></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customXml" Target="../ink/ink2.xml"/><Relationship Id="rId2" Type="http://schemas.openxmlformats.org/officeDocument/2006/relationships/tags" Target="../tags/tag164.xml"/><Relationship Id="rId1" Type="http://schemas.openxmlformats.org/officeDocument/2006/relationships/vmlDrawing" Target="../drawings/vmlDrawing35.vml"/><Relationship Id="rId6" Type="http://schemas.openxmlformats.org/officeDocument/2006/relationships/image" Target="../media/image59.png"/><Relationship Id="rId5" Type="http://schemas.openxmlformats.org/officeDocument/2006/relationships/image" Target="../media/image12.emf"/><Relationship Id="rId4" Type="http://schemas.openxmlformats.org/officeDocument/2006/relationships/oleObject" Target="../embeddings/oleObject38.bin"/></Relationships>
</file>

<file path=ppt/slides/_rels/slide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slide" Target="slide9.xml"/><Relationship Id="rId3" Type="http://schemas.openxmlformats.org/officeDocument/2006/relationships/tags" Target="../tags/tag21.xml"/><Relationship Id="rId7" Type="http://schemas.openxmlformats.org/officeDocument/2006/relationships/tags" Target="../tags/tag25.xml"/><Relationship Id="rId12" Type="http://schemas.openxmlformats.org/officeDocument/2006/relationships/image" Target="../media/image9.emf"/><Relationship Id="rId17" Type="http://schemas.openxmlformats.org/officeDocument/2006/relationships/slide" Target="slide45.xml"/><Relationship Id="rId2" Type="http://schemas.openxmlformats.org/officeDocument/2006/relationships/tags" Target="../tags/tag20.xml"/><Relationship Id="rId16" Type="http://schemas.openxmlformats.org/officeDocument/2006/relationships/slide" Target="slide29.xml"/><Relationship Id="rId1" Type="http://schemas.openxmlformats.org/officeDocument/2006/relationships/vmlDrawing" Target="../drawings/vmlDrawing18.vml"/><Relationship Id="rId6" Type="http://schemas.openxmlformats.org/officeDocument/2006/relationships/tags" Target="../tags/tag24.xml"/><Relationship Id="rId11" Type="http://schemas.openxmlformats.org/officeDocument/2006/relationships/oleObject" Target="../embeddings/oleObject18.bin"/><Relationship Id="rId5" Type="http://schemas.openxmlformats.org/officeDocument/2006/relationships/tags" Target="../tags/tag23.xml"/><Relationship Id="rId15" Type="http://schemas.openxmlformats.org/officeDocument/2006/relationships/slide" Target="slide26.xml"/><Relationship Id="rId10" Type="http://schemas.openxmlformats.org/officeDocument/2006/relationships/slideLayout" Target="../slideLayouts/slideLayout13.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slide" Target="slide1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65.xml"/><Relationship Id="rId1" Type="http://schemas.openxmlformats.org/officeDocument/2006/relationships/vmlDrawing" Target="../drawings/vmlDrawing36.vml"/><Relationship Id="rId6" Type="http://schemas.openxmlformats.org/officeDocument/2006/relationships/image" Target="../media/image60.jpe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21.xml.rels><?xml version="1.0" encoding="UTF-8" standalone="yes"?>
<Relationships xmlns="http://schemas.openxmlformats.org/package/2006/relationships"><Relationship Id="rId13" Type="http://schemas.openxmlformats.org/officeDocument/2006/relationships/tags" Target="../tags/tag177.xml"/><Relationship Id="rId18" Type="http://schemas.openxmlformats.org/officeDocument/2006/relationships/tags" Target="../tags/tag182.xml"/><Relationship Id="rId26" Type="http://schemas.openxmlformats.org/officeDocument/2006/relationships/tags" Target="../tags/tag190.xml"/><Relationship Id="rId39" Type="http://schemas.openxmlformats.org/officeDocument/2006/relationships/chart" Target="../charts/chart2.xml"/><Relationship Id="rId21" Type="http://schemas.openxmlformats.org/officeDocument/2006/relationships/tags" Target="../tags/tag185.xml"/><Relationship Id="rId34" Type="http://schemas.openxmlformats.org/officeDocument/2006/relationships/tags" Target="../tags/tag198.xml"/><Relationship Id="rId7" Type="http://schemas.openxmlformats.org/officeDocument/2006/relationships/tags" Target="../tags/tag171.xml"/><Relationship Id="rId12" Type="http://schemas.openxmlformats.org/officeDocument/2006/relationships/tags" Target="../tags/tag176.xml"/><Relationship Id="rId17" Type="http://schemas.openxmlformats.org/officeDocument/2006/relationships/tags" Target="../tags/tag181.xml"/><Relationship Id="rId25" Type="http://schemas.openxmlformats.org/officeDocument/2006/relationships/tags" Target="../tags/tag189.xml"/><Relationship Id="rId33" Type="http://schemas.openxmlformats.org/officeDocument/2006/relationships/tags" Target="../tags/tag197.xml"/><Relationship Id="rId38" Type="http://schemas.openxmlformats.org/officeDocument/2006/relationships/image" Target="../media/image44.emf"/><Relationship Id="rId2" Type="http://schemas.openxmlformats.org/officeDocument/2006/relationships/tags" Target="../tags/tag166.xml"/><Relationship Id="rId16" Type="http://schemas.openxmlformats.org/officeDocument/2006/relationships/tags" Target="../tags/tag180.xml"/><Relationship Id="rId20" Type="http://schemas.openxmlformats.org/officeDocument/2006/relationships/tags" Target="../tags/tag184.xml"/><Relationship Id="rId29" Type="http://schemas.openxmlformats.org/officeDocument/2006/relationships/tags" Target="../tags/tag193.xml"/><Relationship Id="rId1" Type="http://schemas.openxmlformats.org/officeDocument/2006/relationships/vmlDrawing" Target="../drawings/vmlDrawing37.vml"/><Relationship Id="rId6" Type="http://schemas.openxmlformats.org/officeDocument/2006/relationships/tags" Target="../tags/tag170.xml"/><Relationship Id="rId11" Type="http://schemas.openxmlformats.org/officeDocument/2006/relationships/tags" Target="../tags/tag175.xml"/><Relationship Id="rId24" Type="http://schemas.openxmlformats.org/officeDocument/2006/relationships/tags" Target="../tags/tag188.xml"/><Relationship Id="rId32" Type="http://schemas.openxmlformats.org/officeDocument/2006/relationships/tags" Target="../tags/tag196.xml"/><Relationship Id="rId37" Type="http://schemas.openxmlformats.org/officeDocument/2006/relationships/oleObject" Target="../embeddings/oleObject40.bin"/><Relationship Id="rId40" Type="http://schemas.openxmlformats.org/officeDocument/2006/relationships/hyperlink" Target="https://www.koinno-bmwi.de/informationen/zertifizierung/" TargetMode="External"/><Relationship Id="rId5" Type="http://schemas.openxmlformats.org/officeDocument/2006/relationships/tags" Target="../tags/tag169.xml"/><Relationship Id="rId15" Type="http://schemas.openxmlformats.org/officeDocument/2006/relationships/tags" Target="../tags/tag179.xml"/><Relationship Id="rId23" Type="http://schemas.openxmlformats.org/officeDocument/2006/relationships/tags" Target="../tags/tag187.xml"/><Relationship Id="rId28" Type="http://schemas.openxmlformats.org/officeDocument/2006/relationships/tags" Target="../tags/tag192.xml"/><Relationship Id="rId36" Type="http://schemas.openxmlformats.org/officeDocument/2006/relationships/slideLayout" Target="../slideLayouts/slideLayout13.xml"/><Relationship Id="rId10" Type="http://schemas.openxmlformats.org/officeDocument/2006/relationships/tags" Target="../tags/tag174.xml"/><Relationship Id="rId19" Type="http://schemas.openxmlformats.org/officeDocument/2006/relationships/tags" Target="../tags/tag183.xml"/><Relationship Id="rId31" Type="http://schemas.openxmlformats.org/officeDocument/2006/relationships/tags" Target="../tags/tag195.xm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tags" Target="../tags/tag178.xml"/><Relationship Id="rId22" Type="http://schemas.openxmlformats.org/officeDocument/2006/relationships/tags" Target="../tags/tag186.xml"/><Relationship Id="rId27" Type="http://schemas.openxmlformats.org/officeDocument/2006/relationships/tags" Target="../tags/tag191.xml"/><Relationship Id="rId30" Type="http://schemas.openxmlformats.org/officeDocument/2006/relationships/tags" Target="../tags/tag194.xml"/><Relationship Id="rId35" Type="http://schemas.openxmlformats.org/officeDocument/2006/relationships/tags" Target="../tags/tag199.xml"/><Relationship Id="rId8" Type="http://schemas.openxmlformats.org/officeDocument/2006/relationships/tags" Target="../tags/tag172.xml"/><Relationship Id="rId3" Type="http://schemas.openxmlformats.org/officeDocument/2006/relationships/tags" Target="../tags/tag167.xml"/></Relationships>
</file>

<file path=ppt/slides/_rels/slide22.xml.rels><?xml version="1.0" encoding="UTF-8" standalone="yes"?>
<Relationships xmlns="http://schemas.openxmlformats.org/package/2006/relationships"><Relationship Id="rId26" Type="http://schemas.openxmlformats.org/officeDocument/2006/relationships/tags" Target="../tags/tag224.xml"/><Relationship Id="rId21" Type="http://schemas.openxmlformats.org/officeDocument/2006/relationships/tags" Target="../tags/tag219.xml"/><Relationship Id="rId42" Type="http://schemas.openxmlformats.org/officeDocument/2006/relationships/tags" Target="../tags/tag240.xml"/><Relationship Id="rId47" Type="http://schemas.openxmlformats.org/officeDocument/2006/relationships/tags" Target="../tags/tag245.xml"/><Relationship Id="rId63" Type="http://schemas.openxmlformats.org/officeDocument/2006/relationships/tags" Target="../tags/tag261.xml"/><Relationship Id="rId68" Type="http://schemas.openxmlformats.org/officeDocument/2006/relationships/tags" Target="../tags/tag266.xml"/><Relationship Id="rId2" Type="http://schemas.openxmlformats.org/officeDocument/2006/relationships/tags" Target="../tags/tag200.xml"/><Relationship Id="rId16" Type="http://schemas.openxmlformats.org/officeDocument/2006/relationships/tags" Target="../tags/tag214.xml"/><Relationship Id="rId29" Type="http://schemas.openxmlformats.org/officeDocument/2006/relationships/tags" Target="../tags/tag227.xml"/><Relationship Id="rId11" Type="http://schemas.openxmlformats.org/officeDocument/2006/relationships/tags" Target="../tags/tag209.xml"/><Relationship Id="rId24" Type="http://schemas.openxmlformats.org/officeDocument/2006/relationships/tags" Target="../tags/tag222.xml"/><Relationship Id="rId32" Type="http://schemas.openxmlformats.org/officeDocument/2006/relationships/tags" Target="../tags/tag230.xml"/><Relationship Id="rId37" Type="http://schemas.openxmlformats.org/officeDocument/2006/relationships/tags" Target="../tags/tag235.xml"/><Relationship Id="rId40" Type="http://schemas.openxmlformats.org/officeDocument/2006/relationships/tags" Target="../tags/tag238.xml"/><Relationship Id="rId45" Type="http://schemas.openxmlformats.org/officeDocument/2006/relationships/tags" Target="../tags/tag243.xml"/><Relationship Id="rId53" Type="http://schemas.openxmlformats.org/officeDocument/2006/relationships/tags" Target="../tags/tag251.xml"/><Relationship Id="rId58" Type="http://schemas.openxmlformats.org/officeDocument/2006/relationships/tags" Target="../tags/tag256.xml"/><Relationship Id="rId66" Type="http://schemas.openxmlformats.org/officeDocument/2006/relationships/tags" Target="../tags/tag264.xml"/><Relationship Id="rId74" Type="http://schemas.openxmlformats.org/officeDocument/2006/relationships/hyperlink" Target="https://www.koinno-bmwi.de/informationen/zertifizierung/" TargetMode="External"/><Relationship Id="rId5" Type="http://schemas.openxmlformats.org/officeDocument/2006/relationships/tags" Target="../tags/tag203.xml"/><Relationship Id="rId61" Type="http://schemas.openxmlformats.org/officeDocument/2006/relationships/tags" Target="../tags/tag259.xml"/><Relationship Id="rId19" Type="http://schemas.openxmlformats.org/officeDocument/2006/relationships/tags" Target="../tags/tag217.xml"/><Relationship Id="rId14" Type="http://schemas.openxmlformats.org/officeDocument/2006/relationships/tags" Target="../tags/tag212.xml"/><Relationship Id="rId22" Type="http://schemas.openxmlformats.org/officeDocument/2006/relationships/tags" Target="../tags/tag220.xml"/><Relationship Id="rId27" Type="http://schemas.openxmlformats.org/officeDocument/2006/relationships/tags" Target="../tags/tag225.xml"/><Relationship Id="rId30" Type="http://schemas.openxmlformats.org/officeDocument/2006/relationships/tags" Target="../tags/tag228.xml"/><Relationship Id="rId35" Type="http://schemas.openxmlformats.org/officeDocument/2006/relationships/tags" Target="../tags/tag233.xml"/><Relationship Id="rId43" Type="http://schemas.openxmlformats.org/officeDocument/2006/relationships/tags" Target="../tags/tag241.xml"/><Relationship Id="rId48" Type="http://schemas.openxmlformats.org/officeDocument/2006/relationships/tags" Target="../tags/tag246.xml"/><Relationship Id="rId56" Type="http://schemas.openxmlformats.org/officeDocument/2006/relationships/tags" Target="../tags/tag254.xml"/><Relationship Id="rId64" Type="http://schemas.openxmlformats.org/officeDocument/2006/relationships/tags" Target="../tags/tag262.xml"/><Relationship Id="rId69" Type="http://schemas.openxmlformats.org/officeDocument/2006/relationships/tags" Target="../tags/tag267.xml"/><Relationship Id="rId8" Type="http://schemas.openxmlformats.org/officeDocument/2006/relationships/tags" Target="../tags/tag206.xml"/><Relationship Id="rId51" Type="http://schemas.openxmlformats.org/officeDocument/2006/relationships/tags" Target="../tags/tag249.xml"/><Relationship Id="rId72" Type="http://schemas.openxmlformats.org/officeDocument/2006/relationships/oleObject" Target="../embeddings/oleObject41.bin"/><Relationship Id="rId3" Type="http://schemas.openxmlformats.org/officeDocument/2006/relationships/tags" Target="../tags/tag201.xml"/><Relationship Id="rId12" Type="http://schemas.openxmlformats.org/officeDocument/2006/relationships/tags" Target="../tags/tag210.xml"/><Relationship Id="rId17" Type="http://schemas.openxmlformats.org/officeDocument/2006/relationships/tags" Target="../tags/tag215.xml"/><Relationship Id="rId25" Type="http://schemas.openxmlformats.org/officeDocument/2006/relationships/tags" Target="../tags/tag223.xml"/><Relationship Id="rId33" Type="http://schemas.openxmlformats.org/officeDocument/2006/relationships/tags" Target="../tags/tag231.xml"/><Relationship Id="rId38" Type="http://schemas.openxmlformats.org/officeDocument/2006/relationships/tags" Target="../tags/tag236.xml"/><Relationship Id="rId46" Type="http://schemas.openxmlformats.org/officeDocument/2006/relationships/tags" Target="../tags/tag244.xml"/><Relationship Id="rId59" Type="http://schemas.openxmlformats.org/officeDocument/2006/relationships/tags" Target="../tags/tag257.xml"/><Relationship Id="rId67" Type="http://schemas.openxmlformats.org/officeDocument/2006/relationships/tags" Target="../tags/tag265.xml"/><Relationship Id="rId20" Type="http://schemas.openxmlformats.org/officeDocument/2006/relationships/tags" Target="../tags/tag218.xml"/><Relationship Id="rId41" Type="http://schemas.openxmlformats.org/officeDocument/2006/relationships/tags" Target="../tags/tag239.xml"/><Relationship Id="rId54" Type="http://schemas.openxmlformats.org/officeDocument/2006/relationships/tags" Target="../tags/tag252.xml"/><Relationship Id="rId62" Type="http://schemas.openxmlformats.org/officeDocument/2006/relationships/tags" Target="../tags/tag260.xml"/><Relationship Id="rId70" Type="http://schemas.openxmlformats.org/officeDocument/2006/relationships/tags" Target="../tags/tag268.xml"/><Relationship Id="rId75" Type="http://schemas.openxmlformats.org/officeDocument/2006/relationships/chart" Target="../charts/chart3.xml"/><Relationship Id="rId1" Type="http://schemas.openxmlformats.org/officeDocument/2006/relationships/vmlDrawing" Target="../drawings/vmlDrawing38.vml"/><Relationship Id="rId6" Type="http://schemas.openxmlformats.org/officeDocument/2006/relationships/tags" Target="../tags/tag204.xml"/><Relationship Id="rId15" Type="http://schemas.openxmlformats.org/officeDocument/2006/relationships/tags" Target="../tags/tag213.xml"/><Relationship Id="rId23" Type="http://schemas.openxmlformats.org/officeDocument/2006/relationships/tags" Target="../tags/tag221.xml"/><Relationship Id="rId28" Type="http://schemas.openxmlformats.org/officeDocument/2006/relationships/tags" Target="../tags/tag226.xml"/><Relationship Id="rId36" Type="http://schemas.openxmlformats.org/officeDocument/2006/relationships/tags" Target="../tags/tag234.xml"/><Relationship Id="rId49" Type="http://schemas.openxmlformats.org/officeDocument/2006/relationships/tags" Target="../tags/tag247.xml"/><Relationship Id="rId57" Type="http://schemas.openxmlformats.org/officeDocument/2006/relationships/tags" Target="../tags/tag255.xml"/><Relationship Id="rId10" Type="http://schemas.openxmlformats.org/officeDocument/2006/relationships/tags" Target="../tags/tag208.xml"/><Relationship Id="rId31" Type="http://schemas.openxmlformats.org/officeDocument/2006/relationships/tags" Target="../tags/tag229.xml"/><Relationship Id="rId44" Type="http://schemas.openxmlformats.org/officeDocument/2006/relationships/tags" Target="../tags/tag242.xml"/><Relationship Id="rId52" Type="http://schemas.openxmlformats.org/officeDocument/2006/relationships/tags" Target="../tags/tag250.xml"/><Relationship Id="rId60" Type="http://schemas.openxmlformats.org/officeDocument/2006/relationships/tags" Target="../tags/tag258.xml"/><Relationship Id="rId65" Type="http://schemas.openxmlformats.org/officeDocument/2006/relationships/tags" Target="../tags/tag263.xml"/><Relationship Id="rId73" Type="http://schemas.openxmlformats.org/officeDocument/2006/relationships/image" Target="../media/image44.emf"/><Relationship Id="rId4" Type="http://schemas.openxmlformats.org/officeDocument/2006/relationships/tags" Target="../tags/tag202.xml"/><Relationship Id="rId9" Type="http://schemas.openxmlformats.org/officeDocument/2006/relationships/tags" Target="../tags/tag207.xml"/><Relationship Id="rId13" Type="http://schemas.openxmlformats.org/officeDocument/2006/relationships/tags" Target="../tags/tag211.xml"/><Relationship Id="rId18" Type="http://schemas.openxmlformats.org/officeDocument/2006/relationships/tags" Target="../tags/tag216.xml"/><Relationship Id="rId39" Type="http://schemas.openxmlformats.org/officeDocument/2006/relationships/tags" Target="../tags/tag237.xml"/><Relationship Id="rId34" Type="http://schemas.openxmlformats.org/officeDocument/2006/relationships/tags" Target="../tags/tag232.xml"/><Relationship Id="rId50" Type="http://schemas.openxmlformats.org/officeDocument/2006/relationships/tags" Target="../tags/tag248.xml"/><Relationship Id="rId55" Type="http://schemas.openxmlformats.org/officeDocument/2006/relationships/tags" Target="../tags/tag253.xml"/><Relationship Id="rId76" Type="http://schemas.openxmlformats.org/officeDocument/2006/relationships/chart" Target="../charts/chart4.xml"/><Relationship Id="rId7" Type="http://schemas.openxmlformats.org/officeDocument/2006/relationships/tags" Target="../tags/tag205.xml"/><Relationship Id="rId7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3.xml"/><Relationship Id="rId7" Type="http://schemas.openxmlformats.org/officeDocument/2006/relationships/image" Target="../media/image62.png"/><Relationship Id="rId2" Type="http://schemas.openxmlformats.org/officeDocument/2006/relationships/tags" Target="../tags/tag269.xml"/><Relationship Id="rId1" Type="http://schemas.openxmlformats.org/officeDocument/2006/relationships/vmlDrawing" Target="../drawings/vmlDrawing39.vml"/><Relationship Id="rId6" Type="http://schemas.openxmlformats.org/officeDocument/2006/relationships/image" Target="../media/image61.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vmlDrawing" Target="../drawings/vmlDrawing40.vml"/><Relationship Id="rId6" Type="http://schemas.openxmlformats.org/officeDocument/2006/relationships/image" Target="../media/image9.emf"/><Relationship Id="rId5" Type="http://schemas.openxmlformats.org/officeDocument/2006/relationships/oleObject" Target="../embeddings/oleObject43.bin"/><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273.xml"/><Relationship Id="rId7" Type="http://schemas.openxmlformats.org/officeDocument/2006/relationships/image" Target="../media/image10.png"/><Relationship Id="rId2" Type="http://schemas.openxmlformats.org/officeDocument/2006/relationships/tags" Target="../tags/tag272.xml"/><Relationship Id="rId1" Type="http://schemas.openxmlformats.org/officeDocument/2006/relationships/vmlDrawing" Target="../drawings/vmlDrawing41.vml"/><Relationship Id="rId6" Type="http://schemas.openxmlformats.org/officeDocument/2006/relationships/image" Target="../media/image9.emf"/><Relationship Id="rId5" Type="http://schemas.openxmlformats.org/officeDocument/2006/relationships/oleObject" Target="../embeddings/oleObject44.bin"/><Relationship Id="rId4"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tags" Target="../tags/tag280.xml"/><Relationship Id="rId13" Type="http://schemas.openxmlformats.org/officeDocument/2006/relationships/slide" Target="slide2.xml"/><Relationship Id="rId3" Type="http://schemas.openxmlformats.org/officeDocument/2006/relationships/tags" Target="../tags/tag275.xml"/><Relationship Id="rId7" Type="http://schemas.openxmlformats.org/officeDocument/2006/relationships/tags" Target="../tags/tag279.xml"/><Relationship Id="rId12" Type="http://schemas.openxmlformats.org/officeDocument/2006/relationships/image" Target="../media/image9.emf"/><Relationship Id="rId17" Type="http://schemas.openxmlformats.org/officeDocument/2006/relationships/slide" Target="slide45.xml"/><Relationship Id="rId2" Type="http://schemas.openxmlformats.org/officeDocument/2006/relationships/tags" Target="../tags/tag274.xml"/><Relationship Id="rId16" Type="http://schemas.openxmlformats.org/officeDocument/2006/relationships/slide" Target="slide29.xml"/><Relationship Id="rId1" Type="http://schemas.openxmlformats.org/officeDocument/2006/relationships/vmlDrawing" Target="../drawings/vmlDrawing42.vml"/><Relationship Id="rId6" Type="http://schemas.openxmlformats.org/officeDocument/2006/relationships/tags" Target="../tags/tag278.xml"/><Relationship Id="rId11" Type="http://schemas.openxmlformats.org/officeDocument/2006/relationships/oleObject" Target="../embeddings/oleObject45.bin"/><Relationship Id="rId5" Type="http://schemas.openxmlformats.org/officeDocument/2006/relationships/tags" Target="../tags/tag277.xml"/><Relationship Id="rId15" Type="http://schemas.openxmlformats.org/officeDocument/2006/relationships/slide" Target="slide17.xml"/><Relationship Id="rId10" Type="http://schemas.openxmlformats.org/officeDocument/2006/relationships/slideLayout" Target="../slideLayouts/slideLayout20.xml"/><Relationship Id="rId4" Type="http://schemas.openxmlformats.org/officeDocument/2006/relationships/tags" Target="../tags/tag276.xml"/><Relationship Id="rId9" Type="http://schemas.openxmlformats.org/officeDocument/2006/relationships/tags" Target="../tags/tag281.xml"/><Relationship Id="rId1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282.xml"/><Relationship Id="rId1" Type="http://schemas.openxmlformats.org/officeDocument/2006/relationships/vmlDrawing" Target="../drawings/vmlDrawing43.vml"/><Relationship Id="rId6" Type="http://schemas.openxmlformats.org/officeDocument/2006/relationships/image" Target="../media/image64.png"/><Relationship Id="rId5" Type="http://schemas.openxmlformats.org/officeDocument/2006/relationships/image" Target="../media/image8.emf"/><Relationship Id="rId4" Type="http://schemas.openxmlformats.org/officeDocument/2006/relationships/oleObject" Target="../embeddings/oleObject46.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283.xml"/><Relationship Id="rId1" Type="http://schemas.openxmlformats.org/officeDocument/2006/relationships/vmlDrawing" Target="../drawings/vmlDrawing44.vml"/><Relationship Id="rId5" Type="http://schemas.openxmlformats.org/officeDocument/2006/relationships/image" Target="../media/image8.emf"/><Relationship Id="rId4" Type="http://schemas.openxmlformats.org/officeDocument/2006/relationships/oleObject" Target="../embeddings/oleObject47.bin"/></Relationships>
</file>

<file path=ppt/slides/_rels/slide29.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slide" Target="slide2.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image" Target="../media/image9.emf"/><Relationship Id="rId17" Type="http://schemas.openxmlformats.org/officeDocument/2006/relationships/slide" Target="slide45.xml"/><Relationship Id="rId2" Type="http://schemas.openxmlformats.org/officeDocument/2006/relationships/tags" Target="../tags/tag284.xml"/><Relationship Id="rId16" Type="http://schemas.openxmlformats.org/officeDocument/2006/relationships/slide" Target="slide26.xml"/><Relationship Id="rId1" Type="http://schemas.openxmlformats.org/officeDocument/2006/relationships/vmlDrawing" Target="../drawings/vmlDrawing45.vml"/><Relationship Id="rId6" Type="http://schemas.openxmlformats.org/officeDocument/2006/relationships/tags" Target="../tags/tag288.xml"/><Relationship Id="rId11" Type="http://schemas.openxmlformats.org/officeDocument/2006/relationships/oleObject" Target="../embeddings/oleObject48.bin"/><Relationship Id="rId5" Type="http://schemas.openxmlformats.org/officeDocument/2006/relationships/tags" Target="../tags/tag287.xml"/><Relationship Id="rId15" Type="http://schemas.openxmlformats.org/officeDocument/2006/relationships/slide" Target="slide17.xml"/><Relationship Id="rId10" Type="http://schemas.openxmlformats.org/officeDocument/2006/relationships/slideLayout" Target="../slideLayouts/slideLayout20.xml"/><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 Type="http://schemas.openxmlformats.org/officeDocument/2006/relationships/tags" Target="../tags/tag29.xml"/><Relationship Id="rId21" Type="http://schemas.openxmlformats.org/officeDocument/2006/relationships/tags" Target="../tags/tag47.xml"/><Relationship Id="rId34" Type="http://schemas.openxmlformats.org/officeDocument/2006/relationships/oleObject" Target="../embeddings/oleObject20.bin"/><Relationship Id="rId7" Type="http://schemas.openxmlformats.org/officeDocument/2006/relationships/tags" Target="../tags/tag33.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image" Target="../media/image9.emf"/><Relationship Id="rId2" Type="http://schemas.openxmlformats.org/officeDocument/2006/relationships/tags" Target="../tags/tag28.xml"/><Relationship Id="rId16" Type="http://schemas.openxmlformats.org/officeDocument/2006/relationships/tags" Target="../tags/tag42.xml"/><Relationship Id="rId20" Type="http://schemas.openxmlformats.org/officeDocument/2006/relationships/tags" Target="../tags/tag46.xml"/><Relationship Id="rId29" Type="http://schemas.openxmlformats.org/officeDocument/2006/relationships/tags" Target="../tags/tag55.xml"/><Relationship Id="rId1" Type="http://schemas.openxmlformats.org/officeDocument/2006/relationships/vmlDrawing" Target="../drawings/vmlDrawing19.v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oleObject" Target="../embeddings/oleObject19.bin"/><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chart" Target="../charts/chart1.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slideLayout" Target="../slideLayouts/slideLayout13.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image" Target="../media/image11.emf"/><Relationship Id="rId8" Type="http://schemas.openxmlformats.org/officeDocument/2006/relationships/tags" Target="../tags/tag34.xml"/></Relationships>
</file>

<file path=ppt/slides/_rels/slide30.xml.rels><?xml version="1.0" encoding="UTF-8" standalone="yes"?>
<Relationships xmlns="http://schemas.openxmlformats.org/package/2006/relationships"><Relationship Id="rId3" Type="http://schemas.openxmlformats.org/officeDocument/2006/relationships/tags" Target="../tags/tag293.xml"/><Relationship Id="rId7" Type="http://schemas.openxmlformats.org/officeDocument/2006/relationships/image" Target="../media/image65.emf"/><Relationship Id="rId2" Type="http://schemas.openxmlformats.org/officeDocument/2006/relationships/tags" Target="../tags/tag292.xml"/><Relationship Id="rId1" Type="http://schemas.openxmlformats.org/officeDocument/2006/relationships/vmlDrawing" Target="../drawings/vmlDrawing46.vml"/><Relationship Id="rId6" Type="http://schemas.openxmlformats.org/officeDocument/2006/relationships/image" Target="../media/image9.emf"/><Relationship Id="rId5" Type="http://schemas.openxmlformats.org/officeDocument/2006/relationships/oleObject" Target="../embeddings/oleObject49.bin"/><Relationship Id="rId4"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295.xml"/><Relationship Id="rId7" Type="http://schemas.openxmlformats.org/officeDocument/2006/relationships/image" Target="../media/image66.emf"/><Relationship Id="rId2" Type="http://schemas.openxmlformats.org/officeDocument/2006/relationships/tags" Target="../tags/tag294.xml"/><Relationship Id="rId1" Type="http://schemas.openxmlformats.org/officeDocument/2006/relationships/vmlDrawing" Target="../drawings/vmlDrawing47.vml"/><Relationship Id="rId6" Type="http://schemas.openxmlformats.org/officeDocument/2006/relationships/image" Target="../media/image9.emf"/><Relationship Id="rId5" Type="http://schemas.openxmlformats.org/officeDocument/2006/relationships/oleObject" Target="../embeddings/oleObject50.bin"/><Relationship Id="rId4" Type="http://schemas.openxmlformats.org/officeDocument/2006/relationships/slideLayout" Target="../slideLayouts/slideLayout20.xml"/><Relationship Id="rId9" Type="http://schemas.openxmlformats.org/officeDocument/2006/relationships/image" Target="../media/image68.svg"/></Relationships>
</file>

<file path=ppt/slides/_rels/slide3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tags" Target="../tags/tag297.xml"/><Relationship Id="rId7" Type="http://schemas.openxmlformats.org/officeDocument/2006/relationships/image" Target="../media/image69.png"/><Relationship Id="rId12" Type="http://schemas.openxmlformats.org/officeDocument/2006/relationships/image" Target="../media/image74.svg"/><Relationship Id="rId2" Type="http://schemas.openxmlformats.org/officeDocument/2006/relationships/tags" Target="../tags/tag296.xml"/><Relationship Id="rId1" Type="http://schemas.openxmlformats.org/officeDocument/2006/relationships/vmlDrawing" Target="../drawings/vmlDrawing48.vml"/><Relationship Id="rId6" Type="http://schemas.openxmlformats.org/officeDocument/2006/relationships/image" Target="../media/image9.emf"/><Relationship Id="rId11" Type="http://schemas.openxmlformats.org/officeDocument/2006/relationships/image" Target="../media/image73.png"/><Relationship Id="rId5" Type="http://schemas.openxmlformats.org/officeDocument/2006/relationships/oleObject" Target="../embeddings/oleObject51.bin"/><Relationship Id="rId10" Type="http://schemas.openxmlformats.org/officeDocument/2006/relationships/image" Target="../media/image72.svg"/><Relationship Id="rId4" Type="http://schemas.openxmlformats.org/officeDocument/2006/relationships/slideLayout" Target="../slideLayouts/slideLayout20.xml"/><Relationship Id="rId9"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tags" Target="../tags/tag299.xml"/><Relationship Id="rId7" Type="http://schemas.openxmlformats.org/officeDocument/2006/relationships/image" Target="../media/image9.emf"/><Relationship Id="rId2" Type="http://schemas.openxmlformats.org/officeDocument/2006/relationships/tags" Target="../tags/tag298.xml"/><Relationship Id="rId1" Type="http://schemas.openxmlformats.org/officeDocument/2006/relationships/vmlDrawing" Target="../drawings/vmlDrawing49.vml"/><Relationship Id="rId6" Type="http://schemas.openxmlformats.org/officeDocument/2006/relationships/oleObject" Target="../embeddings/oleObject52.bin"/><Relationship Id="rId5" Type="http://schemas.openxmlformats.org/officeDocument/2006/relationships/notesSlide" Target="../notesSlides/notesSlide2.xml"/><Relationship Id="rId4"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00.xml"/><Relationship Id="rId1" Type="http://schemas.openxmlformats.org/officeDocument/2006/relationships/vmlDrawing" Target="../drawings/vmlDrawing50.vml"/><Relationship Id="rId6" Type="http://schemas.openxmlformats.org/officeDocument/2006/relationships/image" Target="../media/image75.emf"/><Relationship Id="rId5" Type="http://schemas.openxmlformats.org/officeDocument/2006/relationships/image" Target="../media/image8.emf"/><Relationship Id="rId4" Type="http://schemas.openxmlformats.org/officeDocument/2006/relationships/oleObject" Target="../embeddings/oleObject53.bin"/></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01.xml"/><Relationship Id="rId1" Type="http://schemas.openxmlformats.org/officeDocument/2006/relationships/vmlDrawing" Target="../drawings/vmlDrawing51.vml"/><Relationship Id="rId5" Type="http://schemas.openxmlformats.org/officeDocument/2006/relationships/image" Target="../media/image8.emf"/><Relationship Id="rId4" Type="http://schemas.openxmlformats.org/officeDocument/2006/relationships/oleObject" Target="../embeddings/oleObject54.bin"/></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302.xml"/><Relationship Id="rId1" Type="http://schemas.openxmlformats.org/officeDocument/2006/relationships/vmlDrawing" Target="../drawings/vmlDrawing52.vml"/><Relationship Id="rId6" Type="http://schemas.openxmlformats.org/officeDocument/2006/relationships/image" Target="../media/image76.emf"/><Relationship Id="rId5" Type="http://schemas.openxmlformats.org/officeDocument/2006/relationships/image" Target="../media/image8.emf"/><Relationship Id="rId4" Type="http://schemas.openxmlformats.org/officeDocument/2006/relationships/oleObject" Target="../embeddings/oleObject55.bin"/></Relationships>
</file>

<file path=ppt/slides/_rels/slide37.xml.rels><?xml version="1.0" encoding="UTF-8" standalone="yes"?>
<Relationships xmlns="http://schemas.openxmlformats.org/package/2006/relationships"><Relationship Id="rId3" Type="http://schemas.openxmlformats.org/officeDocument/2006/relationships/tags" Target="../tags/tag304.xml"/><Relationship Id="rId7" Type="http://schemas.openxmlformats.org/officeDocument/2006/relationships/image" Target="../media/image77.emf"/><Relationship Id="rId2" Type="http://schemas.openxmlformats.org/officeDocument/2006/relationships/tags" Target="../tags/tag303.xml"/><Relationship Id="rId1" Type="http://schemas.openxmlformats.org/officeDocument/2006/relationships/vmlDrawing" Target="../drawings/vmlDrawing53.vml"/><Relationship Id="rId6" Type="http://schemas.openxmlformats.org/officeDocument/2006/relationships/image" Target="../media/image9.emf"/><Relationship Id="rId5" Type="http://schemas.openxmlformats.org/officeDocument/2006/relationships/oleObject" Target="../embeddings/oleObject56.bin"/><Relationship Id="rId4"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tags" Target="../tags/tag311.xml"/><Relationship Id="rId13" Type="http://schemas.openxmlformats.org/officeDocument/2006/relationships/tags" Target="../tags/tag316.xml"/><Relationship Id="rId18" Type="http://schemas.openxmlformats.org/officeDocument/2006/relationships/oleObject" Target="../embeddings/oleObject57.bin"/><Relationship Id="rId3" Type="http://schemas.openxmlformats.org/officeDocument/2006/relationships/tags" Target="../tags/tag306.xml"/><Relationship Id="rId21" Type="http://schemas.openxmlformats.org/officeDocument/2006/relationships/chart" Target="../charts/chart6.xml"/><Relationship Id="rId7" Type="http://schemas.openxmlformats.org/officeDocument/2006/relationships/tags" Target="../tags/tag310.xml"/><Relationship Id="rId12" Type="http://schemas.openxmlformats.org/officeDocument/2006/relationships/tags" Target="../tags/tag315.xml"/><Relationship Id="rId17" Type="http://schemas.openxmlformats.org/officeDocument/2006/relationships/slideLayout" Target="../slideLayouts/slideLayout24.xml"/><Relationship Id="rId2" Type="http://schemas.openxmlformats.org/officeDocument/2006/relationships/tags" Target="../tags/tag305.xml"/><Relationship Id="rId16" Type="http://schemas.openxmlformats.org/officeDocument/2006/relationships/tags" Target="../tags/tag319.xml"/><Relationship Id="rId20" Type="http://schemas.openxmlformats.org/officeDocument/2006/relationships/chart" Target="../charts/chart5.xml"/><Relationship Id="rId1" Type="http://schemas.openxmlformats.org/officeDocument/2006/relationships/vmlDrawing" Target="../drawings/vmlDrawing54.vml"/><Relationship Id="rId6" Type="http://schemas.openxmlformats.org/officeDocument/2006/relationships/tags" Target="../tags/tag309.xml"/><Relationship Id="rId11" Type="http://schemas.openxmlformats.org/officeDocument/2006/relationships/tags" Target="../tags/tag314.xml"/><Relationship Id="rId5" Type="http://schemas.openxmlformats.org/officeDocument/2006/relationships/tags" Target="../tags/tag308.xml"/><Relationship Id="rId15" Type="http://schemas.openxmlformats.org/officeDocument/2006/relationships/tags" Target="../tags/tag318.xml"/><Relationship Id="rId23" Type="http://schemas.openxmlformats.org/officeDocument/2006/relationships/image" Target="../media/image68.svg"/><Relationship Id="rId10" Type="http://schemas.openxmlformats.org/officeDocument/2006/relationships/tags" Target="../tags/tag313.xml"/><Relationship Id="rId19" Type="http://schemas.openxmlformats.org/officeDocument/2006/relationships/image" Target="../media/image1.emf"/><Relationship Id="rId4" Type="http://schemas.openxmlformats.org/officeDocument/2006/relationships/tags" Target="../tags/tag307.xml"/><Relationship Id="rId9" Type="http://schemas.openxmlformats.org/officeDocument/2006/relationships/tags" Target="../tags/tag312.xml"/><Relationship Id="rId14" Type="http://schemas.openxmlformats.org/officeDocument/2006/relationships/tags" Target="../tags/tag317.xml"/><Relationship Id="rId22"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tags" Target="../tags/tag326.xml"/><Relationship Id="rId13" Type="http://schemas.openxmlformats.org/officeDocument/2006/relationships/tags" Target="../tags/tag331.xml"/><Relationship Id="rId18" Type="http://schemas.openxmlformats.org/officeDocument/2006/relationships/oleObject" Target="../embeddings/oleObject58.bin"/><Relationship Id="rId26" Type="http://schemas.openxmlformats.org/officeDocument/2006/relationships/chart" Target="../charts/chart13.xml"/><Relationship Id="rId3" Type="http://schemas.openxmlformats.org/officeDocument/2006/relationships/tags" Target="../tags/tag321.xml"/><Relationship Id="rId21" Type="http://schemas.openxmlformats.org/officeDocument/2006/relationships/chart" Target="../charts/chart8.xml"/><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notesSlide" Target="../notesSlides/notesSlide3.xml"/><Relationship Id="rId25" Type="http://schemas.openxmlformats.org/officeDocument/2006/relationships/chart" Target="../charts/chart12.xml"/><Relationship Id="rId2" Type="http://schemas.openxmlformats.org/officeDocument/2006/relationships/tags" Target="../tags/tag320.xml"/><Relationship Id="rId16" Type="http://schemas.openxmlformats.org/officeDocument/2006/relationships/slideLayout" Target="../slideLayouts/slideLayout24.xml"/><Relationship Id="rId20" Type="http://schemas.openxmlformats.org/officeDocument/2006/relationships/chart" Target="../charts/chart7.xml"/><Relationship Id="rId29" Type="http://schemas.openxmlformats.org/officeDocument/2006/relationships/image" Target="../media/image78.emf"/><Relationship Id="rId1" Type="http://schemas.openxmlformats.org/officeDocument/2006/relationships/vmlDrawing" Target="../drawings/vmlDrawing55.vml"/><Relationship Id="rId6" Type="http://schemas.openxmlformats.org/officeDocument/2006/relationships/tags" Target="../tags/tag324.xml"/><Relationship Id="rId11" Type="http://schemas.openxmlformats.org/officeDocument/2006/relationships/tags" Target="../tags/tag329.xml"/><Relationship Id="rId24" Type="http://schemas.openxmlformats.org/officeDocument/2006/relationships/chart" Target="../charts/chart11.xml"/><Relationship Id="rId5" Type="http://schemas.openxmlformats.org/officeDocument/2006/relationships/tags" Target="../tags/tag323.xml"/><Relationship Id="rId15" Type="http://schemas.openxmlformats.org/officeDocument/2006/relationships/tags" Target="../tags/tag333.xml"/><Relationship Id="rId23" Type="http://schemas.openxmlformats.org/officeDocument/2006/relationships/chart" Target="../charts/chart10.xml"/><Relationship Id="rId28" Type="http://schemas.openxmlformats.org/officeDocument/2006/relationships/chart" Target="../charts/chart15.xml"/><Relationship Id="rId10" Type="http://schemas.openxmlformats.org/officeDocument/2006/relationships/tags" Target="../tags/tag328.xml"/><Relationship Id="rId19" Type="http://schemas.openxmlformats.org/officeDocument/2006/relationships/image" Target="../media/image1.emf"/><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 Id="rId22" Type="http://schemas.openxmlformats.org/officeDocument/2006/relationships/chart" Target="../charts/chart9.xml"/><Relationship Id="rId27" Type="http://schemas.openxmlformats.org/officeDocument/2006/relationships/chart" Target="../charts/chart14.xml"/><Relationship Id="rId30" Type="http://schemas.openxmlformats.org/officeDocument/2006/relationships/image" Target="../media/image7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tags" Target="../tags/tag57.xml"/><Relationship Id="rId1" Type="http://schemas.openxmlformats.org/officeDocument/2006/relationships/vmlDrawing" Target="../drawings/vmlDrawing20.v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oleObject" Target="../embeddings/oleObject21.bin"/></Relationships>
</file>

<file path=ppt/slides/_rels/slide40.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tags" Target="../tags/tag345.xml"/><Relationship Id="rId18" Type="http://schemas.openxmlformats.org/officeDocument/2006/relationships/tags" Target="../tags/tag350.xml"/><Relationship Id="rId26" Type="http://schemas.openxmlformats.org/officeDocument/2006/relationships/chart" Target="../charts/chart20.xml"/><Relationship Id="rId3" Type="http://schemas.openxmlformats.org/officeDocument/2006/relationships/tags" Target="../tags/tag335.xml"/><Relationship Id="rId21" Type="http://schemas.openxmlformats.org/officeDocument/2006/relationships/image" Target="../media/image1.emf"/><Relationship Id="rId7" Type="http://schemas.openxmlformats.org/officeDocument/2006/relationships/tags" Target="../tags/tag339.xml"/><Relationship Id="rId12" Type="http://schemas.openxmlformats.org/officeDocument/2006/relationships/tags" Target="../tags/tag344.xml"/><Relationship Id="rId17" Type="http://schemas.openxmlformats.org/officeDocument/2006/relationships/tags" Target="../tags/tag349.xml"/><Relationship Id="rId25" Type="http://schemas.openxmlformats.org/officeDocument/2006/relationships/chart" Target="../charts/chart19.xml"/><Relationship Id="rId2" Type="http://schemas.openxmlformats.org/officeDocument/2006/relationships/tags" Target="../tags/tag334.xml"/><Relationship Id="rId16" Type="http://schemas.openxmlformats.org/officeDocument/2006/relationships/tags" Target="../tags/tag348.xml"/><Relationship Id="rId20" Type="http://schemas.openxmlformats.org/officeDocument/2006/relationships/oleObject" Target="../embeddings/oleObject59.bin"/><Relationship Id="rId29" Type="http://schemas.openxmlformats.org/officeDocument/2006/relationships/chart" Target="../charts/chart23.xml"/><Relationship Id="rId1" Type="http://schemas.openxmlformats.org/officeDocument/2006/relationships/vmlDrawing" Target="../drawings/vmlDrawing56.vml"/><Relationship Id="rId6" Type="http://schemas.openxmlformats.org/officeDocument/2006/relationships/tags" Target="../tags/tag338.xml"/><Relationship Id="rId11" Type="http://schemas.openxmlformats.org/officeDocument/2006/relationships/tags" Target="../tags/tag343.xml"/><Relationship Id="rId24" Type="http://schemas.openxmlformats.org/officeDocument/2006/relationships/chart" Target="../charts/chart18.xml"/><Relationship Id="rId32" Type="http://schemas.openxmlformats.org/officeDocument/2006/relationships/image" Target="../media/image79.emf"/><Relationship Id="rId5" Type="http://schemas.openxmlformats.org/officeDocument/2006/relationships/tags" Target="../tags/tag337.xml"/><Relationship Id="rId15" Type="http://schemas.openxmlformats.org/officeDocument/2006/relationships/tags" Target="../tags/tag347.xml"/><Relationship Id="rId23" Type="http://schemas.openxmlformats.org/officeDocument/2006/relationships/chart" Target="../charts/chart17.xml"/><Relationship Id="rId28" Type="http://schemas.openxmlformats.org/officeDocument/2006/relationships/chart" Target="../charts/chart22.xml"/><Relationship Id="rId10" Type="http://schemas.openxmlformats.org/officeDocument/2006/relationships/tags" Target="../tags/tag342.xml"/><Relationship Id="rId19" Type="http://schemas.openxmlformats.org/officeDocument/2006/relationships/slideLayout" Target="../slideLayouts/slideLayout24.xml"/><Relationship Id="rId31" Type="http://schemas.openxmlformats.org/officeDocument/2006/relationships/image" Target="../media/image78.emf"/><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tags" Target="../tags/tag346.xml"/><Relationship Id="rId22" Type="http://schemas.openxmlformats.org/officeDocument/2006/relationships/chart" Target="../charts/chart16.xml"/><Relationship Id="rId27" Type="http://schemas.openxmlformats.org/officeDocument/2006/relationships/chart" Target="../charts/chart21.xml"/><Relationship Id="rId30" Type="http://schemas.openxmlformats.org/officeDocument/2006/relationships/chart" Target="../charts/chart24.xml"/></Relationships>
</file>

<file path=ppt/slides/_rels/slide41.xml.rels><?xml version="1.0" encoding="UTF-8" standalone="yes"?>
<Relationships xmlns="http://schemas.openxmlformats.org/package/2006/relationships"><Relationship Id="rId8" Type="http://schemas.openxmlformats.org/officeDocument/2006/relationships/tags" Target="../tags/tag357.xml"/><Relationship Id="rId13" Type="http://schemas.openxmlformats.org/officeDocument/2006/relationships/tags" Target="../tags/tag362.xml"/><Relationship Id="rId18" Type="http://schemas.openxmlformats.org/officeDocument/2006/relationships/image" Target="../media/image1.emf"/><Relationship Id="rId26" Type="http://schemas.openxmlformats.org/officeDocument/2006/relationships/chart" Target="../charts/chart32.xml"/><Relationship Id="rId3" Type="http://schemas.openxmlformats.org/officeDocument/2006/relationships/tags" Target="../tags/tag352.xml"/><Relationship Id="rId21" Type="http://schemas.openxmlformats.org/officeDocument/2006/relationships/chart" Target="../charts/chart27.xml"/><Relationship Id="rId7" Type="http://schemas.openxmlformats.org/officeDocument/2006/relationships/tags" Target="../tags/tag356.xml"/><Relationship Id="rId12" Type="http://schemas.openxmlformats.org/officeDocument/2006/relationships/tags" Target="../tags/tag361.xml"/><Relationship Id="rId17" Type="http://schemas.openxmlformats.org/officeDocument/2006/relationships/oleObject" Target="../embeddings/oleObject60.bin"/><Relationship Id="rId25" Type="http://schemas.openxmlformats.org/officeDocument/2006/relationships/chart" Target="../charts/chart31.xml"/><Relationship Id="rId2" Type="http://schemas.openxmlformats.org/officeDocument/2006/relationships/tags" Target="../tags/tag351.xml"/><Relationship Id="rId16" Type="http://schemas.openxmlformats.org/officeDocument/2006/relationships/notesSlide" Target="../notesSlides/notesSlide4.xml"/><Relationship Id="rId20" Type="http://schemas.openxmlformats.org/officeDocument/2006/relationships/chart" Target="../charts/chart26.xml"/><Relationship Id="rId29" Type="http://schemas.openxmlformats.org/officeDocument/2006/relationships/image" Target="../media/image80.emf"/><Relationship Id="rId1" Type="http://schemas.openxmlformats.org/officeDocument/2006/relationships/vmlDrawing" Target="../drawings/vmlDrawing57.vml"/><Relationship Id="rId6" Type="http://schemas.openxmlformats.org/officeDocument/2006/relationships/tags" Target="../tags/tag355.xml"/><Relationship Id="rId11" Type="http://schemas.openxmlformats.org/officeDocument/2006/relationships/tags" Target="../tags/tag360.xml"/><Relationship Id="rId24" Type="http://schemas.openxmlformats.org/officeDocument/2006/relationships/chart" Target="../charts/chart30.xml"/><Relationship Id="rId5" Type="http://schemas.openxmlformats.org/officeDocument/2006/relationships/tags" Target="../tags/tag354.xml"/><Relationship Id="rId15" Type="http://schemas.openxmlformats.org/officeDocument/2006/relationships/slideLayout" Target="../slideLayouts/slideLayout24.xml"/><Relationship Id="rId23" Type="http://schemas.openxmlformats.org/officeDocument/2006/relationships/chart" Target="../charts/chart29.xml"/><Relationship Id="rId28" Type="http://schemas.openxmlformats.org/officeDocument/2006/relationships/image" Target="../media/image78.emf"/><Relationship Id="rId10" Type="http://schemas.openxmlformats.org/officeDocument/2006/relationships/tags" Target="../tags/tag359.xml"/><Relationship Id="rId19" Type="http://schemas.openxmlformats.org/officeDocument/2006/relationships/chart" Target="../charts/chart25.xml"/><Relationship Id="rId4" Type="http://schemas.openxmlformats.org/officeDocument/2006/relationships/tags" Target="../tags/tag353.xml"/><Relationship Id="rId9" Type="http://schemas.openxmlformats.org/officeDocument/2006/relationships/tags" Target="../tags/tag358.xml"/><Relationship Id="rId14" Type="http://schemas.openxmlformats.org/officeDocument/2006/relationships/tags" Target="../tags/tag363.xml"/><Relationship Id="rId22" Type="http://schemas.openxmlformats.org/officeDocument/2006/relationships/chart" Target="../charts/chart28.xml"/><Relationship Id="rId27" Type="http://schemas.openxmlformats.org/officeDocument/2006/relationships/chart" Target="../charts/chart33.xml"/></Relationships>
</file>

<file path=ppt/slides/_rels/slide42.xml.rels><?xml version="1.0" encoding="UTF-8" standalone="yes"?>
<Relationships xmlns="http://schemas.openxmlformats.org/package/2006/relationships"><Relationship Id="rId13" Type="http://schemas.openxmlformats.org/officeDocument/2006/relationships/tags" Target="../tags/tag375.xml"/><Relationship Id="rId18" Type="http://schemas.openxmlformats.org/officeDocument/2006/relationships/tags" Target="../tags/tag380.xml"/><Relationship Id="rId26" Type="http://schemas.openxmlformats.org/officeDocument/2006/relationships/tags" Target="../tags/tag388.xml"/><Relationship Id="rId39" Type="http://schemas.openxmlformats.org/officeDocument/2006/relationships/chart" Target="../charts/chart42.xml"/><Relationship Id="rId21" Type="http://schemas.openxmlformats.org/officeDocument/2006/relationships/tags" Target="../tags/tag383.xml"/><Relationship Id="rId34" Type="http://schemas.openxmlformats.org/officeDocument/2006/relationships/chart" Target="../charts/chart37.xml"/><Relationship Id="rId42" Type="http://schemas.openxmlformats.org/officeDocument/2006/relationships/image" Target="../media/image81.emf"/><Relationship Id="rId7" Type="http://schemas.openxmlformats.org/officeDocument/2006/relationships/tags" Target="../tags/tag369.xml"/><Relationship Id="rId2" Type="http://schemas.openxmlformats.org/officeDocument/2006/relationships/tags" Target="../tags/tag364.xml"/><Relationship Id="rId16" Type="http://schemas.openxmlformats.org/officeDocument/2006/relationships/tags" Target="../tags/tag378.xml"/><Relationship Id="rId20" Type="http://schemas.openxmlformats.org/officeDocument/2006/relationships/tags" Target="../tags/tag382.xml"/><Relationship Id="rId29" Type="http://schemas.openxmlformats.org/officeDocument/2006/relationships/oleObject" Target="../embeddings/oleObject61.bin"/><Relationship Id="rId41" Type="http://schemas.openxmlformats.org/officeDocument/2006/relationships/image" Target="../media/image78.emf"/><Relationship Id="rId1" Type="http://schemas.openxmlformats.org/officeDocument/2006/relationships/vmlDrawing" Target="../drawings/vmlDrawing58.vml"/><Relationship Id="rId6" Type="http://schemas.openxmlformats.org/officeDocument/2006/relationships/tags" Target="../tags/tag368.xml"/><Relationship Id="rId11" Type="http://schemas.openxmlformats.org/officeDocument/2006/relationships/tags" Target="../tags/tag373.xml"/><Relationship Id="rId24" Type="http://schemas.openxmlformats.org/officeDocument/2006/relationships/tags" Target="../tags/tag386.xml"/><Relationship Id="rId32" Type="http://schemas.openxmlformats.org/officeDocument/2006/relationships/chart" Target="../charts/chart35.xml"/><Relationship Id="rId37" Type="http://schemas.openxmlformats.org/officeDocument/2006/relationships/chart" Target="../charts/chart40.xml"/><Relationship Id="rId40" Type="http://schemas.openxmlformats.org/officeDocument/2006/relationships/chart" Target="../charts/chart43.xml"/><Relationship Id="rId5" Type="http://schemas.openxmlformats.org/officeDocument/2006/relationships/tags" Target="../tags/tag367.xml"/><Relationship Id="rId15" Type="http://schemas.openxmlformats.org/officeDocument/2006/relationships/tags" Target="../tags/tag377.xml"/><Relationship Id="rId23" Type="http://schemas.openxmlformats.org/officeDocument/2006/relationships/tags" Target="../tags/tag385.xml"/><Relationship Id="rId28" Type="http://schemas.openxmlformats.org/officeDocument/2006/relationships/notesSlide" Target="../notesSlides/notesSlide5.xml"/><Relationship Id="rId36" Type="http://schemas.openxmlformats.org/officeDocument/2006/relationships/chart" Target="../charts/chart39.xml"/><Relationship Id="rId10" Type="http://schemas.openxmlformats.org/officeDocument/2006/relationships/tags" Target="../tags/tag372.xml"/><Relationship Id="rId19" Type="http://schemas.openxmlformats.org/officeDocument/2006/relationships/tags" Target="../tags/tag381.xml"/><Relationship Id="rId31" Type="http://schemas.openxmlformats.org/officeDocument/2006/relationships/chart" Target="../charts/chart34.xml"/><Relationship Id="rId4" Type="http://schemas.openxmlformats.org/officeDocument/2006/relationships/tags" Target="../tags/tag366.xml"/><Relationship Id="rId9" Type="http://schemas.openxmlformats.org/officeDocument/2006/relationships/tags" Target="../tags/tag371.xml"/><Relationship Id="rId14" Type="http://schemas.openxmlformats.org/officeDocument/2006/relationships/tags" Target="../tags/tag376.xml"/><Relationship Id="rId22" Type="http://schemas.openxmlformats.org/officeDocument/2006/relationships/tags" Target="../tags/tag384.xml"/><Relationship Id="rId27" Type="http://schemas.openxmlformats.org/officeDocument/2006/relationships/slideLayout" Target="../slideLayouts/slideLayout24.xml"/><Relationship Id="rId30" Type="http://schemas.openxmlformats.org/officeDocument/2006/relationships/image" Target="../media/image1.emf"/><Relationship Id="rId35" Type="http://schemas.openxmlformats.org/officeDocument/2006/relationships/chart" Target="../charts/chart38.xml"/><Relationship Id="rId8" Type="http://schemas.openxmlformats.org/officeDocument/2006/relationships/tags" Target="../tags/tag370.xml"/><Relationship Id="rId3" Type="http://schemas.openxmlformats.org/officeDocument/2006/relationships/tags" Target="../tags/tag365.xml"/><Relationship Id="rId12" Type="http://schemas.openxmlformats.org/officeDocument/2006/relationships/tags" Target="../tags/tag374.xml"/><Relationship Id="rId17" Type="http://schemas.openxmlformats.org/officeDocument/2006/relationships/tags" Target="../tags/tag379.xml"/><Relationship Id="rId25" Type="http://schemas.openxmlformats.org/officeDocument/2006/relationships/tags" Target="../tags/tag387.xml"/><Relationship Id="rId33" Type="http://schemas.openxmlformats.org/officeDocument/2006/relationships/chart" Target="../charts/chart36.xml"/><Relationship Id="rId38" Type="http://schemas.openxmlformats.org/officeDocument/2006/relationships/chart" Target="../charts/chart41.xml"/></Relationships>
</file>

<file path=ppt/slides/_rels/slide43.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tags" Target="../tags/tag390.xml"/><Relationship Id="rId7" Type="http://schemas.openxmlformats.org/officeDocument/2006/relationships/image" Target="../media/image67.png"/><Relationship Id="rId2" Type="http://schemas.openxmlformats.org/officeDocument/2006/relationships/tags" Target="../tags/tag389.xml"/><Relationship Id="rId1" Type="http://schemas.openxmlformats.org/officeDocument/2006/relationships/vmlDrawing" Target="../drawings/vmlDrawing59.vml"/><Relationship Id="rId6" Type="http://schemas.openxmlformats.org/officeDocument/2006/relationships/image" Target="../media/image9.emf"/><Relationship Id="rId5" Type="http://schemas.openxmlformats.org/officeDocument/2006/relationships/oleObject" Target="../embeddings/oleObject62.bin"/><Relationship Id="rId4"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tags" Target="../tags/tag392.xml"/><Relationship Id="rId7" Type="http://schemas.openxmlformats.org/officeDocument/2006/relationships/image" Target="../media/image82.png"/><Relationship Id="rId2" Type="http://schemas.openxmlformats.org/officeDocument/2006/relationships/tags" Target="../tags/tag391.xml"/><Relationship Id="rId1" Type="http://schemas.openxmlformats.org/officeDocument/2006/relationships/vmlDrawing" Target="../drawings/vmlDrawing60.vml"/><Relationship Id="rId6" Type="http://schemas.openxmlformats.org/officeDocument/2006/relationships/image" Target="../media/image9.emf"/><Relationship Id="rId5" Type="http://schemas.openxmlformats.org/officeDocument/2006/relationships/oleObject" Target="../embeddings/oleObject63.bin"/><Relationship Id="rId4"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slide" Target="slide2.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image" Target="../media/image9.emf"/><Relationship Id="rId17" Type="http://schemas.openxmlformats.org/officeDocument/2006/relationships/slide" Target="slide29.xml"/><Relationship Id="rId2" Type="http://schemas.openxmlformats.org/officeDocument/2006/relationships/tags" Target="../tags/tag393.xml"/><Relationship Id="rId16" Type="http://schemas.openxmlformats.org/officeDocument/2006/relationships/slide" Target="slide26.xml"/><Relationship Id="rId1" Type="http://schemas.openxmlformats.org/officeDocument/2006/relationships/vmlDrawing" Target="../drawings/vmlDrawing61.vml"/><Relationship Id="rId6" Type="http://schemas.openxmlformats.org/officeDocument/2006/relationships/tags" Target="../tags/tag397.xml"/><Relationship Id="rId11" Type="http://schemas.openxmlformats.org/officeDocument/2006/relationships/oleObject" Target="../embeddings/oleObject64.bin"/><Relationship Id="rId5" Type="http://schemas.openxmlformats.org/officeDocument/2006/relationships/tags" Target="../tags/tag396.xml"/><Relationship Id="rId15" Type="http://schemas.openxmlformats.org/officeDocument/2006/relationships/slide" Target="slide17.xml"/><Relationship Id="rId10" Type="http://schemas.openxmlformats.org/officeDocument/2006/relationships/slideLayout" Target="../slideLayouts/slideLayout20.xml"/><Relationship Id="rId4" Type="http://schemas.openxmlformats.org/officeDocument/2006/relationships/tags" Target="../tags/tag395.xml"/><Relationship Id="rId9" Type="http://schemas.openxmlformats.org/officeDocument/2006/relationships/tags" Target="../tags/tag400.xml"/><Relationship Id="rId14" Type="http://schemas.openxmlformats.org/officeDocument/2006/relationships/slide" Target="slide9.xml"/></Relationships>
</file>

<file path=ppt/slides/_rels/slide46.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image" Target="../media/image84.png"/><Relationship Id="rId2" Type="http://schemas.openxmlformats.org/officeDocument/2006/relationships/tags" Target="../tags/tag401.xml"/><Relationship Id="rId1" Type="http://schemas.openxmlformats.org/officeDocument/2006/relationships/vmlDrawing" Target="../drawings/vmlDrawing62.vml"/><Relationship Id="rId6" Type="http://schemas.openxmlformats.org/officeDocument/2006/relationships/image" Target="../media/image9.emf"/><Relationship Id="rId5" Type="http://schemas.openxmlformats.org/officeDocument/2006/relationships/oleObject" Target="../embeddings/oleObject65.bin"/><Relationship Id="rId4"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tags" Target="../tags/tag404.xml"/><Relationship Id="rId7" Type="http://schemas.openxmlformats.org/officeDocument/2006/relationships/image" Target="../media/image85.png"/><Relationship Id="rId2" Type="http://schemas.openxmlformats.org/officeDocument/2006/relationships/tags" Target="../tags/tag403.xml"/><Relationship Id="rId1" Type="http://schemas.openxmlformats.org/officeDocument/2006/relationships/vmlDrawing" Target="../drawings/vmlDrawing63.vml"/><Relationship Id="rId6" Type="http://schemas.openxmlformats.org/officeDocument/2006/relationships/image" Target="../media/image9.emf"/><Relationship Id="rId5" Type="http://schemas.openxmlformats.org/officeDocument/2006/relationships/oleObject" Target="../embeddings/oleObject66.bin"/><Relationship Id="rId4"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406.xml"/><Relationship Id="rId7" Type="http://schemas.openxmlformats.org/officeDocument/2006/relationships/image" Target="../media/image87.png"/><Relationship Id="rId2" Type="http://schemas.openxmlformats.org/officeDocument/2006/relationships/tags" Target="../tags/tag405.xml"/><Relationship Id="rId1" Type="http://schemas.openxmlformats.org/officeDocument/2006/relationships/vmlDrawing" Target="../drawings/vmlDrawing64.vml"/><Relationship Id="rId6" Type="http://schemas.openxmlformats.org/officeDocument/2006/relationships/image" Target="../media/image9.emf"/><Relationship Id="rId5" Type="http://schemas.openxmlformats.org/officeDocument/2006/relationships/oleObject" Target="../embeddings/oleObject67.bin"/><Relationship Id="rId10" Type="http://schemas.openxmlformats.org/officeDocument/2006/relationships/image" Target="../media/image90.svg"/><Relationship Id="rId4" Type="http://schemas.openxmlformats.org/officeDocument/2006/relationships/slideLayout" Target="../slideLayouts/slideLayout20.xml"/><Relationship Id="rId9"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vmlDrawing" Target="../drawings/vmlDrawing65.vml"/><Relationship Id="rId6" Type="http://schemas.openxmlformats.org/officeDocument/2006/relationships/image" Target="../media/image9.emf"/><Relationship Id="rId5" Type="http://schemas.openxmlformats.org/officeDocument/2006/relationships/oleObject" Target="../embeddings/oleObject68.bin"/><Relationship Id="rId4"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slideLayout" Target="../slideLayouts/slideLayout13.xml"/><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tags" Target="../tags/tag58.xml"/><Relationship Id="rId16" Type="http://schemas.openxmlformats.org/officeDocument/2006/relationships/image" Target="../media/image25.png"/><Relationship Id="rId1" Type="http://schemas.openxmlformats.org/officeDocument/2006/relationships/vmlDrawing" Target="../drawings/vmlDrawing21.v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8.emf"/><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oleObject" Target="../embeddings/oleObject22.bin"/><Relationship Id="rId9" Type="http://schemas.openxmlformats.org/officeDocument/2006/relationships/image" Target="../media/image18.svg"/><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tags" Target="../tags/tag410.xml"/><Relationship Id="rId7" Type="http://schemas.openxmlformats.org/officeDocument/2006/relationships/image" Target="../media/image91.png"/><Relationship Id="rId2" Type="http://schemas.openxmlformats.org/officeDocument/2006/relationships/tags" Target="../tags/tag409.xml"/><Relationship Id="rId1" Type="http://schemas.openxmlformats.org/officeDocument/2006/relationships/vmlDrawing" Target="../drawings/vmlDrawing66.vml"/><Relationship Id="rId6" Type="http://schemas.openxmlformats.org/officeDocument/2006/relationships/image" Target="../media/image9.emf"/><Relationship Id="rId5" Type="http://schemas.openxmlformats.org/officeDocument/2006/relationships/oleObject" Target="../embeddings/oleObject69.bin"/><Relationship Id="rId4" Type="http://schemas.openxmlformats.org/officeDocument/2006/relationships/slideLayout" Target="../slideLayouts/slideLayout20.xml"/><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tags" Target="../tags/tag412.xml"/><Relationship Id="rId7" Type="http://schemas.openxmlformats.org/officeDocument/2006/relationships/image" Target="../media/image91.png"/><Relationship Id="rId2" Type="http://schemas.openxmlformats.org/officeDocument/2006/relationships/tags" Target="../tags/tag411.xml"/><Relationship Id="rId1" Type="http://schemas.openxmlformats.org/officeDocument/2006/relationships/vmlDrawing" Target="../drawings/vmlDrawing67.vml"/><Relationship Id="rId6" Type="http://schemas.openxmlformats.org/officeDocument/2006/relationships/image" Target="../media/image9.emf"/><Relationship Id="rId5" Type="http://schemas.openxmlformats.org/officeDocument/2006/relationships/oleObject" Target="../embeddings/oleObject70.bin"/><Relationship Id="rId4"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2.xml"/><Relationship Id="rId7" Type="http://schemas.openxmlformats.org/officeDocument/2006/relationships/hyperlink" Target="https://www.eura-ag.com/" TargetMode="External"/><Relationship Id="rId2" Type="http://schemas.openxmlformats.org/officeDocument/2006/relationships/tags" Target="../tags/tag413.xml"/><Relationship Id="rId1" Type="http://schemas.openxmlformats.org/officeDocument/2006/relationships/vmlDrawing" Target="../drawings/vmlDrawing68.vml"/><Relationship Id="rId6" Type="http://schemas.openxmlformats.org/officeDocument/2006/relationships/image" Target="../media/image8.emf"/><Relationship Id="rId11" Type="http://schemas.openxmlformats.org/officeDocument/2006/relationships/image" Target="../media/image97.png"/><Relationship Id="rId5" Type="http://schemas.openxmlformats.org/officeDocument/2006/relationships/oleObject" Target="../embeddings/oleObject71.bin"/><Relationship Id="rId10" Type="http://schemas.openxmlformats.org/officeDocument/2006/relationships/image" Target="../media/image96.png"/><Relationship Id="rId4" Type="http://schemas.openxmlformats.org/officeDocument/2006/relationships/notesSlide" Target="../notesSlides/notesSlide6.xml"/><Relationship Id="rId9"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99.svg"/><Relationship Id="rId2" Type="http://schemas.openxmlformats.org/officeDocument/2006/relationships/tags" Target="../tags/tag414.xml"/><Relationship Id="rId1" Type="http://schemas.openxmlformats.org/officeDocument/2006/relationships/vmlDrawing" Target="../drawings/vmlDrawing69.vml"/><Relationship Id="rId6" Type="http://schemas.openxmlformats.org/officeDocument/2006/relationships/image" Target="../media/image98.png"/><Relationship Id="rId5" Type="http://schemas.openxmlformats.org/officeDocument/2006/relationships/image" Target="../media/image8.emf"/><Relationship Id="rId4" Type="http://schemas.openxmlformats.org/officeDocument/2006/relationships/oleObject" Target="../embeddings/oleObject72.bin"/></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3.xml"/><Relationship Id="rId7" Type="http://schemas.openxmlformats.org/officeDocument/2006/relationships/image" Target="../media/image30.png"/><Relationship Id="rId2" Type="http://schemas.openxmlformats.org/officeDocument/2006/relationships/tags" Target="../tags/tag59.xml"/><Relationship Id="rId1" Type="http://schemas.openxmlformats.org/officeDocument/2006/relationships/vmlDrawing" Target="../drawings/vmlDrawing22.vml"/><Relationship Id="rId6" Type="http://schemas.openxmlformats.org/officeDocument/2006/relationships/image" Target="../media/image29.jpeg"/><Relationship Id="rId5" Type="http://schemas.openxmlformats.org/officeDocument/2006/relationships/image" Target="../media/image8.emf"/><Relationship Id="rId4" Type="http://schemas.openxmlformats.org/officeDocument/2006/relationships/oleObject" Target="../embeddings/oleObject23.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3.png"/><Relationship Id="rId2" Type="http://schemas.openxmlformats.org/officeDocument/2006/relationships/tags" Target="../tags/tag60.xml"/><Relationship Id="rId1" Type="http://schemas.openxmlformats.org/officeDocument/2006/relationships/vmlDrawing" Target="../drawings/vmlDrawing23.vml"/><Relationship Id="rId6" Type="http://schemas.openxmlformats.org/officeDocument/2006/relationships/image" Target="../media/image32.png"/><Relationship Id="rId5" Type="http://schemas.openxmlformats.org/officeDocument/2006/relationships/image" Target="../media/image8.emf"/><Relationship Id="rId4" Type="http://schemas.openxmlformats.org/officeDocument/2006/relationships/oleObject" Target="../embeddings/oleObject24.bin"/></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vmlDrawing" Target="../drawings/vmlDrawing24.vml"/><Relationship Id="rId5" Type="http://schemas.openxmlformats.org/officeDocument/2006/relationships/image" Target="../media/image7.emf"/><Relationship Id="rId4" Type="http://schemas.openxmlformats.org/officeDocument/2006/relationships/oleObject" Target="../embeddings/oleObject25.bin"/></Relationships>
</file>

<file path=ppt/slides/_rels/slide9.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slide" Target="slide2.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9.emf"/><Relationship Id="rId17" Type="http://schemas.openxmlformats.org/officeDocument/2006/relationships/slide" Target="slide45.xml"/><Relationship Id="rId2" Type="http://schemas.openxmlformats.org/officeDocument/2006/relationships/tags" Target="../tags/tag62.xml"/><Relationship Id="rId16" Type="http://schemas.openxmlformats.org/officeDocument/2006/relationships/slide" Target="slide29.xml"/><Relationship Id="rId1" Type="http://schemas.openxmlformats.org/officeDocument/2006/relationships/vmlDrawing" Target="../drawings/vmlDrawing25.vml"/><Relationship Id="rId6" Type="http://schemas.openxmlformats.org/officeDocument/2006/relationships/tags" Target="../tags/tag66.xml"/><Relationship Id="rId11" Type="http://schemas.openxmlformats.org/officeDocument/2006/relationships/oleObject" Target="../embeddings/oleObject26.bin"/><Relationship Id="rId5" Type="http://schemas.openxmlformats.org/officeDocument/2006/relationships/tags" Target="../tags/tag65.xml"/><Relationship Id="rId15" Type="http://schemas.openxmlformats.org/officeDocument/2006/relationships/slide" Target="slide26.xml"/><Relationship Id="rId10" Type="http://schemas.openxmlformats.org/officeDocument/2006/relationships/slideLayout" Target="../slideLayouts/slideLayout13.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651754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5122" name="Rectangle 2"/>
          <p:cNvSpPr>
            <a:spLocks noGrp="1" noChangeArrowheads="1"/>
          </p:cNvSpPr>
          <p:nvPr>
            <p:ph type="ctrTitle"/>
          </p:nvPr>
        </p:nvSpPr>
        <p:spPr>
          <a:xfrm>
            <a:off x="228600" y="1772816"/>
            <a:ext cx="8686800" cy="2057400"/>
          </a:xfrm>
        </p:spPr>
        <p:txBody>
          <a:bodyPr vert="horz"/>
          <a:lstStyle/>
          <a:p>
            <a:r>
              <a:rPr lang="de-DE" altLang="de-DE" dirty="0">
                <a:latin typeface="+mn-lt"/>
              </a:rPr>
              <a:t>Innovationen von und mit Lieferanten erschließen: </a:t>
            </a:r>
            <a:br>
              <a:rPr lang="de-DE" altLang="de-DE" dirty="0">
                <a:latin typeface="+mn-lt"/>
              </a:rPr>
            </a:br>
            <a:r>
              <a:rPr lang="de-DE" altLang="de-DE" dirty="0">
                <a:latin typeface="+mn-lt"/>
              </a:rPr>
              <a:t>Warum und wie die öffentliche Beschaffung strategisch gestärkt werden kann</a:t>
            </a:r>
          </a:p>
        </p:txBody>
      </p:sp>
      <p:sp>
        <p:nvSpPr>
          <p:cNvPr id="5123" name="Rectangle 3"/>
          <p:cNvSpPr>
            <a:spLocks noGrp="1" noChangeArrowheads="1"/>
          </p:cNvSpPr>
          <p:nvPr>
            <p:ph type="subTitle" idx="1"/>
          </p:nvPr>
        </p:nvSpPr>
        <p:spPr/>
        <p:txBody>
          <a:bodyPr/>
          <a:lstStyle/>
          <a:p>
            <a:endParaRPr lang="de-DE" b="0" dirty="0"/>
          </a:p>
          <a:p>
            <a:r>
              <a:rPr lang="de-DE" b="0" dirty="0"/>
              <a:t> </a:t>
            </a:r>
            <a:r>
              <a:rPr lang="de-DE" dirty="0"/>
              <a:t>KOINNO Challenge-Geber-Day </a:t>
            </a:r>
          </a:p>
          <a:p>
            <a:r>
              <a:rPr lang="de-DE" altLang="de-DE" dirty="0"/>
              <a:t>Berlin</a:t>
            </a:r>
          </a:p>
          <a:p>
            <a:r>
              <a:rPr lang="de-DE" altLang="de-DE" dirty="0"/>
              <a:t>15. Mai 2024</a:t>
            </a:r>
          </a:p>
        </p:txBody>
      </p:sp>
      <p:pic>
        <p:nvPicPr>
          <p:cNvPr id="10" name="Grafik 9">
            <a:extLst>
              <a:ext uri="{FF2B5EF4-FFF2-40B4-BE49-F238E27FC236}">
                <a16:creationId xmlns:a16="http://schemas.microsoft.com/office/drawing/2014/main" id="{0A8F813F-57F3-4B7D-A909-E3C719ED67D1}"/>
              </a:ext>
            </a:extLst>
          </p:cNvPr>
          <p:cNvPicPr>
            <a:picLocks noChangeAspect="1"/>
          </p:cNvPicPr>
          <p:nvPr/>
        </p:nvPicPr>
        <p:blipFill>
          <a:blip r:embed="rId7"/>
          <a:stretch>
            <a:fillRect/>
          </a:stretch>
        </p:blipFill>
        <p:spPr>
          <a:xfrm>
            <a:off x="3571875" y="3573016"/>
            <a:ext cx="2000250" cy="7810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6124095-017D-4780-830F-FC3C7404840A}"/>
              </a:ext>
            </a:extLst>
          </p:cNvPr>
          <p:cNvGraphicFramePr>
            <a:graphicFrameLocks noChangeAspect="1"/>
          </p:cNvGraphicFramePr>
          <p:nvPr>
            <p:custDataLst>
              <p:tags r:id="rId2"/>
            </p:custDataLst>
            <p:extLst>
              <p:ext uri="{D42A27DB-BD31-4B8C-83A1-F6EECF244321}">
                <p14:modId xmlns:p14="http://schemas.microsoft.com/office/powerpoint/2010/main" val="3274715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Folie" r:id="rId4" imgW="359" imgH="358" progId="TCLayout.ActiveDocument.1">
                  <p:embed/>
                </p:oleObj>
              </mc:Choice>
              <mc:Fallback>
                <p:oleObj name="think-cell Folie" r:id="rId4" imgW="359" imgH="35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DCEBD9A-615F-4715-9BB7-07C90B731BDE}"/>
              </a:ext>
            </a:extLst>
          </p:cNvPr>
          <p:cNvSpPr>
            <a:spLocks noGrp="1"/>
          </p:cNvSpPr>
          <p:nvPr>
            <p:ph type="title"/>
          </p:nvPr>
        </p:nvSpPr>
        <p:spPr/>
        <p:txBody>
          <a:bodyPr vert="horz"/>
          <a:lstStyle/>
          <a:p>
            <a:r>
              <a:rPr lang="de-DE" dirty="0"/>
              <a:t>Lieferanteninnovationen sind besonders für den öffentlichen Sektor relevant</a:t>
            </a:r>
          </a:p>
        </p:txBody>
      </p:sp>
      <p:sp>
        <p:nvSpPr>
          <p:cNvPr id="4" name="Foliennummernplatzhalter 3">
            <a:extLst>
              <a:ext uri="{FF2B5EF4-FFF2-40B4-BE49-F238E27FC236}">
                <a16:creationId xmlns:a16="http://schemas.microsoft.com/office/drawing/2014/main" id="{61217DAA-8983-48FC-96B8-588C3BE55040}"/>
              </a:ext>
            </a:extLst>
          </p:cNvPr>
          <p:cNvSpPr>
            <a:spLocks noGrp="1"/>
          </p:cNvSpPr>
          <p:nvPr>
            <p:ph type="sldNum" sz="quarter" idx="11"/>
          </p:nvPr>
        </p:nvSpPr>
        <p:spPr/>
        <p:txBody>
          <a:bodyPr/>
          <a:lstStyle/>
          <a:p>
            <a:endParaRPr lang="de-DE" altLang="de-DE" dirty="0"/>
          </a:p>
          <a:p>
            <a:endParaRPr lang="de-DE" altLang="de-DE" dirty="0"/>
          </a:p>
          <a:p>
            <a:fld id="{E09D41E7-F5F1-4CBE-AC65-2CAB189D04A8}" type="slidenum">
              <a:rPr lang="de-DE" altLang="de-DE" smtClean="0"/>
              <a:pPr/>
              <a:t>10</a:t>
            </a:fld>
            <a:endParaRPr lang="de-DE" altLang="de-DE" dirty="0"/>
          </a:p>
        </p:txBody>
      </p:sp>
      <p:sp>
        <p:nvSpPr>
          <p:cNvPr id="12" name="Rechteck 11">
            <a:extLst>
              <a:ext uri="{FF2B5EF4-FFF2-40B4-BE49-F238E27FC236}">
                <a16:creationId xmlns:a16="http://schemas.microsoft.com/office/drawing/2014/main" id="{89FA3B59-D8DE-415F-B0A5-918B107CB51B}"/>
              </a:ext>
            </a:extLst>
          </p:cNvPr>
          <p:cNvSpPr/>
          <p:nvPr/>
        </p:nvSpPr>
        <p:spPr>
          <a:xfrm>
            <a:off x="323528" y="2060848"/>
            <a:ext cx="2556284" cy="4200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Beschaffungsmarkt</a:t>
            </a:r>
          </a:p>
        </p:txBody>
      </p:sp>
      <p:pic>
        <p:nvPicPr>
          <p:cNvPr id="13" name="Grafik 12" descr="Ort">
            <a:extLst>
              <a:ext uri="{FF2B5EF4-FFF2-40B4-BE49-F238E27FC236}">
                <a16:creationId xmlns:a16="http://schemas.microsoft.com/office/drawing/2014/main" id="{9469C272-C21D-40DB-B247-A43FAB533A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6969" y="3241069"/>
            <a:ext cx="589248" cy="589248"/>
          </a:xfrm>
          <a:prstGeom prst="rect">
            <a:avLst/>
          </a:prstGeom>
        </p:spPr>
      </p:pic>
      <p:pic>
        <p:nvPicPr>
          <p:cNvPr id="14" name="Grafik 13" descr="Gebäude">
            <a:extLst>
              <a:ext uri="{FF2B5EF4-FFF2-40B4-BE49-F238E27FC236}">
                <a16:creationId xmlns:a16="http://schemas.microsoft.com/office/drawing/2014/main" id="{FF158B54-B271-49A5-84C6-8BEE0B67605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27684" y="2544375"/>
            <a:ext cx="371500" cy="371500"/>
          </a:xfrm>
          <a:prstGeom prst="rect">
            <a:avLst/>
          </a:prstGeom>
        </p:spPr>
      </p:pic>
      <p:pic>
        <p:nvPicPr>
          <p:cNvPr id="15" name="Grafik 14" descr="Fabrik">
            <a:extLst>
              <a:ext uri="{FF2B5EF4-FFF2-40B4-BE49-F238E27FC236}">
                <a16:creationId xmlns:a16="http://schemas.microsoft.com/office/drawing/2014/main" id="{AA86B763-6461-4BED-8304-38C56070CE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2108" y="2284549"/>
            <a:ext cx="589248" cy="589248"/>
          </a:xfrm>
          <a:prstGeom prst="rect">
            <a:avLst/>
          </a:prstGeom>
        </p:spPr>
      </p:pic>
      <p:pic>
        <p:nvPicPr>
          <p:cNvPr id="16" name="Grafik 15" descr="Ort">
            <a:extLst>
              <a:ext uri="{FF2B5EF4-FFF2-40B4-BE49-F238E27FC236}">
                <a16:creationId xmlns:a16="http://schemas.microsoft.com/office/drawing/2014/main" id="{3F98CF2B-5602-4FBF-BD65-4344712A6D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31892" y="5312936"/>
            <a:ext cx="843863" cy="843863"/>
          </a:xfrm>
          <a:prstGeom prst="rect">
            <a:avLst/>
          </a:prstGeom>
        </p:spPr>
      </p:pic>
      <p:pic>
        <p:nvPicPr>
          <p:cNvPr id="17" name="Grafik 16" descr="Gebäude">
            <a:extLst>
              <a:ext uri="{FF2B5EF4-FFF2-40B4-BE49-F238E27FC236}">
                <a16:creationId xmlns:a16="http://schemas.microsoft.com/office/drawing/2014/main" id="{0777DC61-0620-45E0-98EE-7CF61C3124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21141" y="4587194"/>
            <a:ext cx="589248" cy="589248"/>
          </a:xfrm>
          <a:prstGeom prst="rect">
            <a:avLst/>
          </a:prstGeom>
        </p:spPr>
      </p:pic>
      <p:pic>
        <p:nvPicPr>
          <p:cNvPr id="18" name="Grafik 17" descr="Fabrik">
            <a:extLst>
              <a:ext uri="{FF2B5EF4-FFF2-40B4-BE49-F238E27FC236}">
                <a16:creationId xmlns:a16="http://schemas.microsoft.com/office/drawing/2014/main" id="{D16AAE7F-04EB-41AA-A1CD-BBF40DA349F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54837" y="4507640"/>
            <a:ext cx="589248" cy="589248"/>
          </a:xfrm>
          <a:prstGeom prst="rect">
            <a:avLst/>
          </a:prstGeom>
        </p:spPr>
      </p:pic>
      <p:pic>
        <p:nvPicPr>
          <p:cNvPr id="19" name="Grafik 18" descr="Ort">
            <a:extLst>
              <a:ext uri="{FF2B5EF4-FFF2-40B4-BE49-F238E27FC236}">
                <a16:creationId xmlns:a16="http://schemas.microsoft.com/office/drawing/2014/main" id="{2D238107-3AE5-47FC-B18B-2266DD8969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3087" y="5274202"/>
            <a:ext cx="589248" cy="589248"/>
          </a:xfrm>
          <a:prstGeom prst="rect">
            <a:avLst/>
          </a:prstGeom>
        </p:spPr>
      </p:pic>
      <p:pic>
        <p:nvPicPr>
          <p:cNvPr id="20" name="Grafik 19" descr="Gebäude">
            <a:extLst>
              <a:ext uri="{FF2B5EF4-FFF2-40B4-BE49-F238E27FC236}">
                <a16:creationId xmlns:a16="http://schemas.microsoft.com/office/drawing/2014/main" id="{C976AB5D-83EC-4F65-9D57-A50ECA7C76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9740" y="4633140"/>
            <a:ext cx="445184" cy="445184"/>
          </a:xfrm>
          <a:prstGeom prst="rect">
            <a:avLst/>
          </a:prstGeom>
        </p:spPr>
      </p:pic>
      <p:pic>
        <p:nvPicPr>
          <p:cNvPr id="21" name="Grafik 20" descr="Fabrik">
            <a:extLst>
              <a:ext uri="{FF2B5EF4-FFF2-40B4-BE49-F238E27FC236}">
                <a16:creationId xmlns:a16="http://schemas.microsoft.com/office/drawing/2014/main" id="{E7D76B3A-5921-438C-B503-367B2735E2B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9658" y="3181654"/>
            <a:ext cx="589248" cy="589248"/>
          </a:xfrm>
          <a:prstGeom prst="rect">
            <a:avLst/>
          </a:prstGeom>
        </p:spPr>
      </p:pic>
      <p:pic>
        <p:nvPicPr>
          <p:cNvPr id="22" name="Grafik 21" descr="Fabrik">
            <a:extLst>
              <a:ext uri="{FF2B5EF4-FFF2-40B4-BE49-F238E27FC236}">
                <a16:creationId xmlns:a16="http://schemas.microsoft.com/office/drawing/2014/main" id="{5A36595D-39BC-4FE8-8ECF-A40A035DFA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29344" y="2221773"/>
            <a:ext cx="445551" cy="445551"/>
          </a:xfrm>
          <a:prstGeom prst="rect">
            <a:avLst/>
          </a:prstGeom>
        </p:spPr>
      </p:pic>
      <p:sp>
        <p:nvSpPr>
          <p:cNvPr id="28" name="Rechteck 27">
            <a:extLst>
              <a:ext uri="{FF2B5EF4-FFF2-40B4-BE49-F238E27FC236}">
                <a16:creationId xmlns:a16="http://schemas.microsoft.com/office/drawing/2014/main" id="{CC794647-BD64-47E9-B12E-9F1785C0592F}"/>
              </a:ext>
            </a:extLst>
          </p:cNvPr>
          <p:cNvSpPr/>
          <p:nvPr/>
        </p:nvSpPr>
        <p:spPr>
          <a:xfrm>
            <a:off x="3524119" y="2048138"/>
            <a:ext cx="5414891" cy="297511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de-DE" sz="900" b="1" dirty="0">
                <a:solidFill>
                  <a:srgbClr val="000000"/>
                </a:solidFill>
                <a:latin typeface="Arial" panose="020B0604020202020204" pitchFamily="34" charset="0"/>
                <a:ea typeface="SimSun" panose="02010600030101010101" pitchFamily="2" charset="-122"/>
              </a:rPr>
              <a:t>Resilienz:</a:t>
            </a:r>
            <a:r>
              <a:rPr lang="de-DE" sz="900" dirty="0">
                <a:solidFill>
                  <a:srgbClr val="000000"/>
                </a:solidFill>
                <a:latin typeface="Arial" panose="020B0604020202020204" pitchFamily="34" charset="0"/>
                <a:ea typeface="SimSun" panose="02010600030101010101" pitchFamily="2" charset="-122"/>
              </a:rPr>
              <a:t> </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Anforderungen der Gesellschaft</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Begegnung von Krisen der Gegenwart und gesellschaftlichen Herausforderungen (wie etwa Cyberangriffe, demografische Veränderungen oder technologischen Wandel)</a:t>
            </a:r>
          </a:p>
          <a:p>
            <a:pPr marL="342900" indent="-342900" algn="just">
              <a:lnSpc>
                <a:spcPct val="150000"/>
              </a:lnSpc>
              <a:spcAft>
                <a:spcPts val="0"/>
              </a:spcAft>
              <a:buFont typeface="Symbol" panose="05050102010706020507" pitchFamily="18" charset="2"/>
              <a:buChar char=""/>
            </a:pPr>
            <a:r>
              <a:rPr lang="de-DE" sz="900" b="1" dirty="0">
                <a:solidFill>
                  <a:srgbClr val="000000"/>
                </a:solidFill>
                <a:latin typeface="Arial" panose="020B0604020202020204" pitchFamily="34" charset="0"/>
                <a:ea typeface="SimSun" panose="02010600030101010101" pitchFamily="2" charset="-122"/>
              </a:rPr>
              <a:t>Nachhaltigkeit:</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Lieferanteninnovationen können dazu beitragen, umweltfreundliche Produkte und Verfahren einzuführen, die den ökologischen Fußabdruck verringern.</a:t>
            </a:r>
            <a:endParaRPr lang="en-US" sz="900" dirty="0">
              <a:solidFill>
                <a:srgbClr val="000000"/>
              </a:solidFill>
              <a:latin typeface="Arial" panose="020B0604020202020204" pitchFamily="34" charset="0"/>
              <a:ea typeface="SimSun" panose="02010600030101010101" pitchFamily="2" charset="-122"/>
            </a:endParaRPr>
          </a:p>
          <a:p>
            <a:pPr marL="342900" indent="-342900" algn="just">
              <a:lnSpc>
                <a:spcPct val="150000"/>
              </a:lnSpc>
              <a:spcAft>
                <a:spcPts val="0"/>
              </a:spcAft>
              <a:buFont typeface="Symbol" panose="05050102010706020507" pitchFamily="18" charset="2"/>
              <a:buChar char=""/>
            </a:pPr>
            <a:r>
              <a:rPr lang="de-DE" sz="900" b="1" dirty="0">
                <a:solidFill>
                  <a:srgbClr val="000000"/>
                </a:solidFill>
                <a:latin typeface="Arial" panose="020B0604020202020204" pitchFamily="34" charset="0"/>
                <a:ea typeface="SimSun" panose="02010600030101010101" pitchFamily="2" charset="-122"/>
              </a:rPr>
              <a:t>Impulse für den privatwirtschaftlichen Markt und Förderung eines nachhaltigen Wirtschaftswachstums:</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Qualität der Dienstleistungen verbessern und Wettbewerbsfähigkeit der nationalen Wirtschaft stärken und zum Wachstum beitragen. </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Förderung und Generierung von Märkten sowie Verbreitung von Innovationen vom öffentlichen hin zum privaten Sektor.</a:t>
            </a:r>
          </a:p>
          <a:p>
            <a:pPr marL="800100" lvl="1" indent="-342900" algn="just">
              <a:lnSpc>
                <a:spcPct val="150000"/>
              </a:lnSpc>
              <a:spcAft>
                <a:spcPts val="0"/>
              </a:spcAft>
              <a:buFont typeface="Courier New" panose="02070309020205020404" pitchFamily="49" charset="0"/>
              <a:buChar char="o"/>
            </a:pPr>
            <a:endParaRPr lang="en-US" sz="900" dirty="0">
              <a:solidFill>
                <a:srgbClr val="000000"/>
              </a:solidFill>
              <a:latin typeface="Arial" panose="020B0604020202020204" pitchFamily="34" charset="0"/>
              <a:ea typeface="SimSun" panose="02010600030101010101" pitchFamily="2" charset="-122"/>
            </a:endParaRPr>
          </a:p>
        </p:txBody>
      </p:sp>
      <p:sp>
        <p:nvSpPr>
          <p:cNvPr id="29" name="Rechteck 28">
            <a:extLst>
              <a:ext uri="{FF2B5EF4-FFF2-40B4-BE49-F238E27FC236}">
                <a16:creationId xmlns:a16="http://schemas.microsoft.com/office/drawing/2014/main" id="{8273AB2E-9950-4962-B41E-EA5C02FB6E6B}"/>
              </a:ext>
            </a:extLst>
          </p:cNvPr>
          <p:cNvSpPr/>
          <p:nvPr/>
        </p:nvSpPr>
        <p:spPr>
          <a:xfrm>
            <a:off x="-56656" y="-26292"/>
            <a:ext cx="4572000" cy="784830"/>
          </a:xfrm>
          <a:prstGeom prst="rect">
            <a:avLst/>
          </a:prstGeom>
        </p:spPr>
        <p:txBody>
          <a:bodyPr>
            <a:spAutoFit/>
          </a:bodyPr>
          <a:lstStyle/>
          <a:p>
            <a:pPr>
              <a:spcAft>
                <a:spcPts val="0"/>
              </a:spcAft>
            </a:pPr>
            <a:r>
              <a:rPr lang="de-DE" sz="500" dirty="0">
                <a:latin typeface="Arial" panose="020B0604020202020204" pitchFamily="34" charset="0"/>
                <a:ea typeface="SimSun" panose="02010600030101010101" pitchFamily="2" charset="-122"/>
              </a:rPr>
              <a:t>Vgl. </a:t>
            </a:r>
            <a:r>
              <a:rPr lang="en-US" sz="500" dirty="0">
                <a:latin typeface="Arial" panose="020B0604020202020204" pitchFamily="34" charset="0"/>
                <a:ea typeface="SimSun" panose="02010600030101010101" pitchFamily="2" charset="-122"/>
              </a:rPr>
              <a:t>Guang/Yi (2012); </a:t>
            </a:r>
            <a:r>
              <a:rPr lang="en-US" sz="500" dirty="0" err="1">
                <a:latin typeface="Arial" panose="020B0604020202020204" pitchFamily="34" charset="0"/>
                <a:ea typeface="SimSun" panose="02010600030101010101" pitchFamily="2" charset="-122"/>
              </a:rPr>
              <a:t>Patrucco</a:t>
            </a:r>
            <a:r>
              <a:rPr lang="en-US" sz="500" dirty="0">
                <a:latin typeface="Arial" panose="020B0604020202020204" pitchFamily="34" charset="0"/>
                <a:ea typeface="SimSun" panose="02010600030101010101" pitchFamily="2" charset="-122"/>
              </a:rPr>
              <a:t> et al. (2022); Dube et al. (2022)</a:t>
            </a:r>
          </a:p>
          <a:p>
            <a:pPr>
              <a:spcAft>
                <a:spcPts val="0"/>
              </a:spcAft>
            </a:pPr>
            <a:r>
              <a:rPr lang="en-US" sz="500" dirty="0" err="1">
                <a:latin typeface="Arial" panose="020B0604020202020204" pitchFamily="34" charset="0"/>
                <a:ea typeface="SimSun" panose="02010600030101010101" pitchFamily="2" charset="-122"/>
              </a:rPr>
              <a:t>Vgl</a:t>
            </a:r>
            <a:r>
              <a:rPr lang="en-US" sz="500" dirty="0">
                <a:latin typeface="Arial" panose="020B0604020202020204" pitchFamily="34" charset="0"/>
                <a:ea typeface="SimSun" panose="02010600030101010101" pitchFamily="2" charset="-122"/>
              </a:rPr>
              <a:t>. Liddle (2013)</a:t>
            </a:r>
          </a:p>
          <a:p>
            <a:pPr>
              <a:spcAft>
                <a:spcPts val="0"/>
              </a:spcAft>
            </a:pPr>
            <a:r>
              <a:rPr lang="de-DE" sz="500" dirty="0">
                <a:latin typeface="Arial" panose="020B0604020202020204" pitchFamily="34" charset="0"/>
                <a:ea typeface="SimSun" panose="02010600030101010101" pitchFamily="2" charset="-122"/>
              </a:rPr>
              <a:t>Vgl. Wesseling/</a:t>
            </a:r>
            <a:r>
              <a:rPr lang="de-DE" sz="500" dirty="0" err="1">
                <a:latin typeface="Arial" panose="020B0604020202020204" pitchFamily="34" charset="0"/>
                <a:ea typeface="SimSun" panose="02010600030101010101" pitchFamily="2" charset="-122"/>
              </a:rPr>
              <a:t>Edquist</a:t>
            </a:r>
            <a:r>
              <a:rPr lang="de-DE" sz="500" dirty="0">
                <a:latin typeface="Arial" panose="020B0604020202020204" pitchFamily="34" charset="0"/>
                <a:ea typeface="SimSun" panose="02010600030101010101" pitchFamily="2" charset="-122"/>
              </a:rPr>
              <a:t> (2018); </a:t>
            </a:r>
            <a:r>
              <a:rPr lang="de-DE" sz="500" dirty="0" err="1">
                <a:latin typeface="Arial" panose="020B0604020202020204" pitchFamily="34" charset="0"/>
                <a:ea typeface="SimSun" panose="02010600030101010101" pitchFamily="2" charset="-122"/>
              </a:rPr>
              <a:t>Ruohonen</a:t>
            </a:r>
            <a:r>
              <a:rPr lang="de-DE" sz="500" dirty="0">
                <a:latin typeface="Arial" panose="020B0604020202020204" pitchFamily="34" charset="0"/>
                <a:ea typeface="SimSun" panose="02010600030101010101" pitchFamily="2" charset="-122"/>
              </a:rPr>
              <a:t> (2020)</a:t>
            </a:r>
            <a:endParaRPr lang="en-US" sz="500" dirty="0">
              <a:latin typeface="Arial" panose="020B0604020202020204" pitchFamily="34" charset="0"/>
              <a:ea typeface="SimSun" panose="02010600030101010101" pitchFamily="2" charset="-122"/>
            </a:endParaRPr>
          </a:p>
          <a:p>
            <a:pPr>
              <a:spcAft>
                <a:spcPts val="0"/>
              </a:spcAft>
            </a:pPr>
            <a:r>
              <a:rPr lang="de-DE" sz="500" dirty="0">
                <a:latin typeface="Arial" panose="020B0604020202020204" pitchFamily="34" charset="0"/>
                <a:ea typeface="SimSun" panose="02010600030101010101" pitchFamily="2" charset="-122"/>
              </a:rPr>
              <a:t>Vgl. Sönnichsen/Clement (2020); </a:t>
            </a:r>
            <a:r>
              <a:rPr lang="de-DE" sz="500" dirty="0" err="1">
                <a:latin typeface="Arial" panose="020B0604020202020204" pitchFamily="34" charset="0"/>
                <a:ea typeface="SimSun" panose="02010600030101010101" pitchFamily="2" charset="-122"/>
              </a:rPr>
              <a:t>Uttam</a:t>
            </a:r>
            <a:r>
              <a:rPr lang="de-DE" sz="500" dirty="0">
                <a:latin typeface="Arial" panose="020B0604020202020204" pitchFamily="34" charset="0"/>
                <a:ea typeface="SimSun" panose="02010600030101010101" pitchFamily="2" charset="-122"/>
              </a:rPr>
              <a:t>/Roos (2015)</a:t>
            </a:r>
            <a:endParaRPr lang="en-US" sz="500" dirty="0">
              <a:latin typeface="Arial" panose="020B0604020202020204" pitchFamily="34" charset="0"/>
              <a:ea typeface="SimSun" panose="02010600030101010101" pitchFamily="2" charset="-122"/>
            </a:endParaRPr>
          </a:p>
          <a:p>
            <a:pPr>
              <a:spcAft>
                <a:spcPts val="0"/>
              </a:spcAft>
            </a:pPr>
            <a:r>
              <a:rPr lang="de-DE" sz="500" dirty="0">
                <a:latin typeface="Arial" panose="020B0604020202020204" pitchFamily="34" charset="0"/>
                <a:ea typeface="SimSun" panose="02010600030101010101" pitchFamily="2" charset="-122"/>
              </a:rPr>
              <a:t>Vgl. </a:t>
            </a:r>
            <a:r>
              <a:rPr lang="en-US" sz="500" dirty="0">
                <a:latin typeface="Arial" panose="020B0604020202020204" pitchFamily="34" charset="0"/>
                <a:ea typeface="SimSun" panose="02010600030101010101" pitchFamily="2" charset="-122"/>
              </a:rPr>
              <a:t>Cheah (2016); </a:t>
            </a:r>
            <a:r>
              <a:rPr lang="en-US" sz="500" dirty="0" err="1">
                <a:latin typeface="Arial" panose="020B0604020202020204" pitchFamily="34" charset="0"/>
                <a:ea typeface="SimSun" panose="02010600030101010101" pitchFamily="2" charset="-122"/>
              </a:rPr>
              <a:t>Zabala-Iturriagagoitia</a:t>
            </a:r>
            <a:r>
              <a:rPr lang="en-US" sz="500" dirty="0">
                <a:latin typeface="Arial" panose="020B0604020202020204" pitchFamily="34" charset="0"/>
                <a:ea typeface="SimSun" panose="02010600030101010101" pitchFamily="2" charset="-122"/>
              </a:rPr>
              <a:t> (2022); </a:t>
            </a:r>
            <a:r>
              <a:rPr lang="en-US" sz="500" dirty="0" err="1">
                <a:latin typeface="Arial" panose="020B0604020202020204" pitchFamily="34" charset="0"/>
                <a:ea typeface="SimSun" panose="02010600030101010101" pitchFamily="2" charset="-122"/>
              </a:rPr>
              <a:t>Uyarra</a:t>
            </a:r>
            <a:r>
              <a:rPr lang="en-US" sz="500" dirty="0">
                <a:latin typeface="Arial" panose="020B0604020202020204" pitchFamily="34" charset="0"/>
                <a:ea typeface="SimSun" panose="02010600030101010101" pitchFamily="2" charset="-122"/>
              </a:rPr>
              <a:t>/Flanagan (2010); Caldwell et al. (2005)</a:t>
            </a:r>
          </a:p>
          <a:p>
            <a:pPr>
              <a:spcAft>
                <a:spcPts val="0"/>
              </a:spcAft>
            </a:pPr>
            <a:r>
              <a:rPr lang="de-DE" sz="500" dirty="0">
                <a:latin typeface="Arial" panose="020B0604020202020204" pitchFamily="34" charset="0"/>
                <a:ea typeface="SimSun" panose="02010600030101010101" pitchFamily="2" charset="-122"/>
              </a:rPr>
              <a:t>Vgl. Edler/</a:t>
            </a:r>
            <a:r>
              <a:rPr lang="de-DE" sz="500" dirty="0" err="1">
                <a:latin typeface="Arial" panose="020B0604020202020204" pitchFamily="34" charset="0"/>
                <a:ea typeface="SimSun" panose="02010600030101010101" pitchFamily="2" charset="-122"/>
              </a:rPr>
              <a:t>Georghiou</a:t>
            </a:r>
            <a:r>
              <a:rPr lang="de-DE" sz="500" dirty="0">
                <a:latin typeface="Arial" panose="020B0604020202020204" pitchFamily="34" charset="0"/>
                <a:ea typeface="SimSun" panose="02010600030101010101" pitchFamily="2" charset="-122"/>
              </a:rPr>
              <a:t> (2007); </a:t>
            </a:r>
            <a:r>
              <a:rPr lang="de-DE" sz="500" dirty="0" err="1">
                <a:latin typeface="Arial" panose="020B0604020202020204" pitchFamily="34" charset="0"/>
                <a:ea typeface="SimSun" panose="02010600030101010101" pitchFamily="2" charset="-122"/>
              </a:rPr>
              <a:t>Merisalo</a:t>
            </a:r>
            <a:r>
              <a:rPr lang="de-DE" sz="500" dirty="0">
                <a:latin typeface="Arial" panose="020B0604020202020204" pitchFamily="34" charset="0"/>
                <a:ea typeface="SimSun" panose="02010600030101010101" pitchFamily="2" charset="-122"/>
              </a:rPr>
              <a:t> et al. (2024)</a:t>
            </a:r>
            <a:endParaRPr lang="en-US" sz="500" dirty="0">
              <a:latin typeface="Arial" panose="020B0604020202020204" pitchFamily="34" charset="0"/>
              <a:ea typeface="SimSun" panose="02010600030101010101" pitchFamily="2" charset="-122"/>
            </a:endParaRPr>
          </a:p>
          <a:p>
            <a:pPr>
              <a:spcAft>
                <a:spcPts val="0"/>
              </a:spcAft>
            </a:pPr>
            <a:r>
              <a:rPr lang="de-DE" sz="500" dirty="0">
                <a:latin typeface="Arial" panose="020B0604020202020204" pitchFamily="34" charset="0"/>
                <a:ea typeface="SimSun" panose="02010600030101010101" pitchFamily="2" charset="-122"/>
              </a:rPr>
              <a:t>Vgl. Eßig/Schaupp (2016a); OECD (2021)</a:t>
            </a:r>
            <a:endParaRPr lang="en-US" sz="500" dirty="0">
              <a:latin typeface="Arial" panose="020B0604020202020204" pitchFamily="34" charset="0"/>
              <a:ea typeface="SimSun" panose="02010600030101010101" pitchFamily="2" charset="-122"/>
            </a:endParaRPr>
          </a:p>
          <a:p>
            <a:pPr>
              <a:spcAft>
                <a:spcPts val="0"/>
              </a:spcAft>
            </a:pPr>
            <a:r>
              <a:rPr lang="de-DE" sz="500" dirty="0">
                <a:latin typeface="Arial" panose="020B0604020202020204" pitchFamily="34" charset="0"/>
                <a:ea typeface="SimSun" panose="02010600030101010101" pitchFamily="2" charset="-122"/>
              </a:rPr>
              <a:t>Vgl. </a:t>
            </a:r>
            <a:r>
              <a:rPr lang="de-DE" sz="500" dirty="0" err="1">
                <a:latin typeface="Arial" panose="020B0604020202020204" pitchFamily="34" charset="0"/>
                <a:ea typeface="SimSun" panose="02010600030101010101" pitchFamily="2" charset="-122"/>
              </a:rPr>
              <a:t>Obwegeser</a:t>
            </a:r>
            <a:r>
              <a:rPr lang="de-DE" sz="500" dirty="0">
                <a:latin typeface="Arial" panose="020B0604020202020204" pitchFamily="34" charset="0"/>
                <a:ea typeface="SimSun" panose="02010600030101010101" pitchFamily="2" charset="-122"/>
              </a:rPr>
              <a:t>/Müller (2018); </a:t>
            </a:r>
            <a:r>
              <a:rPr lang="de-DE" sz="500" dirty="0" err="1">
                <a:latin typeface="Arial" panose="020B0604020202020204" pitchFamily="34" charset="0"/>
                <a:ea typeface="SimSun" panose="02010600030101010101" pitchFamily="2" charset="-122"/>
              </a:rPr>
              <a:t>Knutsson</a:t>
            </a:r>
            <a:r>
              <a:rPr lang="de-DE" sz="500" dirty="0">
                <a:latin typeface="Arial" panose="020B0604020202020204" pitchFamily="34" charset="0"/>
                <a:ea typeface="SimSun" panose="02010600030101010101" pitchFamily="2" charset="-122"/>
              </a:rPr>
              <a:t>/</a:t>
            </a:r>
            <a:r>
              <a:rPr lang="de-DE" sz="500" dirty="0" err="1">
                <a:latin typeface="Arial" panose="020B0604020202020204" pitchFamily="34" charset="0"/>
                <a:ea typeface="SimSun" panose="02010600030101010101" pitchFamily="2" charset="-122"/>
              </a:rPr>
              <a:t>Thomasson</a:t>
            </a:r>
            <a:r>
              <a:rPr lang="de-DE" sz="500" dirty="0">
                <a:latin typeface="Arial" panose="020B0604020202020204" pitchFamily="34" charset="0"/>
                <a:ea typeface="SimSun" panose="02010600030101010101" pitchFamily="2" charset="-122"/>
              </a:rPr>
              <a:t> (2014); </a:t>
            </a:r>
            <a:r>
              <a:rPr lang="de-DE" sz="500" dirty="0" err="1">
                <a:latin typeface="Arial" panose="020B0604020202020204" pitchFamily="34" charset="0"/>
                <a:ea typeface="SimSun" panose="02010600030101010101" pitchFamily="2" charset="-122"/>
              </a:rPr>
              <a:t>Jäppinen</a:t>
            </a:r>
            <a:r>
              <a:rPr lang="de-DE" sz="500" dirty="0">
                <a:latin typeface="Arial" panose="020B0604020202020204" pitchFamily="34" charset="0"/>
                <a:ea typeface="SimSun" panose="02010600030101010101" pitchFamily="2" charset="-122"/>
              </a:rPr>
              <a:t> (2015)</a:t>
            </a:r>
            <a:endParaRPr lang="en-US" sz="500" dirty="0">
              <a:latin typeface="Arial" panose="020B0604020202020204" pitchFamily="34" charset="0"/>
              <a:ea typeface="SimSun" panose="02010600030101010101" pitchFamily="2" charset="-122"/>
            </a:endParaRPr>
          </a:p>
          <a:p>
            <a:pPr>
              <a:spcAft>
                <a:spcPts val="0"/>
              </a:spcAft>
            </a:pPr>
            <a:r>
              <a:rPr lang="de-DE" sz="500" dirty="0">
                <a:latin typeface="Arial" panose="020B0604020202020204" pitchFamily="34" charset="0"/>
                <a:ea typeface="SimSun" panose="02010600030101010101" pitchFamily="2" charset="-122"/>
              </a:rPr>
              <a:t>Vgl. </a:t>
            </a:r>
            <a:r>
              <a:rPr lang="de-DE" sz="500" dirty="0" err="1">
                <a:latin typeface="Arial" panose="020B0604020202020204" pitchFamily="34" charset="0"/>
                <a:ea typeface="SimSun" panose="02010600030101010101" pitchFamily="2" charset="-122"/>
              </a:rPr>
              <a:t>Obwegeser</a:t>
            </a:r>
            <a:r>
              <a:rPr lang="de-DE" sz="500" dirty="0">
                <a:latin typeface="Arial" panose="020B0604020202020204" pitchFamily="34" charset="0"/>
                <a:ea typeface="SimSun" panose="02010600030101010101" pitchFamily="2" charset="-122"/>
              </a:rPr>
              <a:t>/Müller (2018); </a:t>
            </a:r>
            <a:r>
              <a:rPr lang="de-DE" sz="500" dirty="0" err="1">
                <a:latin typeface="Arial" panose="020B0604020202020204" pitchFamily="34" charset="0"/>
                <a:ea typeface="SimSun" panose="02010600030101010101" pitchFamily="2" charset="-122"/>
              </a:rPr>
              <a:t>Edquist</a:t>
            </a:r>
            <a:r>
              <a:rPr lang="de-DE" sz="500" dirty="0">
                <a:latin typeface="Arial" panose="020B0604020202020204" pitchFamily="34" charset="0"/>
                <a:ea typeface="SimSun" panose="02010600030101010101" pitchFamily="2" charset="-122"/>
              </a:rPr>
              <a:t>/</a:t>
            </a:r>
            <a:r>
              <a:rPr lang="de-DE" sz="500" dirty="0" err="1">
                <a:latin typeface="Arial" panose="020B0604020202020204" pitchFamily="34" charset="0"/>
                <a:ea typeface="SimSun" panose="02010600030101010101" pitchFamily="2" charset="-122"/>
              </a:rPr>
              <a:t>Hommen</a:t>
            </a:r>
            <a:r>
              <a:rPr lang="de-DE" sz="500" dirty="0">
                <a:latin typeface="Arial" panose="020B0604020202020204" pitchFamily="34" charset="0"/>
                <a:ea typeface="SimSun" panose="02010600030101010101" pitchFamily="2" charset="-122"/>
              </a:rPr>
              <a:t> (2000)</a:t>
            </a:r>
            <a:endParaRPr lang="en-US" sz="500" dirty="0">
              <a:latin typeface="Arial" panose="020B0604020202020204" pitchFamily="34" charset="0"/>
              <a:ea typeface="SimSun" panose="02010600030101010101" pitchFamily="2" charset="-122"/>
            </a:endParaRPr>
          </a:p>
        </p:txBody>
      </p:sp>
      <p:sp>
        <p:nvSpPr>
          <p:cNvPr id="30" name="Rechteck 29">
            <a:extLst>
              <a:ext uri="{FF2B5EF4-FFF2-40B4-BE49-F238E27FC236}">
                <a16:creationId xmlns:a16="http://schemas.microsoft.com/office/drawing/2014/main" id="{37B17461-BBD0-46B4-9E33-C2F10008835A}"/>
              </a:ext>
            </a:extLst>
          </p:cNvPr>
          <p:cNvSpPr/>
          <p:nvPr/>
        </p:nvSpPr>
        <p:spPr>
          <a:xfrm>
            <a:off x="3635896" y="1840924"/>
            <a:ext cx="2376264" cy="216024"/>
          </a:xfrm>
          <a:prstGeom prst="rect">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de-DE" sz="1100" b="1" dirty="0">
                <a:solidFill>
                  <a:schemeClr val="bg1"/>
                </a:solidFill>
              </a:rPr>
              <a:t>Volkswirtschaftliche Bedeutung</a:t>
            </a:r>
          </a:p>
        </p:txBody>
      </p:sp>
      <p:sp>
        <p:nvSpPr>
          <p:cNvPr id="31" name="Rechteck 30">
            <a:extLst>
              <a:ext uri="{FF2B5EF4-FFF2-40B4-BE49-F238E27FC236}">
                <a16:creationId xmlns:a16="http://schemas.microsoft.com/office/drawing/2014/main" id="{50ECE66A-051C-4F76-AAF6-45F0BAF8BEB9}"/>
              </a:ext>
            </a:extLst>
          </p:cNvPr>
          <p:cNvSpPr/>
          <p:nvPr/>
        </p:nvSpPr>
        <p:spPr>
          <a:xfrm>
            <a:off x="3635896" y="4869160"/>
            <a:ext cx="2592288" cy="216024"/>
          </a:xfrm>
          <a:prstGeom prst="rect">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de-DE" sz="1100" b="1" dirty="0">
                <a:solidFill>
                  <a:schemeClr val="bg1"/>
                </a:solidFill>
              </a:rPr>
              <a:t>Betriebswirtschaftliche Bedeutung</a:t>
            </a:r>
          </a:p>
        </p:txBody>
      </p:sp>
      <p:cxnSp>
        <p:nvCxnSpPr>
          <p:cNvPr id="33" name="Gerade Verbindung mit Pfeil 32">
            <a:extLst>
              <a:ext uri="{FF2B5EF4-FFF2-40B4-BE49-F238E27FC236}">
                <a16:creationId xmlns:a16="http://schemas.microsoft.com/office/drawing/2014/main" id="{FE2C80E0-3A31-4E42-B272-2DC657816156}"/>
              </a:ext>
            </a:extLst>
          </p:cNvPr>
          <p:cNvCxnSpPr>
            <a:cxnSpLocks/>
            <a:stCxn id="12" idx="3"/>
            <a:endCxn id="31" idx="1"/>
          </p:cNvCxnSpPr>
          <p:nvPr/>
        </p:nvCxnSpPr>
        <p:spPr>
          <a:xfrm>
            <a:off x="2879812" y="4161150"/>
            <a:ext cx="756084" cy="816022"/>
          </a:xfrm>
          <a:prstGeom prst="straightConnector1">
            <a:avLst/>
          </a:prstGeom>
          <a:ln>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35" name="Gerade Verbindung mit Pfeil 34">
            <a:extLst>
              <a:ext uri="{FF2B5EF4-FFF2-40B4-BE49-F238E27FC236}">
                <a16:creationId xmlns:a16="http://schemas.microsoft.com/office/drawing/2014/main" id="{5325331A-BC51-48C0-A636-3F667A1A23DE}"/>
              </a:ext>
            </a:extLst>
          </p:cNvPr>
          <p:cNvCxnSpPr>
            <a:cxnSpLocks/>
            <a:stCxn id="12" idx="3"/>
            <a:endCxn id="30" idx="1"/>
          </p:cNvCxnSpPr>
          <p:nvPr/>
        </p:nvCxnSpPr>
        <p:spPr>
          <a:xfrm flipV="1">
            <a:off x="2879812" y="1948936"/>
            <a:ext cx="756084" cy="2212214"/>
          </a:xfrm>
          <a:prstGeom prst="straightConnector1">
            <a:avLst/>
          </a:prstGeom>
          <a:ln>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87DF1BA6-4459-4F70-B0D4-D458CD282DC1}"/>
              </a:ext>
            </a:extLst>
          </p:cNvPr>
          <p:cNvSpPr/>
          <p:nvPr/>
        </p:nvSpPr>
        <p:spPr>
          <a:xfrm>
            <a:off x="3528655" y="4881818"/>
            <a:ext cx="4572000" cy="1728615"/>
          </a:xfrm>
          <a:prstGeom prst="rect">
            <a:avLst/>
          </a:prstGeom>
        </p:spPr>
        <p:txBody>
          <a:bodyPr>
            <a:spAutoFit/>
          </a:bodyPr>
          <a:lstStyle/>
          <a:p>
            <a:pPr lvl="0" algn="just">
              <a:lnSpc>
                <a:spcPct val="150000"/>
              </a:lnSpc>
              <a:spcAft>
                <a:spcPts val="0"/>
              </a:spcAft>
            </a:pPr>
            <a:endParaRPr lang="de-DE" sz="900" dirty="0">
              <a:solidFill>
                <a:srgbClr val="000000"/>
              </a:solidFill>
              <a:latin typeface="Arial" panose="020B0604020202020204" pitchFamily="34" charset="0"/>
              <a:ea typeface="SimSun" panose="02010600030101010101" pitchFamily="2" charset="-122"/>
            </a:endParaRPr>
          </a:p>
          <a:p>
            <a:pPr marL="342900" lvl="0" indent="-342900" algn="just">
              <a:lnSpc>
                <a:spcPct val="150000"/>
              </a:lnSpc>
              <a:spcAft>
                <a:spcPts val="0"/>
              </a:spcAft>
              <a:buFont typeface="Symbol" panose="05050102010706020507" pitchFamily="18" charset="2"/>
              <a:buChar char=""/>
            </a:pPr>
            <a:r>
              <a:rPr lang="de-DE" sz="900" b="1" dirty="0">
                <a:solidFill>
                  <a:srgbClr val="000000"/>
                </a:solidFill>
                <a:latin typeface="Arial" panose="020B0604020202020204" pitchFamily="34" charset="0"/>
                <a:ea typeface="SimSun" panose="02010600030101010101" pitchFamily="2" charset="-122"/>
              </a:rPr>
              <a:t>Prozesseffizienz: </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Abläufe im öffentlichen Sektor optimieren.</a:t>
            </a:r>
          </a:p>
          <a:p>
            <a:pPr marL="342900" lvl="0" indent="-342900" algn="just">
              <a:lnSpc>
                <a:spcPct val="150000"/>
              </a:lnSpc>
              <a:spcAft>
                <a:spcPts val="0"/>
              </a:spcAft>
              <a:buFont typeface="Symbol" panose="05050102010706020507" pitchFamily="18" charset="2"/>
              <a:buChar char=""/>
            </a:pPr>
            <a:r>
              <a:rPr lang="de-DE" sz="900" b="1" dirty="0">
                <a:solidFill>
                  <a:srgbClr val="000000"/>
                </a:solidFill>
                <a:latin typeface="Arial" panose="020B0604020202020204" pitchFamily="34" charset="0"/>
                <a:ea typeface="SimSun" panose="02010600030101010101" pitchFamily="2" charset="-122"/>
              </a:rPr>
              <a:t>Qualität öffentlicher Dienste: </a:t>
            </a:r>
          </a:p>
          <a:p>
            <a:pPr marL="800100" lvl="1" indent="-342900" algn="just">
              <a:lnSpc>
                <a:spcPct val="150000"/>
              </a:lnSpc>
              <a:spcAft>
                <a:spcPts val="0"/>
              </a:spcAft>
              <a:buFont typeface="Courier New" panose="02070309020205020404" pitchFamily="49" charset="0"/>
              <a:buChar char="o"/>
            </a:pPr>
            <a:r>
              <a:rPr lang="de-DE" sz="900" dirty="0">
                <a:solidFill>
                  <a:srgbClr val="000000"/>
                </a:solidFill>
                <a:latin typeface="Arial" panose="020B0604020202020204" pitchFamily="34" charset="0"/>
                <a:ea typeface="SimSun" panose="02010600030101010101" pitchFamily="2" charset="-122"/>
              </a:rPr>
              <a:t>Kontinuierlich der digitalen Transformation anpassen. Lieferanteninnovationen im Bereich der digitalen Technologien sind beispielsweise entscheidend, um moderne, benutzerfreundliche und zugängliche öffentliche Dienste zu ermöglichen. </a:t>
            </a:r>
            <a:endParaRPr lang="en-US" sz="900" dirty="0">
              <a:solidFill>
                <a:srgbClr val="000000"/>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769636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717CD7AA-C0E5-4191-B619-D4E135CA2426}"/>
              </a:ext>
            </a:extLst>
          </p:cNvPr>
          <p:cNvGraphicFramePr>
            <a:graphicFrameLocks noChangeAspect="1"/>
          </p:cNvGraphicFramePr>
          <p:nvPr>
            <p:custDataLst>
              <p:tags r:id="rId2"/>
            </p:custDataLst>
            <p:extLst>
              <p:ext uri="{D42A27DB-BD31-4B8C-83A1-F6EECF244321}">
                <p14:modId xmlns:p14="http://schemas.microsoft.com/office/powerpoint/2010/main" val="2422041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Folie" r:id="rId6" imgW="338" imgH="337" progId="TCLayout.ActiveDocument.1">
                  <p:embed/>
                </p:oleObj>
              </mc:Choice>
              <mc:Fallback>
                <p:oleObj name="think-cell Folie" r:id="rId6" imgW="338" imgH="337" progId="TCLayout.ActiveDocument.1">
                  <p:embed/>
                  <p:pic>
                    <p:nvPicPr>
                      <p:cNvPr id="6" name="Objekt 5" hidden="1">
                        <a:extLst>
                          <a:ext uri="{FF2B5EF4-FFF2-40B4-BE49-F238E27FC236}">
                            <a16:creationId xmlns:a16="http://schemas.microsoft.com/office/drawing/2014/main" id="{717CD7AA-C0E5-4191-B619-D4E135CA24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F627661E-99D9-452F-A008-5445E34DBD41}"/>
              </a:ext>
            </a:extLst>
          </p:cNvPr>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11" name="Foliennummernplatzhalter 3">
            <a:extLst>
              <a:ext uri="{FF2B5EF4-FFF2-40B4-BE49-F238E27FC236}">
                <a16:creationId xmlns:a16="http://schemas.microsoft.com/office/drawing/2014/main" id="{6B04DFC9-EFF2-4909-AAFE-BE6768595181}"/>
              </a:ext>
            </a:extLst>
          </p:cNvPr>
          <p:cNvSpPr>
            <a:spLocks noGrp="1"/>
          </p:cNvSpPr>
          <p:nvPr>
            <p:ph type="sldNum" sz="quarter" idx="11"/>
          </p:nvPr>
        </p:nvSpPr>
        <p:spPr>
          <a:xfrm>
            <a:off x="7020272" y="6453336"/>
            <a:ext cx="1895128" cy="25226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Titel 2">
            <a:extLst>
              <a:ext uri="{FF2B5EF4-FFF2-40B4-BE49-F238E27FC236}">
                <a16:creationId xmlns:a16="http://schemas.microsoft.com/office/drawing/2014/main" id="{483F4353-49C5-40BE-83DE-30BE5D96C8FD}"/>
              </a:ext>
            </a:extLst>
          </p:cNvPr>
          <p:cNvSpPr>
            <a:spLocks noGrp="1"/>
          </p:cNvSpPr>
          <p:nvPr>
            <p:ph type="title"/>
          </p:nvPr>
        </p:nvSpPr>
        <p:spPr/>
        <p:txBody>
          <a:bodyPr vert="horz"/>
          <a:lstStyle/>
          <a:p>
            <a:r>
              <a:rPr lang="en-GB" dirty="0" err="1"/>
              <a:t>Orientierung</a:t>
            </a:r>
            <a:r>
              <a:rPr lang="en-GB" dirty="0"/>
              <a:t> am </a:t>
            </a:r>
            <a:r>
              <a:rPr lang="en-GB" dirty="0" err="1"/>
              <a:t>Beschaffungsmarkt</a:t>
            </a:r>
            <a:r>
              <a:rPr lang="en-GB" dirty="0"/>
              <a:t> </a:t>
            </a:r>
            <a:r>
              <a:rPr lang="en-GB" dirty="0" err="1"/>
              <a:t>zur</a:t>
            </a:r>
            <a:r>
              <a:rPr lang="en-GB" dirty="0"/>
              <a:t> </a:t>
            </a:r>
            <a:r>
              <a:rPr lang="en-GB" dirty="0" err="1"/>
              <a:t>Erschließung</a:t>
            </a:r>
            <a:r>
              <a:rPr lang="en-GB" dirty="0"/>
              <a:t> von </a:t>
            </a:r>
            <a:r>
              <a:rPr lang="en-GB" dirty="0" err="1"/>
              <a:t>Lieferanteninnovationen</a:t>
            </a:r>
            <a:endParaRPr lang="en-GB" dirty="0"/>
          </a:p>
        </p:txBody>
      </p:sp>
      <p:sp>
        <p:nvSpPr>
          <p:cNvPr id="41" name="Rechteck 40">
            <a:extLst>
              <a:ext uri="{FF2B5EF4-FFF2-40B4-BE49-F238E27FC236}">
                <a16:creationId xmlns:a16="http://schemas.microsoft.com/office/drawing/2014/main" id="{3F646E50-360B-44D1-A4CF-B5C020C454F9}"/>
              </a:ext>
            </a:extLst>
          </p:cNvPr>
          <p:cNvSpPr/>
          <p:nvPr/>
        </p:nvSpPr>
        <p:spPr>
          <a:xfrm>
            <a:off x="323528" y="3511530"/>
            <a:ext cx="1656184" cy="12509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Öffentliche Beschaffung</a:t>
            </a:r>
          </a:p>
        </p:txBody>
      </p:sp>
      <p:sp>
        <p:nvSpPr>
          <p:cNvPr id="43" name="Rechteck 42">
            <a:extLst>
              <a:ext uri="{FF2B5EF4-FFF2-40B4-BE49-F238E27FC236}">
                <a16:creationId xmlns:a16="http://schemas.microsoft.com/office/drawing/2014/main" id="{A7C2115D-0586-4CE8-84A5-53B9BC57E559}"/>
              </a:ext>
            </a:extLst>
          </p:cNvPr>
          <p:cNvSpPr/>
          <p:nvPr/>
        </p:nvSpPr>
        <p:spPr>
          <a:xfrm>
            <a:off x="6192180" y="2036685"/>
            <a:ext cx="2556284" cy="4200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Beschaffungsmarkt</a:t>
            </a:r>
          </a:p>
        </p:txBody>
      </p:sp>
      <p:pic>
        <p:nvPicPr>
          <p:cNvPr id="4" name="Grafik 3" descr="Ort">
            <a:extLst>
              <a:ext uri="{FF2B5EF4-FFF2-40B4-BE49-F238E27FC236}">
                <a16:creationId xmlns:a16="http://schemas.microsoft.com/office/drawing/2014/main" id="{03476F86-B74E-44E6-896A-6DE0F114DD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75621" y="3216906"/>
            <a:ext cx="589248" cy="589248"/>
          </a:xfrm>
          <a:prstGeom prst="rect">
            <a:avLst/>
          </a:prstGeom>
        </p:spPr>
      </p:pic>
      <p:pic>
        <p:nvPicPr>
          <p:cNvPr id="8" name="Grafik 7" descr="Gebäude">
            <a:extLst>
              <a:ext uri="{FF2B5EF4-FFF2-40B4-BE49-F238E27FC236}">
                <a16:creationId xmlns:a16="http://schemas.microsoft.com/office/drawing/2014/main" id="{91D01C1D-281D-4D32-B202-B30C6024F2E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96336" y="2520212"/>
            <a:ext cx="371500" cy="371500"/>
          </a:xfrm>
          <a:prstGeom prst="rect">
            <a:avLst/>
          </a:prstGeom>
        </p:spPr>
      </p:pic>
      <p:pic>
        <p:nvPicPr>
          <p:cNvPr id="10" name="Grafik 9" descr="Fabrik">
            <a:extLst>
              <a:ext uri="{FF2B5EF4-FFF2-40B4-BE49-F238E27FC236}">
                <a16:creationId xmlns:a16="http://schemas.microsoft.com/office/drawing/2014/main" id="{FE1F25F7-FCB3-49DD-B786-2B69B2E964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90760" y="2260386"/>
            <a:ext cx="589248" cy="589248"/>
          </a:xfrm>
          <a:prstGeom prst="rect">
            <a:avLst/>
          </a:prstGeom>
        </p:spPr>
      </p:pic>
      <p:pic>
        <p:nvPicPr>
          <p:cNvPr id="49" name="Grafik 48" descr="Ort">
            <a:extLst>
              <a:ext uri="{FF2B5EF4-FFF2-40B4-BE49-F238E27FC236}">
                <a16:creationId xmlns:a16="http://schemas.microsoft.com/office/drawing/2014/main" id="{710DB383-BC06-443D-A3FC-F2F119DCE43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00544" y="5288773"/>
            <a:ext cx="843863" cy="843863"/>
          </a:xfrm>
          <a:prstGeom prst="rect">
            <a:avLst/>
          </a:prstGeom>
        </p:spPr>
      </p:pic>
      <p:pic>
        <p:nvPicPr>
          <p:cNvPr id="50" name="Grafik 49" descr="Gebäude">
            <a:extLst>
              <a:ext uri="{FF2B5EF4-FFF2-40B4-BE49-F238E27FC236}">
                <a16:creationId xmlns:a16="http://schemas.microsoft.com/office/drawing/2014/main" id="{9F5ACD30-9797-4F3B-BE69-2AD373482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89793" y="4563031"/>
            <a:ext cx="589248" cy="589248"/>
          </a:xfrm>
          <a:prstGeom prst="rect">
            <a:avLst/>
          </a:prstGeom>
        </p:spPr>
      </p:pic>
      <p:pic>
        <p:nvPicPr>
          <p:cNvPr id="51" name="Grafik 50" descr="Fabrik">
            <a:extLst>
              <a:ext uri="{FF2B5EF4-FFF2-40B4-BE49-F238E27FC236}">
                <a16:creationId xmlns:a16="http://schemas.microsoft.com/office/drawing/2014/main" id="{9D135887-1E39-4D16-8D57-E9D61F7880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223489" y="4483477"/>
            <a:ext cx="589248" cy="589248"/>
          </a:xfrm>
          <a:prstGeom prst="rect">
            <a:avLst/>
          </a:prstGeom>
        </p:spPr>
      </p:pic>
      <p:pic>
        <p:nvPicPr>
          <p:cNvPr id="55" name="Grafik 54" descr="Ort">
            <a:extLst>
              <a:ext uri="{FF2B5EF4-FFF2-40B4-BE49-F238E27FC236}">
                <a16:creationId xmlns:a16="http://schemas.microsoft.com/office/drawing/2014/main" id="{F41007DD-5A74-4F32-993F-2B99898BFB6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01739" y="5250039"/>
            <a:ext cx="589248" cy="589248"/>
          </a:xfrm>
          <a:prstGeom prst="rect">
            <a:avLst/>
          </a:prstGeom>
        </p:spPr>
      </p:pic>
      <p:pic>
        <p:nvPicPr>
          <p:cNvPr id="56" name="Grafik 55" descr="Gebäude">
            <a:extLst>
              <a:ext uri="{FF2B5EF4-FFF2-40B4-BE49-F238E27FC236}">
                <a16:creationId xmlns:a16="http://schemas.microsoft.com/office/drawing/2014/main" id="{641DFDD4-F34B-4BD1-B6BA-B290BE6156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08392" y="4608977"/>
            <a:ext cx="445184" cy="445184"/>
          </a:xfrm>
          <a:prstGeom prst="rect">
            <a:avLst/>
          </a:prstGeom>
        </p:spPr>
      </p:pic>
      <p:pic>
        <p:nvPicPr>
          <p:cNvPr id="59" name="Grafik 58" descr="Fabrik">
            <a:extLst>
              <a:ext uri="{FF2B5EF4-FFF2-40B4-BE49-F238E27FC236}">
                <a16:creationId xmlns:a16="http://schemas.microsoft.com/office/drawing/2014/main" id="{6E5CB2D8-6BB9-4340-9758-0B8C347458E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48310" y="3157491"/>
            <a:ext cx="589248" cy="589248"/>
          </a:xfrm>
          <a:prstGeom prst="rect">
            <a:avLst/>
          </a:prstGeom>
        </p:spPr>
      </p:pic>
      <p:pic>
        <p:nvPicPr>
          <p:cNvPr id="60" name="Grafik 59" descr="Fabrik">
            <a:extLst>
              <a:ext uri="{FF2B5EF4-FFF2-40B4-BE49-F238E27FC236}">
                <a16:creationId xmlns:a16="http://schemas.microsoft.com/office/drawing/2014/main" id="{43CBF853-6517-487A-BC34-7EF7DB899BB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97996" y="2197610"/>
            <a:ext cx="445551" cy="445551"/>
          </a:xfrm>
          <a:prstGeom prst="rect">
            <a:avLst/>
          </a:prstGeom>
        </p:spPr>
      </p:pic>
      <p:cxnSp>
        <p:nvCxnSpPr>
          <p:cNvPr id="14" name="Gerader Verbinder 13">
            <a:extLst>
              <a:ext uri="{FF2B5EF4-FFF2-40B4-BE49-F238E27FC236}">
                <a16:creationId xmlns:a16="http://schemas.microsoft.com/office/drawing/2014/main" id="{723C8C47-2918-4334-9779-08B02287B72D}"/>
              </a:ext>
            </a:extLst>
          </p:cNvPr>
          <p:cNvCxnSpPr>
            <a:cxnSpLocks/>
          </p:cNvCxnSpPr>
          <p:nvPr/>
        </p:nvCxnSpPr>
        <p:spPr>
          <a:xfrm flipV="1">
            <a:off x="1979712" y="2036686"/>
            <a:ext cx="4212468" cy="1474844"/>
          </a:xfrm>
          <a:prstGeom prst="line">
            <a:avLst/>
          </a:prstGeom>
          <a:ln>
            <a:prstDash val="lgDash"/>
          </a:ln>
        </p:spPr>
        <p:style>
          <a:lnRef idx="1">
            <a:schemeClr val="dk1"/>
          </a:lnRef>
          <a:fillRef idx="0">
            <a:schemeClr val="dk1"/>
          </a:fillRef>
          <a:effectRef idx="0">
            <a:schemeClr val="dk1"/>
          </a:effectRef>
          <a:fontRef idx="minor">
            <a:schemeClr val="tx1"/>
          </a:fontRef>
        </p:style>
      </p:cxnSp>
      <p:cxnSp>
        <p:nvCxnSpPr>
          <p:cNvPr id="66" name="Gerader Verbinder 65">
            <a:extLst>
              <a:ext uri="{FF2B5EF4-FFF2-40B4-BE49-F238E27FC236}">
                <a16:creationId xmlns:a16="http://schemas.microsoft.com/office/drawing/2014/main" id="{A31C708B-C0BA-4719-AE2E-CDD385E2319C}"/>
              </a:ext>
            </a:extLst>
          </p:cNvPr>
          <p:cNvCxnSpPr>
            <a:cxnSpLocks/>
          </p:cNvCxnSpPr>
          <p:nvPr/>
        </p:nvCxnSpPr>
        <p:spPr>
          <a:xfrm>
            <a:off x="1979712" y="4762441"/>
            <a:ext cx="4212468" cy="1474847"/>
          </a:xfrm>
          <a:prstGeom prst="line">
            <a:avLst/>
          </a:prstGeom>
          <a:ln>
            <a:prstDash val="lgDash"/>
          </a:ln>
        </p:spPr>
        <p:style>
          <a:lnRef idx="1">
            <a:schemeClr val="dk1"/>
          </a:lnRef>
          <a:fillRef idx="0">
            <a:schemeClr val="dk1"/>
          </a:fillRef>
          <a:effectRef idx="0">
            <a:schemeClr val="dk1"/>
          </a:effectRef>
          <a:fontRef idx="minor">
            <a:schemeClr val="tx1"/>
          </a:fontRef>
        </p:style>
      </p:cxnSp>
      <p:sp>
        <p:nvSpPr>
          <p:cNvPr id="22" name="Rechteck 21">
            <a:extLst>
              <a:ext uri="{FF2B5EF4-FFF2-40B4-BE49-F238E27FC236}">
                <a16:creationId xmlns:a16="http://schemas.microsoft.com/office/drawing/2014/main" id="{B1D2F9D3-4B0A-4A6A-9D14-E9B5B1D6D9D8}"/>
              </a:ext>
            </a:extLst>
          </p:cNvPr>
          <p:cNvSpPr/>
          <p:nvPr/>
        </p:nvSpPr>
        <p:spPr>
          <a:xfrm rot="20430648">
            <a:off x="2559005" y="2480747"/>
            <a:ext cx="2988319" cy="276999"/>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a:ea typeface="+mn-ea"/>
                <a:cs typeface="+mn-cs"/>
              </a:rPr>
              <a:t>Orientierung</a:t>
            </a:r>
            <a:r>
              <a:rPr kumimoji="0" lang="en-US" sz="1200" b="1" i="0" u="none" strike="noStrike" kern="1200" cap="none" spc="0" normalizeH="0" baseline="0" noProof="0" dirty="0">
                <a:ln>
                  <a:noFill/>
                </a:ln>
                <a:solidFill>
                  <a:srgbClr val="000000"/>
                </a:solidFill>
                <a:effectLst/>
                <a:uLnTx/>
                <a:uFillTx/>
                <a:latin typeface="Arial"/>
                <a:ea typeface="+mn-ea"/>
                <a:cs typeface="+mn-cs"/>
              </a:rPr>
              <a:t> an </a:t>
            </a:r>
            <a:r>
              <a:rPr kumimoji="0" lang="en-US" sz="1200" b="1" i="0" u="none" strike="noStrike" kern="1200" cap="none" spc="0" normalizeH="0" baseline="0" noProof="0" dirty="0" err="1">
                <a:ln>
                  <a:noFill/>
                </a:ln>
                <a:solidFill>
                  <a:srgbClr val="000000"/>
                </a:solidFill>
                <a:effectLst/>
                <a:uLnTx/>
                <a:uFillTx/>
                <a:latin typeface="Arial"/>
                <a:ea typeface="+mn-ea"/>
                <a:cs typeface="+mn-cs"/>
              </a:rPr>
              <a:t>Beschaffungsmärkten</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69" name="Rechteck 68">
            <a:extLst>
              <a:ext uri="{FF2B5EF4-FFF2-40B4-BE49-F238E27FC236}">
                <a16:creationId xmlns:a16="http://schemas.microsoft.com/office/drawing/2014/main" id="{3D468446-7614-4BD2-9115-8FAF95743879}"/>
              </a:ext>
            </a:extLst>
          </p:cNvPr>
          <p:cNvSpPr/>
          <p:nvPr/>
        </p:nvSpPr>
        <p:spPr>
          <a:xfrm>
            <a:off x="3079343" y="3942649"/>
            <a:ext cx="2013206" cy="3886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Innovationsintermediär</a:t>
            </a:r>
          </a:p>
        </p:txBody>
      </p:sp>
      <p:cxnSp>
        <p:nvCxnSpPr>
          <p:cNvPr id="25" name="Gerade Verbindung mit Pfeil 24">
            <a:extLst>
              <a:ext uri="{FF2B5EF4-FFF2-40B4-BE49-F238E27FC236}">
                <a16:creationId xmlns:a16="http://schemas.microsoft.com/office/drawing/2014/main" id="{8222853D-8390-4877-B144-9BBDA7D6EDCC}"/>
              </a:ext>
            </a:extLst>
          </p:cNvPr>
          <p:cNvCxnSpPr>
            <a:cxnSpLocks/>
            <a:stCxn id="69" idx="1"/>
            <a:endCxn id="41" idx="3"/>
          </p:cNvCxnSpPr>
          <p:nvPr/>
        </p:nvCxnSpPr>
        <p:spPr>
          <a:xfrm flipH="1">
            <a:off x="1979712" y="4136986"/>
            <a:ext cx="109963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72" name="Gerade Verbindung mit Pfeil 71">
            <a:extLst>
              <a:ext uri="{FF2B5EF4-FFF2-40B4-BE49-F238E27FC236}">
                <a16:creationId xmlns:a16="http://schemas.microsoft.com/office/drawing/2014/main" id="{593A430D-498E-4446-B2B1-BA3AD194D894}"/>
              </a:ext>
            </a:extLst>
          </p:cNvPr>
          <p:cNvCxnSpPr>
            <a:cxnSpLocks/>
            <a:stCxn id="69" idx="3"/>
            <a:endCxn id="43" idx="1"/>
          </p:cNvCxnSpPr>
          <p:nvPr/>
        </p:nvCxnSpPr>
        <p:spPr>
          <a:xfrm>
            <a:off x="5092549" y="4136986"/>
            <a:ext cx="1099631" cy="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40" name="Siebeneck 39">
            <a:extLst>
              <a:ext uri="{FF2B5EF4-FFF2-40B4-BE49-F238E27FC236}">
                <a16:creationId xmlns:a16="http://schemas.microsoft.com/office/drawing/2014/main" id="{6D84AAF5-067E-40AA-8E64-38A1A3414994}"/>
              </a:ext>
            </a:extLst>
          </p:cNvPr>
          <p:cNvSpPr/>
          <p:nvPr/>
        </p:nvSpPr>
        <p:spPr>
          <a:xfrm>
            <a:off x="6493180" y="3155364"/>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1</a:t>
            </a:r>
          </a:p>
        </p:txBody>
      </p:sp>
      <p:sp>
        <p:nvSpPr>
          <p:cNvPr id="76" name="Siebeneck 75">
            <a:extLst>
              <a:ext uri="{FF2B5EF4-FFF2-40B4-BE49-F238E27FC236}">
                <a16:creationId xmlns:a16="http://schemas.microsoft.com/office/drawing/2014/main" id="{C89E48C3-C9B3-429E-B8EF-433CFFAF2678}"/>
              </a:ext>
            </a:extLst>
          </p:cNvPr>
          <p:cNvSpPr/>
          <p:nvPr/>
        </p:nvSpPr>
        <p:spPr>
          <a:xfrm>
            <a:off x="251216" y="2147854"/>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1</a:t>
            </a:r>
          </a:p>
        </p:txBody>
      </p:sp>
      <p:sp>
        <p:nvSpPr>
          <p:cNvPr id="77" name="Siebeneck 76">
            <a:extLst>
              <a:ext uri="{FF2B5EF4-FFF2-40B4-BE49-F238E27FC236}">
                <a16:creationId xmlns:a16="http://schemas.microsoft.com/office/drawing/2014/main" id="{7B6D89F1-6568-4F14-81E5-4F5F71B600A2}"/>
              </a:ext>
            </a:extLst>
          </p:cNvPr>
          <p:cNvSpPr/>
          <p:nvPr/>
        </p:nvSpPr>
        <p:spPr>
          <a:xfrm>
            <a:off x="4174195" y="2748795"/>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2</a:t>
            </a:r>
          </a:p>
        </p:txBody>
      </p:sp>
      <p:sp>
        <p:nvSpPr>
          <p:cNvPr id="78" name="Siebeneck 77">
            <a:extLst>
              <a:ext uri="{FF2B5EF4-FFF2-40B4-BE49-F238E27FC236}">
                <a16:creationId xmlns:a16="http://schemas.microsoft.com/office/drawing/2014/main" id="{199C70B7-11FA-4DFC-8DAF-57DBB4007C31}"/>
              </a:ext>
            </a:extLst>
          </p:cNvPr>
          <p:cNvSpPr/>
          <p:nvPr/>
        </p:nvSpPr>
        <p:spPr>
          <a:xfrm>
            <a:off x="247555" y="2459419"/>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2</a:t>
            </a:r>
          </a:p>
        </p:txBody>
      </p:sp>
      <p:sp>
        <p:nvSpPr>
          <p:cNvPr id="79" name="Siebeneck 78">
            <a:extLst>
              <a:ext uri="{FF2B5EF4-FFF2-40B4-BE49-F238E27FC236}">
                <a16:creationId xmlns:a16="http://schemas.microsoft.com/office/drawing/2014/main" id="{F1D75C76-8F9D-4DD0-B793-A48EC16B50F3}"/>
              </a:ext>
            </a:extLst>
          </p:cNvPr>
          <p:cNvSpPr/>
          <p:nvPr/>
        </p:nvSpPr>
        <p:spPr>
          <a:xfrm>
            <a:off x="3895188" y="3593543"/>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3</a:t>
            </a:r>
          </a:p>
        </p:txBody>
      </p:sp>
      <p:sp>
        <p:nvSpPr>
          <p:cNvPr id="80" name="Siebeneck 79">
            <a:extLst>
              <a:ext uri="{FF2B5EF4-FFF2-40B4-BE49-F238E27FC236}">
                <a16:creationId xmlns:a16="http://schemas.microsoft.com/office/drawing/2014/main" id="{B9930E78-109E-403C-AB24-6E1B4035F2B6}"/>
              </a:ext>
            </a:extLst>
          </p:cNvPr>
          <p:cNvSpPr/>
          <p:nvPr/>
        </p:nvSpPr>
        <p:spPr>
          <a:xfrm>
            <a:off x="246915" y="2776409"/>
            <a:ext cx="315940" cy="285833"/>
          </a:xfrm>
          <a:prstGeom prst="hept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a:ea typeface="+mn-ea"/>
                <a:cs typeface="+mn-cs"/>
              </a:rPr>
              <a:t>3</a:t>
            </a:r>
          </a:p>
        </p:txBody>
      </p:sp>
      <p:sp>
        <p:nvSpPr>
          <p:cNvPr id="81" name="Rechteck 80">
            <a:extLst>
              <a:ext uri="{FF2B5EF4-FFF2-40B4-BE49-F238E27FC236}">
                <a16:creationId xmlns:a16="http://schemas.microsoft.com/office/drawing/2014/main" id="{AA596089-04D6-4929-A1E6-FC70E3B916BE}"/>
              </a:ext>
            </a:extLst>
          </p:cNvPr>
          <p:cNvSpPr/>
          <p:nvPr/>
        </p:nvSpPr>
        <p:spPr>
          <a:xfrm>
            <a:off x="523491" y="2147854"/>
            <a:ext cx="2502608"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Quellen von Lieferanteninnovationen</a:t>
            </a:r>
          </a:p>
        </p:txBody>
      </p:sp>
      <p:sp>
        <p:nvSpPr>
          <p:cNvPr id="82" name="Rechteck 81">
            <a:extLst>
              <a:ext uri="{FF2B5EF4-FFF2-40B4-BE49-F238E27FC236}">
                <a16:creationId xmlns:a16="http://schemas.microsoft.com/office/drawing/2014/main" id="{F082B1AD-D870-4CB1-805A-477D852D9113}"/>
              </a:ext>
            </a:extLst>
          </p:cNvPr>
          <p:cNvSpPr/>
          <p:nvPr/>
        </p:nvSpPr>
        <p:spPr>
          <a:xfrm>
            <a:off x="537463" y="2453885"/>
            <a:ext cx="2908168"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a:t>
            </a:r>
            <a:r>
              <a:rPr kumimoji="0" lang="en-US" sz="1050" b="1" i="0" u="none" strike="noStrike" kern="1200" cap="none" spc="0" normalizeH="0" baseline="0" noProof="0" dirty="0">
                <a:ln>
                  <a:noFill/>
                </a:ln>
                <a:solidFill>
                  <a:srgbClr val="E67015"/>
                </a:solidFill>
                <a:effectLst/>
                <a:uLnTx/>
                <a:uFillTx/>
                <a:latin typeface="Arial"/>
                <a:ea typeface="+mn-ea"/>
                <a:cs typeface="+mn-cs"/>
              </a:rPr>
              <a:t>Implementierung nach “außen” gerichtet</a:t>
            </a:r>
          </a:p>
        </p:txBody>
      </p:sp>
      <p:sp>
        <p:nvSpPr>
          <p:cNvPr id="89" name="Rechteck 88">
            <a:extLst>
              <a:ext uri="{FF2B5EF4-FFF2-40B4-BE49-F238E27FC236}">
                <a16:creationId xmlns:a16="http://schemas.microsoft.com/office/drawing/2014/main" id="{7D6396C5-D351-4ED3-B965-C0273225EE09}"/>
              </a:ext>
            </a:extLst>
          </p:cNvPr>
          <p:cNvSpPr/>
          <p:nvPr/>
        </p:nvSpPr>
        <p:spPr>
          <a:xfrm>
            <a:off x="537463" y="2794077"/>
            <a:ext cx="2008883" cy="25391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 Werkzeug zur Unterstützung</a:t>
            </a:r>
          </a:p>
        </p:txBody>
      </p:sp>
    </p:spTree>
    <p:extLst>
      <p:ext uri="{BB962C8B-B14F-4D97-AF65-F5344CB8AC3E}">
        <p14:creationId xmlns:p14="http://schemas.microsoft.com/office/powerpoint/2010/main" val="159947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1093074-6FFB-4E99-B1D7-8AF37719A8F5}"/>
              </a:ext>
            </a:extLst>
          </p:cNvPr>
          <p:cNvGraphicFramePr>
            <a:graphicFrameLocks noChangeAspect="1"/>
          </p:cNvGraphicFramePr>
          <p:nvPr>
            <p:custDataLst>
              <p:tags r:id="rId2"/>
            </p:custDataLst>
            <p:extLst>
              <p:ext uri="{D42A27DB-BD31-4B8C-83A1-F6EECF244321}">
                <p14:modId xmlns:p14="http://schemas.microsoft.com/office/powerpoint/2010/main" val="20869417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Folie" r:id="rId4" imgW="451" imgH="450" progId="TCLayout.ActiveDocument.1">
                  <p:embed/>
                </p:oleObj>
              </mc:Choice>
              <mc:Fallback>
                <p:oleObj name="think-cell Folie" r:id="rId4" imgW="451" imgH="450" progId="TCLayout.ActiveDocument.1">
                  <p:embed/>
                  <p:pic>
                    <p:nvPicPr>
                      <p:cNvPr id="6" name="Objekt 5" hidden="1">
                        <a:extLst>
                          <a:ext uri="{FF2B5EF4-FFF2-40B4-BE49-F238E27FC236}">
                            <a16:creationId xmlns:a16="http://schemas.microsoft.com/office/drawing/2014/main" id="{F1093074-6FFB-4E99-B1D7-8AF37719A8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a:extLst>
              <a:ext uri="{FF2B5EF4-FFF2-40B4-BE49-F238E27FC236}">
                <a16:creationId xmlns:a16="http://schemas.microsoft.com/office/drawing/2014/main" id="{9C21B5E1-C079-4A9C-801D-B2538C8A843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itel 1">
            <a:extLst>
              <a:ext uri="{FF2B5EF4-FFF2-40B4-BE49-F238E27FC236}">
                <a16:creationId xmlns:a16="http://schemas.microsoft.com/office/drawing/2014/main" id="{090D6F42-1BFC-48A4-A672-9204F80D11CA}"/>
              </a:ext>
            </a:extLst>
          </p:cNvPr>
          <p:cNvSpPr>
            <a:spLocks noGrp="1"/>
          </p:cNvSpPr>
          <p:nvPr>
            <p:ph type="title"/>
          </p:nvPr>
        </p:nvSpPr>
        <p:spPr>
          <a:xfrm>
            <a:off x="228600" y="1219200"/>
            <a:ext cx="8686800" cy="762000"/>
          </a:xfrm>
        </p:spPr>
        <p:txBody>
          <a:bodyPr vert="horz"/>
          <a:lstStyle/>
          <a:p>
            <a:r>
              <a:rPr lang="de-DE" dirty="0"/>
              <a:t>Es gibt Lieferanteninnovationen am Beschaffungsmarkt…</a:t>
            </a:r>
          </a:p>
        </p:txBody>
      </p:sp>
      <p:pic>
        <p:nvPicPr>
          <p:cNvPr id="22" name="Picture 163" descr="Innovativ und nachhaltig zu beschaffen, setzt geeignete Strukturen und  Prozesse voraus">
            <a:extLst>
              <a:ext uri="{FF2B5EF4-FFF2-40B4-BE49-F238E27FC236}">
                <a16:creationId xmlns:a16="http://schemas.microsoft.com/office/drawing/2014/main" id="{11215CD6-6E08-4DEA-8943-E210DBC57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815" y="1916832"/>
            <a:ext cx="1368152" cy="531474"/>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22">
            <a:extLst>
              <a:ext uri="{FF2B5EF4-FFF2-40B4-BE49-F238E27FC236}">
                <a16:creationId xmlns:a16="http://schemas.microsoft.com/office/drawing/2014/main" id="{A9C29F6F-4FB2-4589-9F2D-B36FF7E9C3A0}"/>
              </a:ext>
            </a:extLst>
          </p:cNvPr>
          <p:cNvPicPr>
            <a:picLocks noChangeAspect="1"/>
          </p:cNvPicPr>
          <p:nvPr/>
        </p:nvPicPr>
        <p:blipFill rotWithShape="1">
          <a:blip r:embed="rId7"/>
          <a:srcRect b="3932"/>
          <a:stretch/>
        </p:blipFill>
        <p:spPr>
          <a:xfrm>
            <a:off x="362376" y="2550338"/>
            <a:ext cx="2935181" cy="1879849"/>
          </a:xfrm>
          <a:prstGeom prst="rect">
            <a:avLst/>
          </a:prstGeom>
        </p:spPr>
      </p:pic>
      <p:pic>
        <p:nvPicPr>
          <p:cNvPr id="24" name="Grafik 23">
            <a:extLst>
              <a:ext uri="{FF2B5EF4-FFF2-40B4-BE49-F238E27FC236}">
                <a16:creationId xmlns:a16="http://schemas.microsoft.com/office/drawing/2014/main" id="{061E90FA-0756-45D5-ACF1-DFAC64F336C3}"/>
              </a:ext>
            </a:extLst>
          </p:cNvPr>
          <p:cNvPicPr>
            <a:picLocks noChangeAspect="1"/>
          </p:cNvPicPr>
          <p:nvPr/>
        </p:nvPicPr>
        <p:blipFill rotWithShape="1">
          <a:blip r:embed="rId8"/>
          <a:srcRect t="389" b="3931"/>
          <a:stretch/>
        </p:blipFill>
        <p:spPr>
          <a:xfrm>
            <a:off x="683568" y="4005064"/>
            <a:ext cx="3949245" cy="2519090"/>
          </a:xfrm>
          <a:prstGeom prst="rect">
            <a:avLst/>
          </a:prstGeom>
        </p:spPr>
      </p:pic>
      <p:cxnSp>
        <p:nvCxnSpPr>
          <p:cNvPr id="26" name="Gerader Verbinder 25">
            <a:extLst>
              <a:ext uri="{FF2B5EF4-FFF2-40B4-BE49-F238E27FC236}">
                <a16:creationId xmlns:a16="http://schemas.microsoft.com/office/drawing/2014/main" id="{24905AF7-D584-4618-96E6-4CE555AAAE1B}"/>
              </a:ext>
            </a:extLst>
          </p:cNvPr>
          <p:cNvCxnSpPr>
            <a:cxnSpLocks/>
          </p:cNvCxnSpPr>
          <p:nvPr/>
        </p:nvCxnSpPr>
        <p:spPr>
          <a:xfrm>
            <a:off x="4866291" y="1772667"/>
            <a:ext cx="0" cy="4751338"/>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28" name="Gleichschenkliges Dreieck 27">
            <a:extLst>
              <a:ext uri="{FF2B5EF4-FFF2-40B4-BE49-F238E27FC236}">
                <a16:creationId xmlns:a16="http://schemas.microsoft.com/office/drawing/2014/main" id="{0C193476-F0BB-42F6-9DD5-6628C405318C}"/>
              </a:ext>
            </a:extLst>
          </p:cNvPr>
          <p:cNvSpPr/>
          <p:nvPr/>
        </p:nvSpPr>
        <p:spPr>
          <a:xfrm rot="5400000">
            <a:off x="4704415" y="4029193"/>
            <a:ext cx="367680" cy="23798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78ACFE40-9BC6-4A0B-AC57-40CA1408D3C7}"/>
              </a:ext>
            </a:extLst>
          </p:cNvPr>
          <p:cNvPicPr>
            <a:picLocks noChangeAspect="1"/>
          </p:cNvPicPr>
          <p:nvPr/>
        </p:nvPicPr>
        <p:blipFill>
          <a:blip r:embed="rId9"/>
          <a:stretch>
            <a:fillRect/>
          </a:stretch>
        </p:blipFill>
        <p:spPr>
          <a:xfrm>
            <a:off x="5099770" y="2660442"/>
            <a:ext cx="3936191" cy="2428190"/>
          </a:xfrm>
          <a:prstGeom prst="rect">
            <a:avLst/>
          </a:prstGeom>
        </p:spPr>
      </p:pic>
      <p:sp>
        <p:nvSpPr>
          <p:cNvPr id="30" name="Rechteck 29">
            <a:extLst>
              <a:ext uri="{FF2B5EF4-FFF2-40B4-BE49-F238E27FC236}">
                <a16:creationId xmlns:a16="http://schemas.microsoft.com/office/drawing/2014/main" id="{57D8ECCD-94DF-4DA4-ABB5-637E247BC769}"/>
              </a:ext>
            </a:extLst>
          </p:cNvPr>
          <p:cNvSpPr/>
          <p:nvPr/>
        </p:nvSpPr>
        <p:spPr>
          <a:xfrm>
            <a:off x="6056216" y="2072612"/>
            <a:ext cx="1948218" cy="284281"/>
          </a:xfrm>
          <a:prstGeom prst="rect">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de-DE" sz="1100" b="1" dirty="0">
                <a:solidFill>
                  <a:schemeClr val="bg1"/>
                </a:solidFill>
              </a:rPr>
              <a:t>Bereits 174 Innovationen</a:t>
            </a:r>
          </a:p>
        </p:txBody>
      </p:sp>
      <p:sp>
        <p:nvSpPr>
          <p:cNvPr id="31" name="Inhaltsplatzhalter 2">
            <a:extLst>
              <a:ext uri="{FF2B5EF4-FFF2-40B4-BE49-F238E27FC236}">
                <a16:creationId xmlns:a16="http://schemas.microsoft.com/office/drawing/2014/main" id="{F064002C-1E46-4EC8-9B5F-55B9D5EF1ED1}"/>
              </a:ext>
            </a:extLst>
          </p:cNvPr>
          <p:cNvSpPr txBox="1">
            <a:spLocks/>
          </p:cNvSpPr>
          <p:nvPr/>
        </p:nvSpPr>
        <p:spPr bwMode="auto">
          <a:xfrm>
            <a:off x="6742293" y="4757135"/>
            <a:ext cx="288032" cy="33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lvl="0" indent="0"/>
            <a:r>
              <a:rPr lang="de-DE" sz="6000" b="1" kern="0" dirty="0">
                <a:solidFill>
                  <a:srgbClr val="000000"/>
                </a:solidFill>
              </a:rPr>
              <a:t>…</a:t>
            </a:r>
            <a:endParaRPr kumimoji="0" lang="de-DE" sz="6000" b="1"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08986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1093074-6FFB-4E99-B1D7-8AF37719A8F5}"/>
              </a:ext>
            </a:extLst>
          </p:cNvPr>
          <p:cNvGraphicFramePr>
            <a:graphicFrameLocks noChangeAspect="1"/>
          </p:cNvGraphicFramePr>
          <p:nvPr>
            <p:custDataLst>
              <p:tags r:id="rId2"/>
            </p:custDataLst>
            <p:extLst>
              <p:ext uri="{D42A27DB-BD31-4B8C-83A1-F6EECF244321}">
                <p14:modId xmlns:p14="http://schemas.microsoft.com/office/powerpoint/2010/main" val="1346536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Folie" r:id="rId4" imgW="451" imgH="450" progId="TCLayout.ActiveDocument.1">
                  <p:embed/>
                </p:oleObj>
              </mc:Choice>
              <mc:Fallback>
                <p:oleObj name="think-cell Folie" r:id="rId4" imgW="451" imgH="450" progId="TCLayout.ActiveDocument.1">
                  <p:embed/>
                  <p:pic>
                    <p:nvPicPr>
                      <p:cNvPr id="6" name="Objekt 5" hidden="1">
                        <a:extLst>
                          <a:ext uri="{FF2B5EF4-FFF2-40B4-BE49-F238E27FC236}">
                            <a16:creationId xmlns:a16="http://schemas.microsoft.com/office/drawing/2014/main" id="{F1093074-6FFB-4E99-B1D7-8AF37719A8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a:extLst>
              <a:ext uri="{FF2B5EF4-FFF2-40B4-BE49-F238E27FC236}">
                <a16:creationId xmlns:a16="http://schemas.microsoft.com/office/drawing/2014/main" id="{9C21B5E1-C079-4A9C-801D-B2538C8A843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Grafik 1">
            <a:extLst>
              <a:ext uri="{FF2B5EF4-FFF2-40B4-BE49-F238E27FC236}">
                <a16:creationId xmlns:a16="http://schemas.microsoft.com/office/drawing/2014/main" id="{E59569B4-578E-42CA-9A51-35DBD0304522}"/>
              </a:ext>
            </a:extLst>
          </p:cNvPr>
          <p:cNvPicPr>
            <a:picLocks noChangeAspect="1"/>
          </p:cNvPicPr>
          <p:nvPr/>
        </p:nvPicPr>
        <p:blipFill rotWithShape="1">
          <a:blip r:embed="rId6"/>
          <a:srcRect l="22370" r="5964"/>
          <a:stretch/>
        </p:blipFill>
        <p:spPr>
          <a:xfrm>
            <a:off x="318400" y="2186154"/>
            <a:ext cx="5840058" cy="3737960"/>
          </a:xfrm>
          <a:prstGeom prst="rect">
            <a:avLst/>
          </a:prstGeom>
        </p:spPr>
      </p:pic>
      <p:sp>
        <p:nvSpPr>
          <p:cNvPr id="8" name="Textfeld 7">
            <a:extLst>
              <a:ext uri="{FF2B5EF4-FFF2-40B4-BE49-F238E27FC236}">
                <a16:creationId xmlns:a16="http://schemas.microsoft.com/office/drawing/2014/main" id="{EE0C1C75-8178-4A04-BB82-52333DE39205}"/>
              </a:ext>
            </a:extLst>
          </p:cNvPr>
          <p:cNvSpPr txBox="1"/>
          <p:nvPr/>
        </p:nvSpPr>
        <p:spPr>
          <a:xfrm>
            <a:off x="2123728" y="6330888"/>
            <a:ext cx="5940659" cy="216024"/>
          </a:xfrm>
          <a:prstGeom prst="rect">
            <a:avLst/>
          </a:prstGeom>
          <a:noFill/>
        </p:spPr>
        <p:txBody>
          <a:bodyPr wrap="square" rtlCol="0">
            <a:noAutofit/>
          </a:bodyPr>
          <a:lstStyle/>
          <a:p>
            <a:pPr marL="228600" marR="0" lvl="0" indent="-228600" algn="l" defTabSz="914400" rtl="0" eaLnBrk="1" fontAlgn="base" latinLnBrk="0" hangingPunct="1">
              <a:lnSpc>
                <a:spcPct val="100000"/>
              </a:lnSpc>
              <a:spcBef>
                <a:spcPct val="0"/>
              </a:spcBef>
              <a:spcAft>
                <a:spcPct val="0"/>
              </a:spcAft>
              <a:buClrTx/>
              <a:buSzTx/>
              <a:buFontTx/>
              <a:buAutoNum type="arabicParenR"/>
              <a:tabLst/>
              <a:defRPr/>
            </a:pPr>
            <a:r>
              <a:rPr kumimoji="0" lang="de-DE" sz="700" b="0" i="0" u="none" strike="noStrike" kern="1200" cap="none" spc="0" normalizeH="0" baseline="0" noProof="0" dirty="0">
                <a:ln>
                  <a:noFill/>
                </a:ln>
                <a:solidFill>
                  <a:srgbClr val="000000"/>
                </a:solidFill>
                <a:effectLst/>
                <a:uLnTx/>
                <a:uFillTx/>
                <a:latin typeface="Arial"/>
                <a:ea typeface="+mn-ea"/>
                <a:cs typeface="+mn-cs"/>
              </a:rPr>
              <a:t>Vgl. </a:t>
            </a:r>
            <a:r>
              <a:rPr kumimoji="0" lang="de-DE" sz="700" b="0" i="0" u="none" strike="noStrike" kern="1200" cap="none" spc="0" normalizeH="0" baseline="0" noProof="0" dirty="0" err="1">
                <a:ln>
                  <a:noFill/>
                </a:ln>
                <a:solidFill>
                  <a:srgbClr val="000000"/>
                </a:solidFill>
                <a:effectLst/>
                <a:uLnTx/>
                <a:uFillTx/>
                <a:latin typeface="Arial"/>
                <a:ea typeface="+mn-ea"/>
                <a:cs typeface="+mn-cs"/>
              </a:rPr>
              <a:t>Kalvet</a:t>
            </a:r>
            <a:r>
              <a:rPr kumimoji="0" lang="de-DE" sz="700" b="0" i="0" u="none" strike="noStrike" kern="1200" cap="none" spc="0" normalizeH="0" baseline="0" noProof="0" dirty="0">
                <a:ln>
                  <a:noFill/>
                </a:ln>
                <a:solidFill>
                  <a:srgbClr val="000000"/>
                </a:solidFill>
                <a:effectLst/>
                <a:uLnTx/>
                <a:uFillTx/>
                <a:latin typeface="Arial"/>
                <a:ea typeface="+mn-ea"/>
                <a:cs typeface="+mn-cs"/>
              </a:rPr>
              <a:t> (2012)</a:t>
            </a:r>
          </a:p>
          <a:p>
            <a:pPr marL="228600" marR="0" lvl="0" indent="-228600" algn="l" defTabSz="914400" rtl="0" eaLnBrk="1" fontAlgn="base" latinLnBrk="0" hangingPunct="1">
              <a:lnSpc>
                <a:spcPct val="100000"/>
              </a:lnSpc>
              <a:spcBef>
                <a:spcPct val="0"/>
              </a:spcBef>
              <a:spcAft>
                <a:spcPct val="0"/>
              </a:spcAft>
              <a:buClrTx/>
              <a:buSzTx/>
              <a:buFontTx/>
              <a:buAutoNum type="arabicParenR"/>
              <a:tabLst/>
              <a:defRPr/>
            </a:pPr>
            <a:r>
              <a:rPr kumimoji="0" lang="de-DE" sz="700" b="0" i="0" u="none" strike="noStrike" kern="1200" cap="none" spc="0" normalizeH="0" baseline="0" noProof="0" dirty="0">
                <a:ln>
                  <a:noFill/>
                </a:ln>
                <a:solidFill>
                  <a:srgbClr val="000000"/>
                </a:solidFill>
                <a:effectLst/>
                <a:uLnTx/>
                <a:uFillTx/>
                <a:latin typeface="Arial"/>
                <a:ea typeface="+mn-ea"/>
                <a:cs typeface="+mn-cs"/>
              </a:rPr>
              <a:t>Vgl. Europäische Kommission (2021)</a:t>
            </a:r>
          </a:p>
          <a:p>
            <a:pPr marL="228600" marR="0" lvl="0" indent="-228600" algn="l" defTabSz="914400" rtl="0" eaLnBrk="1" fontAlgn="base" latinLnBrk="0" hangingPunct="1">
              <a:lnSpc>
                <a:spcPct val="100000"/>
              </a:lnSpc>
              <a:spcBef>
                <a:spcPct val="0"/>
              </a:spcBef>
              <a:spcAft>
                <a:spcPct val="0"/>
              </a:spcAft>
              <a:buClrTx/>
              <a:buSzTx/>
              <a:buFontTx/>
              <a:buAutoNum type="arabicParenR"/>
              <a:tabLst/>
              <a:defRPr/>
            </a:pPr>
            <a:r>
              <a:rPr kumimoji="0" lang="de-DE" sz="700" b="0" i="0" u="none" strike="noStrike" kern="1200" cap="none" spc="0" normalizeH="0" baseline="0" noProof="0" dirty="0">
                <a:ln>
                  <a:noFill/>
                </a:ln>
                <a:solidFill>
                  <a:srgbClr val="000000"/>
                </a:solidFill>
                <a:effectLst/>
                <a:uLnTx/>
                <a:uFillTx/>
                <a:latin typeface="Arial"/>
                <a:ea typeface="+mn-ea"/>
                <a:cs typeface="+mn-cs"/>
              </a:rPr>
              <a:t>https://e-estonia.com/solutions/e-identity/id-card/</a:t>
            </a:r>
          </a:p>
        </p:txBody>
      </p:sp>
      <p:sp>
        <p:nvSpPr>
          <p:cNvPr id="9" name="Titel 1">
            <a:extLst>
              <a:ext uri="{FF2B5EF4-FFF2-40B4-BE49-F238E27FC236}">
                <a16:creationId xmlns:a16="http://schemas.microsoft.com/office/drawing/2014/main" id="{090D6F42-1BFC-48A4-A672-9204F80D11CA}"/>
              </a:ext>
            </a:extLst>
          </p:cNvPr>
          <p:cNvSpPr>
            <a:spLocks noGrp="1"/>
          </p:cNvSpPr>
          <p:nvPr>
            <p:ph type="title"/>
          </p:nvPr>
        </p:nvSpPr>
        <p:spPr>
          <a:xfrm>
            <a:off x="228600" y="1219200"/>
            <a:ext cx="8686800" cy="762000"/>
          </a:xfrm>
        </p:spPr>
        <p:txBody>
          <a:bodyPr vert="horz"/>
          <a:lstStyle/>
          <a:p>
            <a:r>
              <a:rPr lang="de-DE" dirty="0"/>
              <a:t>… und diese tragen dazu bei, innovative staatliche Dienstleistungen zu schaffen (Bsp. Estland)</a:t>
            </a:r>
          </a:p>
        </p:txBody>
      </p:sp>
      <p:sp>
        <p:nvSpPr>
          <p:cNvPr id="10" name="Sprechblase: rechteckig 9">
            <a:extLst>
              <a:ext uri="{FF2B5EF4-FFF2-40B4-BE49-F238E27FC236}">
                <a16:creationId xmlns:a16="http://schemas.microsoft.com/office/drawing/2014/main" id="{D7D1502D-66A5-4BE1-83D2-2D1393699604}"/>
              </a:ext>
            </a:extLst>
          </p:cNvPr>
          <p:cNvSpPr/>
          <p:nvPr/>
        </p:nvSpPr>
        <p:spPr>
          <a:xfrm>
            <a:off x="6302650" y="1982954"/>
            <a:ext cx="2258974" cy="911039"/>
          </a:xfrm>
          <a:prstGeom prst="wedgeRectCallout">
            <a:avLst>
              <a:gd name="adj1" fmla="val -54474"/>
              <a:gd name="adj2" fmla="val -8223"/>
            </a:avLst>
          </a:prstGeom>
          <a:solidFill>
            <a:schemeClr val="bg1"/>
          </a:solidFill>
          <a:ln>
            <a:solidFill>
              <a:srgbClr val="E67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de-DE" sz="1000" b="1" dirty="0">
                <a:solidFill>
                  <a:srgbClr val="E67015"/>
                </a:solidFill>
              </a:rPr>
              <a:t>Rechnungen bezahlen, online wählen, Verträge unterzeichnen, einkaufen, Gesundheitsinformationen, Steuererklärungen abgeben…</a:t>
            </a:r>
            <a:r>
              <a:rPr lang="de-DE" sz="1000" b="1" baseline="30000" dirty="0">
                <a:solidFill>
                  <a:srgbClr val="E67015"/>
                </a:solidFill>
              </a:rPr>
              <a:t>1)</a:t>
            </a:r>
            <a:endParaRPr lang="de-DE" sz="1000" b="1" dirty="0">
              <a:solidFill>
                <a:srgbClr val="E67015"/>
              </a:solidFill>
            </a:endParaRPr>
          </a:p>
        </p:txBody>
      </p:sp>
      <p:grpSp>
        <p:nvGrpSpPr>
          <p:cNvPr id="15" name="Gruppieren 14">
            <a:extLst>
              <a:ext uri="{FF2B5EF4-FFF2-40B4-BE49-F238E27FC236}">
                <a16:creationId xmlns:a16="http://schemas.microsoft.com/office/drawing/2014/main" id="{D826B28E-F42B-4011-833A-6CE96F3C32B2}"/>
              </a:ext>
            </a:extLst>
          </p:cNvPr>
          <p:cNvGrpSpPr/>
          <p:nvPr/>
        </p:nvGrpSpPr>
        <p:grpSpPr>
          <a:xfrm>
            <a:off x="6269774" y="3583720"/>
            <a:ext cx="2289392" cy="2063365"/>
            <a:chOff x="6269774" y="3583720"/>
            <a:chExt cx="2289392" cy="2063365"/>
          </a:xfrm>
        </p:grpSpPr>
        <p:sp>
          <p:nvSpPr>
            <p:cNvPr id="11" name="Sprechblase: rechteckig 10">
              <a:extLst>
                <a:ext uri="{FF2B5EF4-FFF2-40B4-BE49-F238E27FC236}">
                  <a16:creationId xmlns:a16="http://schemas.microsoft.com/office/drawing/2014/main" id="{62D1D9DC-D0C0-4C73-B710-06B98ED6180A}"/>
                </a:ext>
              </a:extLst>
            </p:cNvPr>
            <p:cNvSpPr/>
            <p:nvPr/>
          </p:nvSpPr>
          <p:spPr>
            <a:xfrm>
              <a:off x="6284983" y="3583720"/>
              <a:ext cx="2258974" cy="911039"/>
            </a:xfrm>
            <a:prstGeom prst="wedgeRectCallout">
              <a:avLst>
                <a:gd name="adj1" fmla="val -54474"/>
                <a:gd name="adj2" fmla="val -82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de-DE" sz="1000" dirty="0">
                  <a:solidFill>
                    <a:schemeClr val="tx1"/>
                  </a:solidFill>
                </a:rPr>
                <a:t>Entwicklungsarbeit wurde größtenteils </a:t>
              </a:r>
              <a:r>
                <a:rPr lang="de-DE" sz="1000" b="1" dirty="0">
                  <a:solidFill>
                    <a:schemeClr val="tx1"/>
                  </a:solidFill>
                </a:rPr>
                <a:t>außerhalb des öffentlichen Sektors</a:t>
              </a:r>
              <a:r>
                <a:rPr lang="de-DE" sz="1000" dirty="0">
                  <a:solidFill>
                    <a:schemeClr val="tx1"/>
                  </a:solidFill>
                </a:rPr>
                <a:t> durchgeführt.</a:t>
              </a:r>
              <a:r>
                <a:rPr lang="de-DE" sz="1000" b="1" baseline="30000" dirty="0">
                  <a:solidFill>
                    <a:schemeClr val="tx1"/>
                  </a:solidFill>
                </a:rPr>
                <a:t>1)</a:t>
              </a:r>
              <a:endParaRPr lang="de-DE" sz="1000" b="1" dirty="0">
                <a:solidFill>
                  <a:schemeClr val="tx1"/>
                </a:solidFill>
              </a:endParaRPr>
            </a:p>
          </p:txBody>
        </p:sp>
        <p:sp>
          <p:nvSpPr>
            <p:cNvPr id="12" name="Sprechblase: rechteckig 11">
              <a:extLst>
                <a:ext uri="{FF2B5EF4-FFF2-40B4-BE49-F238E27FC236}">
                  <a16:creationId xmlns:a16="http://schemas.microsoft.com/office/drawing/2014/main" id="{404061B8-46FA-4B46-84E9-9B8A96050B05}"/>
                </a:ext>
              </a:extLst>
            </p:cNvPr>
            <p:cNvSpPr/>
            <p:nvPr/>
          </p:nvSpPr>
          <p:spPr>
            <a:xfrm>
              <a:off x="6284983" y="4736046"/>
              <a:ext cx="2258974" cy="911039"/>
            </a:xfrm>
            <a:prstGeom prst="wedgeRectCallout">
              <a:avLst>
                <a:gd name="adj1" fmla="val -54474"/>
                <a:gd name="adj2" fmla="val -82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AutoNum type="arabicPeriod"/>
                <a:defRPr/>
              </a:pPr>
              <a:r>
                <a:rPr lang="de-DE" sz="1000" dirty="0">
                  <a:solidFill>
                    <a:schemeClr val="tx1"/>
                  </a:solidFill>
                </a:rPr>
                <a:t>Marktinformationen über potenzielle Lieferanten sammeln und bewerten</a:t>
              </a:r>
              <a:r>
                <a:rPr lang="de-DE" sz="1000" b="1" baseline="30000" dirty="0">
                  <a:solidFill>
                    <a:schemeClr val="tx1"/>
                  </a:solidFill>
                </a:rPr>
                <a:t>1)</a:t>
              </a:r>
              <a:endParaRPr lang="de-DE" sz="1000" dirty="0">
                <a:solidFill>
                  <a:schemeClr val="tx1"/>
                </a:solidFill>
              </a:endParaRPr>
            </a:p>
            <a:p>
              <a:pPr marL="228600" indent="-228600">
                <a:buFontTx/>
                <a:buAutoNum type="arabicPeriod"/>
                <a:defRPr/>
              </a:pPr>
              <a:r>
                <a:rPr lang="de-DE" sz="1000" dirty="0">
                  <a:solidFill>
                    <a:schemeClr val="tx1"/>
                  </a:solidFill>
                </a:rPr>
                <a:t>Frühzeitige Einbindung der Lieferanten</a:t>
              </a:r>
              <a:r>
                <a:rPr lang="de-DE" sz="1000" b="1" baseline="30000" dirty="0">
                  <a:solidFill>
                    <a:schemeClr val="tx1"/>
                  </a:solidFill>
                </a:rPr>
                <a:t>1)</a:t>
              </a:r>
              <a:endParaRPr lang="de-DE" sz="1000" b="1" dirty="0">
                <a:solidFill>
                  <a:schemeClr val="tx1"/>
                </a:solidFill>
              </a:endParaRPr>
            </a:p>
          </p:txBody>
        </p:sp>
        <p:sp>
          <p:nvSpPr>
            <p:cNvPr id="13" name="Rechteck 12">
              <a:extLst>
                <a:ext uri="{FF2B5EF4-FFF2-40B4-BE49-F238E27FC236}">
                  <a16:creationId xmlns:a16="http://schemas.microsoft.com/office/drawing/2014/main" id="{B8C59FD3-478B-45D9-B058-5519A18465DC}"/>
                </a:ext>
              </a:extLst>
            </p:cNvPr>
            <p:cNvSpPr/>
            <p:nvPr/>
          </p:nvSpPr>
          <p:spPr>
            <a:xfrm>
              <a:off x="6269774" y="4508901"/>
              <a:ext cx="2289392" cy="216024"/>
            </a:xfrm>
            <a:prstGeom prst="rect">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de-DE" sz="1100" b="1" dirty="0">
                  <a:solidFill>
                    <a:schemeClr val="bg1"/>
                  </a:solidFill>
                </a:rPr>
                <a:t>Lieferanteninnovation</a:t>
              </a:r>
            </a:p>
          </p:txBody>
        </p:sp>
      </p:grpSp>
      <p:cxnSp>
        <p:nvCxnSpPr>
          <p:cNvPr id="16" name="Gerade Verbindung mit Pfeil 15">
            <a:extLst>
              <a:ext uri="{FF2B5EF4-FFF2-40B4-BE49-F238E27FC236}">
                <a16:creationId xmlns:a16="http://schemas.microsoft.com/office/drawing/2014/main" id="{946848E7-AC11-4188-88E6-13AB5C91C3E3}"/>
              </a:ext>
            </a:extLst>
          </p:cNvPr>
          <p:cNvCxnSpPr>
            <a:cxnSpLocks/>
            <a:endCxn id="13" idx="1"/>
          </p:cNvCxnSpPr>
          <p:nvPr/>
        </p:nvCxnSpPr>
        <p:spPr>
          <a:xfrm>
            <a:off x="1763688" y="3927582"/>
            <a:ext cx="4506086" cy="689331"/>
          </a:xfrm>
          <a:prstGeom prst="straightConnector1">
            <a:avLst/>
          </a:prstGeom>
          <a:ln w="28575">
            <a:solidFill>
              <a:srgbClr val="E67015"/>
            </a:solidFill>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741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3B6B2022-9581-43F1-ADC5-242DB993A7E4}"/>
              </a:ext>
            </a:extLst>
          </p:cNvPr>
          <p:cNvGraphicFramePr>
            <a:graphicFrameLocks noChangeAspect="1"/>
          </p:cNvGraphicFramePr>
          <p:nvPr>
            <p:custDataLst>
              <p:tags r:id="rId2"/>
            </p:custDataLst>
            <p:extLst>
              <p:ext uri="{D42A27DB-BD31-4B8C-83A1-F6EECF244321}">
                <p14:modId xmlns:p14="http://schemas.microsoft.com/office/powerpoint/2010/main" val="2445435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Folie" r:id="rId5" imgW="395" imgH="392" progId="TCLayout.ActiveDocument.1">
                  <p:embed/>
                </p:oleObj>
              </mc:Choice>
              <mc:Fallback>
                <p:oleObj name="think-cell Folie" r:id="rId5" imgW="395" imgH="392" progId="TCLayout.ActiveDocument.1">
                  <p:embed/>
                  <p:pic>
                    <p:nvPicPr>
                      <p:cNvPr id="6" name="Objekt 5" hidden="1">
                        <a:extLst>
                          <a:ext uri="{FF2B5EF4-FFF2-40B4-BE49-F238E27FC236}">
                            <a16:creationId xmlns:a16="http://schemas.microsoft.com/office/drawing/2014/main" id="{3B6B2022-9581-43F1-ADC5-242DB993A7E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a:extLst>
              <a:ext uri="{FF2B5EF4-FFF2-40B4-BE49-F238E27FC236}">
                <a16:creationId xmlns:a16="http://schemas.microsoft.com/office/drawing/2014/main" id="{594316D3-B966-4963-9F2E-EE08DBD8CF36}"/>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de-DE" sz="2000" dirty="0">
              <a:latin typeface="Arial Black" panose="020B0A04020102020204" pitchFamily="34" charset="0"/>
              <a:ea typeface="+mj-ea"/>
              <a:cs typeface="+mj-cs"/>
              <a:sym typeface="Arial Black" panose="020B0A04020102020204" pitchFamily="34" charset="0"/>
            </a:endParaRPr>
          </a:p>
        </p:txBody>
      </p:sp>
      <p:sp>
        <p:nvSpPr>
          <p:cNvPr id="4" name="Foliennummernplatzhalter 3">
            <a:extLst>
              <a:ext uri="{FF2B5EF4-FFF2-40B4-BE49-F238E27FC236}">
                <a16:creationId xmlns:a16="http://schemas.microsoft.com/office/drawing/2014/main" id="{43E7247D-DB7A-4329-823E-BE1B81CE52E5}"/>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14</a:t>
            </a:fld>
            <a:endParaRPr lang="de-DE" altLang="de-DE" dirty="0"/>
          </a:p>
        </p:txBody>
      </p:sp>
      <p:sp>
        <p:nvSpPr>
          <p:cNvPr id="9" name="Titel 1">
            <a:extLst>
              <a:ext uri="{FF2B5EF4-FFF2-40B4-BE49-F238E27FC236}">
                <a16:creationId xmlns:a16="http://schemas.microsoft.com/office/drawing/2014/main" id="{1ADD2F8D-53EB-4BB7-8436-02632D618797}"/>
              </a:ext>
            </a:extLst>
          </p:cNvPr>
          <p:cNvSpPr>
            <a:spLocks noGrp="1"/>
          </p:cNvSpPr>
          <p:nvPr>
            <p:ph type="title"/>
          </p:nvPr>
        </p:nvSpPr>
        <p:spPr>
          <a:xfrm>
            <a:off x="228600" y="1219200"/>
            <a:ext cx="8686800" cy="762000"/>
          </a:xfrm>
        </p:spPr>
        <p:txBody>
          <a:bodyPr vert="horz"/>
          <a:lstStyle/>
          <a:p>
            <a:r>
              <a:rPr lang="de-DE" dirty="0"/>
              <a:t>Innovative Beschaffung gelingt nur mit innovativen Lieferanten</a:t>
            </a:r>
            <a:br>
              <a:rPr lang="de-DE" dirty="0"/>
            </a:br>
            <a:endParaRPr lang="de-DE" dirty="0"/>
          </a:p>
        </p:txBody>
      </p:sp>
      <p:pic>
        <p:nvPicPr>
          <p:cNvPr id="15" name="Grafik 14">
            <a:extLst>
              <a:ext uri="{FF2B5EF4-FFF2-40B4-BE49-F238E27FC236}">
                <a16:creationId xmlns:a16="http://schemas.microsoft.com/office/drawing/2014/main" id="{FDDC4B4C-B5C7-42F8-8E95-E5EC03BBCD42}"/>
              </a:ext>
            </a:extLst>
          </p:cNvPr>
          <p:cNvPicPr>
            <a:picLocks noChangeAspect="1"/>
          </p:cNvPicPr>
          <p:nvPr/>
        </p:nvPicPr>
        <p:blipFill rotWithShape="1">
          <a:blip r:embed="rId7"/>
          <a:srcRect l="7594" t="2602" r="31269" b="49787"/>
          <a:stretch/>
        </p:blipFill>
        <p:spPr>
          <a:xfrm>
            <a:off x="2339752" y="2104203"/>
            <a:ext cx="4642963" cy="2745813"/>
          </a:xfrm>
          <a:prstGeom prst="rect">
            <a:avLst/>
          </a:prstGeom>
        </p:spPr>
      </p:pic>
      <p:pic>
        <p:nvPicPr>
          <p:cNvPr id="16" name="Grafik 15">
            <a:extLst>
              <a:ext uri="{FF2B5EF4-FFF2-40B4-BE49-F238E27FC236}">
                <a16:creationId xmlns:a16="http://schemas.microsoft.com/office/drawing/2014/main" id="{D7F08AD7-FDFF-46ED-8FE1-A7140CAF3518}"/>
              </a:ext>
            </a:extLst>
          </p:cNvPr>
          <p:cNvPicPr>
            <a:picLocks noChangeAspect="1"/>
          </p:cNvPicPr>
          <p:nvPr/>
        </p:nvPicPr>
        <p:blipFill rotWithShape="1">
          <a:blip r:embed="rId8"/>
          <a:srcRect l="16595" t="4047" r="48599" b="50000"/>
          <a:stretch/>
        </p:blipFill>
        <p:spPr>
          <a:xfrm>
            <a:off x="117468" y="2849795"/>
            <a:ext cx="3143250" cy="3151414"/>
          </a:xfrm>
          <a:prstGeom prst="rect">
            <a:avLst/>
          </a:prstGeom>
        </p:spPr>
      </p:pic>
      <p:pic>
        <p:nvPicPr>
          <p:cNvPr id="5" name="Grafik 4">
            <a:extLst>
              <a:ext uri="{FF2B5EF4-FFF2-40B4-BE49-F238E27FC236}">
                <a16:creationId xmlns:a16="http://schemas.microsoft.com/office/drawing/2014/main" id="{1E5E0DE5-FB7E-416C-875D-2CB395EF6FE9}"/>
              </a:ext>
            </a:extLst>
          </p:cNvPr>
          <p:cNvPicPr>
            <a:picLocks noChangeAspect="1"/>
          </p:cNvPicPr>
          <p:nvPr/>
        </p:nvPicPr>
        <p:blipFill rotWithShape="1">
          <a:blip r:embed="rId9"/>
          <a:srcRect l="14119" t="2222" r="45216" b="51050"/>
          <a:stretch/>
        </p:blipFill>
        <p:spPr>
          <a:xfrm>
            <a:off x="5354123" y="2122073"/>
            <a:ext cx="3672409" cy="3204592"/>
          </a:xfrm>
          <a:prstGeom prst="rect">
            <a:avLst/>
          </a:prstGeom>
        </p:spPr>
      </p:pic>
      <p:pic>
        <p:nvPicPr>
          <p:cNvPr id="12" name="Grafik 11">
            <a:extLst>
              <a:ext uri="{FF2B5EF4-FFF2-40B4-BE49-F238E27FC236}">
                <a16:creationId xmlns:a16="http://schemas.microsoft.com/office/drawing/2014/main" id="{2720AB57-0DF7-4C47-8B95-AF44DDFD4AF3}"/>
              </a:ext>
            </a:extLst>
          </p:cNvPr>
          <p:cNvPicPr>
            <a:picLocks noChangeAspect="1"/>
          </p:cNvPicPr>
          <p:nvPr/>
        </p:nvPicPr>
        <p:blipFill>
          <a:blip r:embed="rId10"/>
          <a:stretch>
            <a:fillRect/>
          </a:stretch>
        </p:blipFill>
        <p:spPr>
          <a:xfrm>
            <a:off x="1740550" y="4429031"/>
            <a:ext cx="6083383" cy="2044017"/>
          </a:xfrm>
          <a:prstGeom prst="rect">
            <a:avLst/>
          </a:prstGeom>
        </p:spPr>
      </p:pic>
      <p:sp>
        <p:nvSpPr>
          <p:cNvPr id="13" name="Textfeld 12">
            <a:extLst>
              <a:ext uri="{FF2B5EF4-FFF2-40B4-BE49-F238E27FC236}">
                <a16:creationId xmlns:a16="http://schemas.microsoft.com/office/drawing/2014/main" id="{6945088C-3AAB-40E5-BA94-8554F9A68AEA}"/>
              </a:ext>
            </a:extLst>
          </p:cNvPr>
          <p:cNvSpPr txBox="1"/>
          <p:nvPr/>
        </p:nvSpPr>
        <p:spPr>
          <a:xfrm>
            <a:off x="4427984" y="6243237"/>
            <a:ext cx="3672408" cy="276999"/>
          </a:xfrm>
          <a:prstGeom prst="rect">
            <a:avLst/>
          </a:prstGeom>
          <a:noFill/>
        </p:spPr>
        <p:txBody>
          <a:bodyPr wrap="square" rtlCol="0">
            <a:spAutoFit/>
          </a:bodyPr>
          <a:lstStyle/>
          <a:p>
            <a:r>
              <a:rPr lang="de-DE" sz="1200" dirty="0" err="1">
                <a:latin typeface="+mn-lt"/>
              </a:rPr>
              <a:t>GovTech</a:t>
            </a:r>
            <a:r>
              <a:rPr lang="de-DE" sz="1200" dirty="0">
                <a:latin typeface="+mn-lt"/>
              </a:rPr>
              <a:t> Landscape Berlin – </a:t>
            </a:r>
            <a:r>
              <a:rPr lang="de-DE" sz="1200" dirty="0" err="1">
                <a:latin typeface="+mn-lt"/>
              </a:rPr>
              <a:t>startup-map.berlin</a:t>
            </a:r>
            <a:r>
              <a:rPr lang="de-DE" sz="1200" dirty="0">
                <a:latin typeface="+mn-lt"/>
              </a:rPr>
              <a:t> </a:t>
            </a:r>
          </a:p>
        </p:txBody>
      </p:sp>
      <p:pic>
        <p:nvPicPr>
          <p:cNvPr id="14" name="Grafik 13">
            <a:extLst>
              <a:ext uri="{FF2B5EF4-FFF2-40B4-BE49-F238E27FC236}">
                <a16:creationId xmlns:a16="http://schemas.microsoft.com/office/drawing/2014/main" id="{2FC7C6F8-27BF-41FA-B33C-0191E839F565}"/>
              </a:ext>
            </a:extLst>
          </p:cNvPr>
          <p:cNvPicPr>
            <a:picLocks noChangeAspect="1"/>
          </p:cNvPicPr>
          <p:nvPr/>
        </p:nvPicPr>
        <p:blipFill>
          <a:blip r:embed="rId11"/>
          <a:stretch>
            <a:fillRect/>
          </a:stretch>
        </p:blipFill>
        <p:spPr>
          <a:xfrm>
            <a:off x="145030" y="2103321"/>
            <a:ext cx="1961807" cy="541528"/>
          </a:xfrm>
          <a:prstGeom prst="rect">
            <a:avLst/>
          </a:prstGeom>
        </p:spPr>
      </p:pic>
    </p:spTree>
    <p:extLst>
      <p:ext uri="{BB962C8B-B14F-4D97-AF65-F5344CB8AC3E}">
        <p14:creationId xmlns:p14="http://schemas.microsoft.com/office/powerpoint/2010/main" val="1863785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kt 85" hidden="1">
            <a:extLst>
              <a:ext uri="{FF2B5EF4-FFF2-40B4-BE49-F238E27FC236}">
                <a16:creationId xmlns:a16="http://schemas.microsoft.com/office/drawing/2014/main" id="{426ED9F2-E4FA-4BEB-8A22-4C24E82A4F53}"/>
              </a:ext>
            </a:extLst>
          </p:cNvPr>
          <p:cNvGraphicFramePr>
            <a:graphicFrameLocks noChangeAspect="1"/>
          </p:cNvGraphicFramePr>
          <p:nvPr>
            <p:custDataLst>
              <p:tags r:id="rId2"/>
            </p:custDataLst>
            <p:extLst>
              <p:ext uri="{D42A27DB-BD31-4B8C-83A1-F6EECF244321}">
                <p14:modId xmlns:p14="http://schemas.microsoft.com/office/powerpoint/2010/main" val="1866602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Folie" r:id="rId80" imgW="360" imgH="360" progId="TCLayout.ActiveDocument.1">
                  <p:embed/>
                </p:oleObj>
              </mc:Choice>
              <mc:Fallback>
                <p:oleObj name="think-cell Folie" r:id="rId80" imgW="360" imgH="360" progId="TCLayout.ActiveDocument.1">
                  <p:embed/>
                  <p:pic>
                    <p:nvPicPr>
                      <p:cNvPr id="86" name="Objekt 85" hidden="1">
                        <a:extLst>
                          <a:ext uri="{FF2B5EF4-FFF2-40B4-BE49-F238E27FC236}">
                            <a16:creationId xmlns:a16="http://schemas.microsoft.com/office/drawing/2014/main" id="{426ED9F2-E4FA-4BEB-8A22-4C24E82A4F53}"/>
                          </a:ext>
                        </a:extLst>
                      </p:cNvPr>
                      <p:cNvPicPr/>
                      <p:nvPr/>
                    </p:nvPicPr>
                    <p:blipFill>
                      <a:blip r:embed="rId81"/>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9FF1A94-5130-4657-A364-5469BCC7C735}"/>
              </a:ext>
            </a:extLst>
          </p:cNvPr>
          <p:cNvSpPr>
            <a:spLocks noGrp="1"/>
          </p:cNvSpPr>
          <p:nvPr>
            <p:ph type="title"/>
          </p:nvPr>
        </p:nvSpPr>
        <p:spPr/>
        <p:txBody>
          <a:bodyPr vert="horz"/>
          <a:lstStyle/>
          <a:p>
            <a:r>
              <a:rPr lang="de-DE" dirty="0"/>
              <a:t>Vergaberecht ist Voraussetzung innovativer Beschaffung</a:t>
            </a:r>
          </a:p>
        </p:txBody>
      </p:sp>
      <p:sp>
        <p:nvSpPr>
          <p:cNvPr id="4" name="Foliennummernplatzhalter 3">
            <a:extLst>
              <a:ext uri="{FF2B5EF4-FFF2-40B4-BE49-F238E27FC236}">
                <a16:creationId xmlns:a16="http://schemas.microsoft.com/office/drawing/2014/main" id="{D300F3C3-B6A2-4B70-B23F-95897A006390}"/>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15</a:t>
            </a:fld>
            <a:endParaRPr lang="de-DE" altLang="de-DE" dirty="0"/>
          </a:p>
        </p:txBody>
      </p:sp>
      <p:graphicFrame>
        <p:nvGraphicFramePr>
          <p:cNvPr id="5" name="Objekt 4">
            <a:extLst>
              <a:ext uri="{FF2B5EF4-FFF2-40B4-BE49-F238E27FC236}">
                <a16:creationId xmlns:a16="http://schemas.microsoft.com/office/drawing/2014/main" id="{F472A8AD-BF3A-4FCB-96F8-B4511B22EAE7}"/>
              </a:ext>
            </a:extLst>
          </p:cNvPr>
          <p:cNvGraphicFramePr>
            <a:graphicFrameLocks/>
          </p:cNvGraphicFramePr>
          <p:nvPr>
            <p:custDataLst>
              <p:tags r:id="rId3"/>
            </p:custDataLst>
          </p:nvPr>
        </p:nvGraphicFramePr>
        <p:xfrm>
          <a:off x="826750" y="2532818"/>
          <a:ext cx="3295622" cy="3371760"/>
        </p:xfrm>
        <a:graphic>
          <a:graphicData uri="http://schemas.openxmlformats.org/presentationml/2006/ole">
            <mc:AlternateContent xmlns:mc="http://schemas.openxmlformats.org/markup-compatibility/2006">
              <mc:Choice xmlns:v="urn:schemas-microsoft-com:vml" Requires="v">
                <p:oleObj spid="_x0000_s31747" name="Chart" r:id="rId82" imgW="3295622" imgH="3371760" progId="MSGraph.Chart.8">
                  <p:embed followColorScheme="full"/>
                </p:oleObj>
              </mc:Choice>
              <mc:Fallback>
                <p:oleObj name="Chart" r:id="rId82" imgW="3295622" imgH="3371760" progId="MSGraph.Chart.8">
                  <p:embed followColorScheme="full"/>
                  <p:pic>
                    <p:nvPicPr>
                      <p:cNvPr id="5" name="Objekt 4">
                        <a:extLst>
                          <a:ext uri="{FF2B5EF4-FFF2-40B4-BE49-F238E27FC236}">
                            <a16:creationId xmlns:a16="http://schemas.microsoft.com/office/drawing/2014/main" id="{F472A8AD-BF3A-4FCB-96F8-B4511B22EAE7}"/>
                          </a:ext>
                        </a:extLst>
                      </p:cNvPr>
                      <p:cNvPicPr/>
                      <p:nvPr/>
                    </p:nvPicPr>
                    <p:blipFill>
                      <a:blip r:embed="rId83"/>
                      <a:stretch>
                        <a:fillRect/>
                      </a:stretch>
                    </p:blipFill>
                    <p:spPr>
                      <a:xfrm>
                        <a:off x="826750" y="2532818"/>
                        <a:ext cx="3295622" cy="3371760"/>
                      </a:xfrm>
                      <a:prstGeom prst="rect">
                        <a:avLst/>
                      </a:prstGeom>
                    </p:spPr>
                  </p:pic>
                </p:oleObj>
              </mc:Fallback>
            </mc:AlternateContent>
          </a:graphicData>
        </a:graphic>
      </p:graphicFrame>
      <p:sp>
        <p:nvSpPr>
          <p:cNvPr id="6" name="Rectangle 3">
            <a:extLst>
              <a:ext uri="{FF2B5EF4-FFF2-40B4-BE49-F238E27FC236}">
                <a16:creationId xmlns:a16="http://schemas.microsoft.com/office/drawing/2014/main" id="{09A2CF69-32B8-4F6A-9B87-52BB50082847}"/>
              </a:ext>
            </a:extLst>
          </p:cNvPr>
          <p:cNvSpPr>
            <a:spLocks noGrp="1" noChangeArrowheads="1"/>
          </p:cNvSpPr>
          <p:nvPr>
            <p:custDataLst>
              <p:tags r:id="rId4"/>
            </p:custDataLst>
          </p:nvPr>
        </p:nvSpPr>
        <p:spPr bwMode="auto">
          <a:xfrm>
            <a:off x="420350" y="4009193"/>
            <a:ext cx="46196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8D9EE832-F904-451A-BAE2-B0D0B483D1A7}" type="datetime'''''''S''''p''''a''''''n''i''''''''e''n'''''''''''''">
              <a:rPr lang="de-DE" altLang="en-US" sz="1000" b="0">
                <a:solidFill>
                  <a:srgbClr val="000000"/>
                </a:solidFill>
              </a:rPr>
              <a:pPr marL="0" indent="0" algn="r">
                <a:spcBef>
                  <a:spcPct val="0"/>
                </a:spcBef>
                <a:buFontTx/>
                <a:buNone/>
              </a:pPr>
              <a:t>Spanien</a:t>
            </a:fld>
            <a:endParaRPr lang="de-DE" sz="1000" b="0" dirty="0">
              <a:solidFill>
                <a:srgbClr val="000000"/>
              </a:solidFill>
              <a:sym typeface="+mn-lt"/>
            </a:endParaRPr>
          </a:p>
        </p:txBody>
      </p:sp>
      <p:sp>
        <p:nvSpPr>
          <p:cNvPr id="7" name="Rectangle 3">
            <a:extLst>
              <a:ext uri="{FF2B5EF4-FFF2-40B4-BE49-F238E27FC236}">
                <a16:creationId xmlns:a16="http://schemas.microsoft.com/office/drawing/2014/main" id="{35F2E2F1-7758-42A2-A5F0-1E70F0AF01A8}"/>
              </a:ext>
            </a:extLst>
          </p:cNvPr>
          <p:cNvSpPr>
            <a:spLocks noGrp="1" noChangeArrowheads="1"/>
          </p:cNvSpPr>
          <p:nvPr>
            <p:custDataLst>
              <p:tags r:id="rId5"/>
            </p:custDataLst>
          </p:nvPr>
        </p:nvSpPr>
        <p:spPr bwMode="gray">
          <a:xfrm>
            <a:off x="4052550" y="4009193"/>
            <a:ext cx="4191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10.678</a:t>
            </a:r>
          </a:p>
        </p:txBody>
      </p:sp>
      <p:sp>
        <p:nvSpPr>
          <p:cNvPr id="8" name="Rectangle 3">
            <a:extLst>
              <a:ext uri="{FF2B5EF4-FFF2-40B4-BE49-F238E27FC236}">
                <a16:creationId xmlns:a16="http://schemas.microsoft.com/office/drawing/2014/main" id="{647117A1-7786-44A7-A15F-194ADA71DD79}"/>
              </a:ext>
            </a:extLst>
          </p:cNvPr>
          <p:cNvSpPr>
            <a:spLocks noGrp="1" noChangeArrowheads="1"/>
          </p:cNvSpPr>
          <p:nvPr>
            <p:custDataLst>
              <p:tags r:id="rId6"/>
            </p:custDataLst>
          </p:nvPr>
        </p:nvSpPr>
        <p:spPr bwMode="gray">
          <a:xfrm>
            <a:off x="4052550" y="5328406"/>
            <a:ext cx="4191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31.249</a:t>
            </a:r>
          </a:p>
        </p:txBody>
      </p:sp>
      <p:sp>
        <p:nvSpPr>
          <p:cNvPr id="9" name="Rectangle 3">
            <a:extLst>
              <a:ext uri="{FF2B5EF4-FFF2-40B4-BE49-F238E27FC236}">
                <a16:creationId xmlns:a16="http://schemas.microsoft.com/office/drawing/2014/main" id="{06487D98-D56C-4167-8E8F-6A6244020EE9}"/>
              </a:ext>
            </a:extLst>
          </p:cNvPr>
          <p:cNvSpPr>
            <a:spLocks noGrp="1" noChangeArrowheads="1"/>
          </p:cNvSpPr>
          <p:nvPr>
            <p:custDataLst>
              <p:tags r:id="rId7"/>
            </p:custDataLst>
          </p:nvPr>
        </p:nvSpPr>
        <p:spPr bwMode="auto">
          <a:xfrm>
            <a:off x="298113" y="5066468"/>
            <a:ext cx="5842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FCC06BFE-0201-41E6-A75F-475903A86A5B}" type="datetime'Dän''''e''''''m''a''''''''''''''''''''''r''k'''''">
              <a:rPr lang="de-DE" altLang="en-US" sz="1000" b="0">
                <a:solidFill>
                  <a:srgbClr val="000000"/>
                </a:solidFill>
              </a:rPr>
              <a:pPr marL="0" indent="0" algn="r">
                <a:spcBef>
                  <a:spcPct val="0"/>
                </a:spcBef>
                <a:buFontTx/>
                <a:buNone/>
              </a:pPr>
              <a:t>Dänemark</a:t>
            </a:fld>
            <a:endParaRPr lang="de-DE" sz="1000" b="0" dirty="0">
              <a:solidFill>
                <a:srgbClr val="000000"/>
              </a:solidFill>
              <a:sym typeface="+mn-lt"/>
            </a:endParaRPr>
          </a:p>
        </p:txBody>
      </p:sp>
      <p:sp>
        <p:nvSpPr>
          <p:cNvPr id="10" name="Rectangle 3">
            <a:extLst>
              <a:ext uri="{FF2B5EF4-FFF2-40B4-BE49-F238E27FC236}">
                <a16:creationId xmlns:a16="http://schemas.microsoft.com/office/drawing/2014/main" id="{BA753830-E1E8-4BA8-9748-6301DF826E6E}"/>
              </a:ext>
            </a:extLst>
          </p:cNvPr>
          <p:cNvSpPr>
            <a:spLocks noGrp="1" noChangeArrowheads="1"/>
          </p:cNvSpPr>
          <p:nvPr>
            <p:custDataLst>
              <p:tags r:id="rId8"/>
            </p:custDataLst>
          </p:nvPr>
        </p:nvSpPr>
        <p:spPr bwMode="gray">
          <a:xfrm>
            <a:off x="4052550" y="5066468"/>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2.172</a:t>
            </a:r>
          </a:p>
        </p:txBody>
      </p:sp>
      <p:sp>
        <p:nvSpPr>
          <p:cNvPr id="11" name="Rectangle 3">
            <a:extLst>
              <a:ext uri="{FF2B5EF4-FFF2-40B4-BE49-F238E27FC236}">
                <a16:creationId xmlns:a16="http://schemas.microsoft.com/office/drawing/2014/main" id="{2D430468-ADFD-457D-95D6-CF4E22ABCB18}"/>
              </a:ext>
            </a:extLst>
          </p:cNvPr>
          <p:cNvSpPr>
            <a:spLocks noGrp="1" noChangeArrowheads="1"/>
          </p:cNvSpPr>
          <p:nvPr>
            <p:custDataLst>
              <p:tags r:id="rId9"/>
            </p:custDataLst>
          </p:nvPr>
        </p:nvSpPr>
        <p:spPr bwMode="auto">
          <a:xfrm>
            <a:off x="461625" y="4799768"/>
            <a:ext cx="420688"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B92E7C64-79C1-44DC-B5D0-648308C1B717}" type="datetime'B''e''''''''''''''''''''''''l''''''''''''g''i''''''''e''''n'''">
              <a:rPr lang="de-DE" altLang="en-US" sz="1000" b="0">
                <a:solidFill>
                  <a:srgbClr val="000000"/>
                </a:solidFill>
              </a:rPr>
              <a:pPr marL="0" indent="0" algn="r">
                <a:spcBef>
                  <a:spcPct val="0"/>
                </a:spcBef>
                <a:buFontTx/>
                <a:buNone/>
              </a:pPr>
              <a:t>Belgien</a:t>
            </a:fld>
            <a:endParaRPr lang="de-DE" sz="1000" b="0" dirty="0">
              <a:solidFill>
                <a:srgbClr val="000000"/>
              </a:solidFill>
              <a:sym typeface="+mn-lt"/>
            </a:endParaRPr>
          </a:p>
        </p:txBody>
      </p:sp>
      <p:sp>
        <p:nvSpPr>
          <p:cNvPr id="12" name="Rectangle 3">
            <a:extLst>
              <a:ext uri="{FF2B5EF4-FFF2-40B4-BE49-F238E27FC236}">
                <a16:creationId xmlns:a16="http://schemas.microsoft.com/office/drawing/2014/main" id="{E1DFDF7D-A205-4498-B8A6-EAB89C9493B9}"/>
              </a:ext>
            </a:extLst>
          </p:cNvPr>
          <p:cNvSpPr>
            <a:spLocks noGrp="1" noChangeArrowheads="1"/>
          </p:cNvSpPr>
          <p:nvPr>
            <p:custDataLst>
              <p:tags r:id="rId10"/>
            </p:custDataLst>
          </p:nvPr>
        </p:nvSpPr>
        <p:spPr bwMode="gray">
          <a:xfrm>
            <a:off x="4052550" y="4799768"/>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5.718</a:t>
            </a:r>
          </a:p>
        </p:txBody>
      </p:sp>
      <p:sp>
        <p:nvSpPr>
          <p:cNvPr id="13" name="Rectangle 3">
            <a:extLst>
              <a:ext uri="{FF2B5EF4-FFF2-40B4-BE49-F238E27FC236}">
                <a16:creationId xmlns:a16="http://schemas.microsoft.com/office/drawing/2014/main" id="{74C4D579-BB82-4632-8267-567DF68ADE66}"/>
              </a:ext>
            </a:extLst>
          </p:cNvPr>
          <p:cNvSpPr>
            <a:spLocks noGrp="1" noChangeArrowheads="1"/>
          </p:cNvSpPr>
          <p:nvPr>
            <p:custDataLst>
              <p:tags r:id="rId11"/>
            </p:custDataLst>
          </p:nvPr>
        </p:nvSpPr>
        <p:spPr bwMode="gray">
          <a:xfrm>
            <a:off x="4052550" y="3475793"/>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4.426</a:t>
            </a:r>
          </a:p>
        </p:txBody>
      </p:sp>
      <p:sp>
        <p:nvSpPr>
          <p:cNvPr id="14" name="Rectangle 3">
            <a:extLst>
              <a:ext uri="{FF2B5EF4-FFF2-40B4-BE49-F238E27FC236}">
                <a16:creationId xmlns:a16="http://schemas.microsoft.com/office/drawing/2014/main" id="{F3275FDC-36DE-4A78-B2FA-B69420D23024}"/>
              </a:ext>
            </a:extLst>
          </p:cNvPr>
          <p:cNvSpPr>
            <a:spLocks noGrp="1" noChangeArrowheads="1"/>
          </p:cNvSpPr>
          <p:nvPr>
            <p:custDataLst>
              <p:tags r:id="rId12"/>
            </p:custDataLst>
          </p:nvPr>
        </p:nvSpPr>
        <p:spPr bwMode="auto">
          <a:xfrm>
            <a:off x="250488" y="3137656"/>
            <a:ext cx="631825" cy="3048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r>
              <a:rPr lang="de-DE" altLang="en-US" sz="1000" b="0" dirty="0">
                <a:solidFill>
                  <a:srgbClr val="000000"/>
                </a:solidFill>
              </a:rPr>
              <a:t>Vereinigtes</a:t>
            </a:r>
          </a:p>
          <a:p>
            <a:pPr marL="0" indent="0" algn="r">
              <a:spcBef>
                <a:spcPct val="0"/>
              </a:spcBef>
              <a:buFontTx/>
              <a:buNone/>
            </a:pPr>
            <a:r>
              <a:rPr lang="de-DE" sz="1000" b="0" dirty="0">
                <a:solidFill>
                  <a:srgbClr val="000000"/>
                </a:solidFill>
                <a:sym typeface="+mn-lt"/>
              </a:rPr>
              <a:t>Königreich</a:t>
            </a:r>
          </a:p>
        </p:txBody>
      </p:sp>
      <p:sp>
        <p:nvSpPr>
          <p:cNvPr id="15" name="Rectangle 3">
            <a:extLst>
              <a:ext uri="{FF2B5EF4-FFF2-40B4-BE49-F238E27FC236}">
                <a16:creationId xmlns:a16="http://schemas.microsoft.com/office/drawing/2014/main" id="{E4674B64-5373-4A1D-A0A3-57A4AA0BF555}"/>
              </a:ext>
            </a:extLst>
          </p:cNvPr>
          <p:cNvSpPr>
            <a:spLocks noGrp="1" noChangeArrowheads="1"/>
          </p:cNvSpPr>
          <p:nvPr>
            <p:custDataLst>
              <p:tags r:id="rId13"/>
            </p:custDataLst>
          </p:nvPr>
        </p:nvSpPr>
        <p:spPr bwMode="auto">
          <a:xfrm>
            <a:off x="560050" y="3742493"/>
            <a:ext cx="32226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937236B4-7C27-4F4F-AF41-4EF0ED9723E2}" type="datetime'P''''''''''''o''''''l''''e''''''''''''''''n'''''''''''''">
              <a:rPr lang="de-DE" altLang="en-US" sz="1000" b="0">
                <a:solidFill>
                  <a:srgbClr val="000000"/>
                </a:solidFill>
              </a:rPr>
              <a:pPr marL="0" indent="0" algn="r">
                <a:spcBef>
                  <a:spcPct val="0"/>
                </a:spcBef>
                <a:buFontTx/>
                <a:buNone/>
              </a:pPr>
              <a:t>Polen</a:t>
            </a:fld>
            <a:endParaRPr lang="de-DE" sz="1000" b="0" dirty="0">
              <a:solidFill>
                <a:srgbClr val="000000"/>
              </a:solidFill>
              <a:sym typeface="+mn-lt"/>
            </a:endParaRPr>
          </a:p>
        </p:txBody>
      </p:sp>
      <p:sp>
        <p:nvSpPr>
          <p:cNvPr id="16" name="Rectangle 3">
            <a:extLst>
              <a:ext uri="{FF2B5EF4-FFF2-40B4-BE49-F238E27FC236}">
                <a16:creationId xmlns:a16="http://schemas.microsoft.com/office/drawing/2014/main" id="{53F13649-9D69-4537-A7C8-EACF8CE1011D}"/>
              </a:ext>
            </a:extLst>
          </p:cNvPr>
          <p:cNvSpPr>
            <a:spLocks noGrp="1" noChangeArrowheads="1"/>
          </p:cNvSpPr>
          <p:nvPr>
            <p:custDataLst>
              <p:tags r:id="rId14"/>
            </p:custDataLst>
          </p:nvPr>
        </p:nvSpPr>
        <p:spPr bwMode="gray">
          <a:xfrm>
            <a:off x="4052550" y="3742493"/>
            <a:ext cx="4191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18.221</a:t>
            </a:r>
          </a:p>
        </p:txBody>
      </p:sp>
      <p:sp>
        <p:nvSpPr>
          <p:cNvPr id="17" name="Rectangle 3">
            <a:extLst>
              <a:ext uri="{FF2B5EF4-FFF2-40B4-BE49-F238E27FC236}">
                <a16:creationId xmlns:a16="http://schemas.microsoft.com/office/drawing/2014/main" id="{0F427D34-EF2F-41C7-B11B-10B87CA799AF}"/>
              </a:ext>
            </a:extLst>
          </p:cNvPr>
          <p:cNvSpPr>
            <a:spLocks noGrp="1" noChangeArrowheads="1"/>
          </p:cNvSpPr>
          <p:nvPr>
            <p:custDataLst>
              <p:tags r:id="rId15"/>
            </p:custDataLst>
          </p:nvPr>
        </p:nvSpPr>
        <p:spPr bwMode="auto">
          <a:xfrm>
            <a:off x="306050" y="3475793"/>
            <a:ext cx="57626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6224E549-D287-461D-87DB-48CDAE5AA3DA}" type="datetime'''No''''rw''''''ege''''''''''''''''''''''''''''n'''''''''''">
              <a:rPr lang="de-DE" altLang="en-US" sz="1000" b="0">
                <a:solidFill>
                  <a:srgbClr val="000000"/>
                </a:solidFill>
              </a:rPr>
              <a:pPr marL="0" indent="0" algn="r">
                <a:spcBef>
                  <a:spcPct val="0"/>
                </a:spcBef>
                <a:buFontTx/>
                <a:buNone/>
              </a:pPr>
              <a:t>Norwegen</a:t>
            </a:fld>
            <a:endParaRPr lang="de-DE" sz="1000" b="0" dirty="0">
              <a:solidFill>
                <a:srgbClr val="000000"/>
              </a:solidFill>
              <a:sym typeface="+mn-lt"/>
            </a:endParaRPr>
          </a:p>
        </p:txBody>
      </p:sp>
      <p:sp>
        <p:nvSpPr>
          <p:cNvPr id="18" name="Rectangle 3">
            <a:extLst>
              <a:ext uri="{FF2B5EF4-FFF2-40B4-BE49-F238E27FC236}">
                <a16:creationId xmlns:a16="http://schemas.microsoft.com/office/drawing/2014/main" id="{67AF6A75-07A2-46A0-9678-22FA4959248F}"/>
              </a:ext>
            </a:extLst>
          </p:cNvPr>
          <p:cNvSpPr>
            <a:spLocks noGrp="1" noChangeArrowheads="1"/>
          </p:cNvSpPr>
          <p:nvPr>
            <p:custDataLst>
              <p:tags r:id="rId16"/>
            </p:custDataLst>
          </p:nvPr>
        </p:nvSpPr>
        <p:spPr bwMode="gray">
          <a:xfrm>
            <a:off x="4052550" y="5590343"/>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3.651</a:t>
            </a:r>
          </a:p>
        </p:txBody>
      </p:sp>
      <p:sp>
        <p:nvSpPr>
          <p:cNvPr id="19" name="Rectangle 3">
            <a:extLst>
              <a:ext uri="{FF2B5EF4-FFF2-40B4-BE49-F238E27FC236}">
                <a16:creationId xmlns:a16="http://schemas.microsoft.com/office/drawing/2014/main" id="{F0C82314-EA13-4D1D-BEAE-ABBDD403BB66}"/>
              </a:ext>
            </a:extLst>
          </p:cNvPr>
          <p:cNvSpPr>
            <a:spLocks noGrp="1" noChangeArrowheads="1"/>
          </p:cNvSpPr>
          <p:nvPr>
            <p:custDataLst>
              <p:tags r:id="rId17"/>
            </p:custDataLst>
          </p:nvPr>
        </p:nvSpPr>
        <p:spPr bwMode="auto">
          <a:xfrm>
            <a:off x="121900" y="5328406"/>
            <a:ext cx="760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9CE6BC87-3A1C-4169-A05C-9247E5A2E42D}" type="datetime'D''''e''''u''ts''''''''''ch''''l''''''''''''an''''''''d'">
              <a:rPr lang="de-DE" altLang="en-US" sz="1000">
                <a:solidFill>
                  <a:srgbClr val="000000"/>
                </a:solidFill>
              </a:rPr>
              <a:pPr marL="0" indent="0" algn="r">
                <a:spcBef>
                  <a:spcPct val="0"/>
                </a:spcBef>
                <a:buFontTx/>
                <a:buNone/>
              </a:pPr>
              <a:t>Deutschland</a:t>
            </a:fld>
            <a:endParaRPr lang="de-DE" sz="1000" dirty="0">
              <a:solidFill>
                <a:srgbClr val="000000"/>
              </a:solidFill>
              <a:sym typeface="+mn-lt"/>
            </a:endParaRPr>
          </a:p>
        </p:txBody>
      </p:sp>
      <p:sp>
        <p:nvSpPr>
          <p:cNvPr id="20" name="Rectangle 3">
            <a:extLst>
              <a:ext uri="{FF2B5EF4-FFF2-40B4-BE49-F238E27FC236}">
                <a16:creationId xmlns:a16="http://schemas.microsoft.com/office/drawing/2014/main" id="{D5068280-FE8F-45B0-8BED-256E26FA185B}"/>
              </a:ext>
            </a:extLst>
          </p:cNvPr>
          <p:cNvSpPr>
            <a:spLocks noGrp="1" noChangeArrowheads="1"/>
          </p:cNvSpPr>
          <p:nvPr>
            <p:custDataLst>
              <p:tags r:id="rId18"/>
            </p:custDataLst>
          </p:nvPr>
        </p:nvSpPr>
        <p:spPr bwMode="gray">
          <a:xfrm>
            <a:off x="4052550" y="3213856"/>
            <a:ext cx="4191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11.571</a:t>
            </a:r>
          </a:p>
        </p:txBody>
      </p:sp>
      <p:sp>
        <p:nvSpPr>
          <p:cNvPr id="21" name="Rectangle 3">
            <a:extLst>
              <a:ext uri="{FF2B5EF4-FFF2-40B4-BE49-F238E27FC236}">
                <a16:creationId xmlns:a16="http://schemas.microsoft.com/office/drawing/2014/main" id="{55DF1E95-DE7D-48D6-BF92-9BBE9282FF66}"/>
              </a:ext>
            </a:extLst>
          </p:cNvPr>
          <p:cNvSpPr>
            <a:spLocks noGrp="1" noChangeArrowheads="1"/>
          </p:cNvSpPr>
          <p:nvPr>
            <p:custDataLst>
              <p:tags r:id="rId19"/>
            </p:custDataLst>
          </p:nvPr>
        </p:nvSpPr>
        <p:spPr bwMode="auto">
          <a:xfrm>
            <a:off x="201275" y="2951918"/>
            <a:ext cx="681038"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17EBDABA-03DF-4B0F-AE76-DB82F76BD664}" type="datetime'''N''''i''''''''ede''''''''''''r''''''la''''''''''''n''''de'">
              <a:rPr lang="de-DE" altLang="en-US" sz="1000" b="0">
                <a:solidFill>
                  <a:srgbClr val="000000"/>
                </a:solidFill>
              </a:rPr>
              <a:pPr marL="0" indent="0" algn="r">
                <a:spcBef>
                  <a:spcPct val="0"/>
                </a:spcBef>
                <a:buFontTx/>
                <a:buNone/>
              </a:pPr>
              <a:t>Niederlande</a:t>
            </a:fld>
            <a:endParaRPr lang="de-DE" sz="1000" b="0" dirty="0">
              <a:solidFill>
                <a:srgbClr val="000000"/>
              </a:solidFill>
              <a:sym typeface="+mn-lt"/>
            </a:endParaRPr>
          </a:p>
        </p:txBody>
      </p:sp>
      <p:sp>
        <p:nvSpPr>
          <p:cNvPr id="22" name="Rectangle 3">
            <a:extLst>
              <a:ext uri="{FF2B5EF4-FFF2-40B4-BE49-F238E27FC236}">
                <a16:creationId xmlns:a16="http://schemas.microsoft.com/office/drawing/2014/main" id="{BBC4D8E5-BE03-4E7C-870B-2EF68CBE35CA}"/>
              </a:ext>
            </a:extLst>
          </p:cNvPr>
          <p:cNvSpPr>
            <a:spLocks noGrp="1" noChangeArrowheads="1"/>
          </p:cNvSpPr>
          <p:nvPr>
            <p:custDataLst>
              <p:tags r:id="rId20"/>
            </p:custDataLst>
          </p:nvPr>
        </p:nvSpPr>
        <p:spPr bwMode="gray">
          <a:xfrm>
            <a:off x="4052550" y="2951918"/>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4.660</a:t>
            </a:r>
          </a:p>
        </p:txBody>
      </p:sp>
      <p:sp>
        <p:nvSpPr>
          <p:cNvPr id="23" name="Rectangle 3">
            <a:extLst>
              <a:ext uri="{FF2B5EF4-FFF2-40B4-BE49-F238E27FC236}">
                <a16:creationId xmlns:a16="http://schemas.microsoft.com/office/drawing/2014/main" id="{4A2D14A7-D427-4686-8809-C5CE313C3D2B}"/>
              </a:ext>
            </a:extLst>
          </p:cNvPr>
          <p:cNvSpPr>
            <a:spLocks noGrp="1" noChangeArrowheads="1"/>
          </p:cNvSpPr>
          <p:nvPr>
            <p:custDataLst>
              <p:tags r:id="rId21"/>
            </p:custDataLst>
          </p:nvPr>
        </p:nvSpPr>
        <p:spPr bwMode="auto">
          <a:xfrm>
            <a:off x="283825" y="2685218"/>
            <a:ext cx="598488"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DD3A5CCB-FC19-4BB0-BF72-940DC623FC9D}" type="datetime'''''''''F''''ra''''''''n''''''''''k''r''''''ei''c''h'''''''">
              <a:rPr lang="de-DE" altLang="en-US" sz="1000" b="0">
                <a:solidFill>
                  <a:srgbClr val="000000"/>
                </a:solidFill>
              </a:rPr>
              <a:pPr marL="0" indent="0" algn="r">
                <a:spcBef>
                  <a:spcPct val="0"/>
                </a:spcBef>
                <a:buFontTx/>
                <a:buNone/>
              </a:pPr>
              <a:t>Frankreich</a:t>
            </a:fld>
            <a:endParaRPr lang="de-DE" sz="1000" b="0" dirty="0">
              <a:solidFill>
                <a:srgbClr val="000000"/>
              </a:solidFill>
              <a:sym typeface="+mn-lt"/>
            </a:endParaRPr>
          </a:p>
        </p:txBody>
      </p:sp>
      <p:sp>
        <p:nvSpPr>
          <p:cNvPr id="24" name="Rectangle 3">
            <a:extLst>
              <a:ext uri="{FF2B5EF4-FFF2-40B4-BE49-F238E27FC236}">
                <a16:creationId xmlns:a16="http://schemas.microsoft.com/office/drawing/2014/main" id="{269F3748-CB1A-4CF2-9A16-EF95FA0B4241}"/>
              </a:ext>
            </a:extLst>
          </p:cNvPr>
          <p:cNvSpPr>
            <a:spLocks noGrp="1" noChangeArrowheads="1"/>
          </p:cNvSpPr>
          <p:nvPr>
            <p:custDataLst>
              <p:tags r:id="rId22"/>
            </p:custDataLst>
          </p:nvPr>
        </p:nvSpPr>
        <p:spPr bwMode="gray">
          <a:xfrm>
            <a:off x="4052550" y="2685218"/>
            <a:ext cx="4191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39.829</a:t>
            </a:r>
          </a:p>
        </p:txBody>
      </p:sp>
      <p:sp>
        <p:nvSpPr>
          <p:cNvPr id="25" name="Rectangle 3">
            <a:extLst>
              <a:ext uri="{FF2B5EF4-FFF2-40B4-BE49-F238E27FC236}">
                <a16:creationId xmlns:a16="http://schemas.microsoft.com/office/drawing/2014/main" id="{6C366C30-753E-41EC-9F72-01BADCA207D0}"/>
              </a:ext>
            </a:extLst>
          </p:cNvPr>
          <p:cNvSpPr>
            <a:spLocks noGrp="1" noChangeArrowheads="1"/>
          </p:cNvSpPr>
          <p:nvPr>
            <p:custDataLst>
              <p:tags r:id="rId23"/>
            </p:custDataLst>
          </p:nvPr>
        </p:nvSpPr>
        <p:spPr bwMode="auto">
          <a:xfrm>
            <a:off x="298113" y="4271131"/>
            <a:ext cx="5842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06D20219-8715-4EE4-8B09-8D9C282ADE22}" type="datetime'''''Öster''''''re''''''''i''''''''''c''h'''''''">
              <a:rPr lang="de-DE" altLang="en-US" sz="1000" b="0">
                <a:solidFill>
                  <a:srgbClr val="000000"/>
                </a:solidFill>
              </a:rPr>
              <a:pPr marL="0" indent="0" algn="r">
                <a:spcBef>
                  <a:spcPct val="0"/>
                </a:spcBef>
                <a:buFontTx/>
                <a:buNone/>
              </a:pPr>
              <a:t>Österreich</a:t>
            </a:fld>
            <a:endParaRPr lang="de-DE" sz="1000" b="0" dirty="0">
              <a:solidFill>
                <a:srgbClr val="000000"/>
              </a:solidFill>
              <a:sym typeface="+mn-lt"/>
            </a:endParaRPr>
          </a:p>
        </p:txBody>
      </p:sp>
      <p:sp>
        <p:nvSpPr>
          <p:cNvPr id="26" name="Rectangle 3">
            <a:extLst>
              <a:ext uri="{FF2B5EF4-FFF2-40B4-BE49-F238E27FC236}">
                <a16:creationId xmlns:a16="http://schemas.microsoft.com/office/drawing/2014/main" id="{034458BE-91D1-4FB8-AF2F-9425231968BE}"/>
              </a:ext>
            </a:extLst>
          </p:cNvPr>
          <p:cNvSpPr>
            <a:spLocks noGrp="1" noChangeArrowheads="1"/>
          </p:cNvSpPr>
          <p:nvPr>
            <p:custDataLst>
              <p:tags r:id="rId24"/>
            </p:custDataLst>
          </p:nvPr>
        </p:nvSpPr>
        <p:spPr bwMode="gray">
          <a:xfrm>
            <a:off x="4052550" y="4271131"/>
            <a:ext cx="2794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3.79</a:t>
            </a:r>
          </a:p>
        </p:txBody>
      </p:sp>
      <p:sp>
        <p:nvSpPr>
          <p:cNvPr id="27" name="Rectangle 3">
            <a:extLst>
              <a:ext uri="{FF2B5EF4-FFF2-40B4-BE49-F238E27FC236}">
                <a16:creationId xmlns:a16="http://schemas.microsoft.com/office/drawing/2014/main" id="{70A07FB9-7623-4E22-8158-26CDFE127CC9}"/>
              </a:ext>
            </a:extLst>
          </p:cNvPr>
          <p:cNvSpPr>
            <a:spLocks noGrp="1" noChangeArrowheads="1"/>
          </p:cNvSpPr>
          <p:nvPr>
            <p:custDataLst>
              <p:tags r:id="rId25"/>
            </p:custDataLst>
          </p:nvPr>
        </p:nvSpPr>
        <p:spPr bwMode="auto">
          <a:xfrm>
            <a:off x="348913" y="5590343"/>
            <a:ext cx="53340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A8E784ED-30E2-4318-89D8-D828A3140A0E}" type="datetime'Bu''''''''l''''''''''''g''''''''arie''''n'''''''''''">
              <a:rPr lang="de-DE" altLang="en-US" sz="1000" b="0">
                <a:solidFill>
                  <a:srgbClr val="000000"/>
                </a:solidFill>
              </a:rPr>
              <a:pPr marL="0" indent="0" algn="r">
                <a:spcBef>
                  <a:spcPct val="0"/>
                </a:spcBef>
                <a:buFontTx/>
                <a:buNone/>
              </a:pPr>
              <a:t>Bulgarien</a:t>
            </a:fld>
            <a:endParaRPr lang="de-DE" sz="1000" b="0" dirty="0">
              <a:solidFill>
                <a:srgbClr val="000000"/>
              </a:solidFill>
              <a:sym typeface="+mn-lt"/>
            </a:endParaRPr>
          </a:p>
        </p:txBody>
      </p:sp>
      <p:sp>
        <p:nvSpPr>
          <p:cNvPr id="28" name="Rectangle 3">
            <a:extLst>
              <a:ext uri="{FF2B5EF4-FFF2-40B4-BE49-F238E27FC236}">
                <a16:creationId xmlns:a16="http://schemas.microsoft.com/office/drawing/2014/main" id="{04DDC446-5EA1-4817-BFCF-032044E2F2E5}"/>
              </a:ext>
            </a:extLst>
          </p:cNvPr>
          <p:cNvSpPr>
            <a:spLocks noGrp="1" noChangeArrowheads="1"/>
          </p:cNvSpPr>
          <p:nvPr>
            <p:custDataLst>
              <p:tags r:id="rId26"/>
            </p:custDataLst>
          </p:nvPr>
        </p:nvSpPr>
        <p:spPr bwMode="auto">
          <a:xfrm>
            <a:off x="545763" y="4533068"/>
            <a:ext cx="3365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0A73FCD2-D43A-4B71-BC16-987F88CBBA76}" type="datetime'''''''''I''''t''al''''''''''i''''e''''''''''''n'''''''''''''">
              <a:rPr lang="de-DE" altLang="en-US" sz="1000" b="0">
                <a:solidFill>
                  <a:srgbClr val="000000"/>
                </a:solidFill>
              </a:rPr>
              <a:pPr marL="0" indent="0" algn="r">
                <a:spcBef>
                  <a:spcPct val="0"/>
                </a:spcBef>
                <a:buFontTx/>
                <a:buNone/>
              </a:pPr>
              <a:t>Italien</a:t>
            </a:fld>
            <a:endParaRPr lang="de-DE" sz="1000" b="0" dirty="0">
              <a:solidFill>
                <a:srgbClr val="000000"/>
              </a:solidFill>
              <a:sym typeface="+mn-lt"/>
            </a:endParaRPr>
          </a:p>
        </p:txBody>
      </p:sp>
      <p:sp>
        <p:nvSpPr>
          <p:cNvPr id="29" name="Rectangle 3">
            <a:extLst>
              <a:ext uri="{FF2B5EF4-FFF2-40B4-BE49-F238E27FC236}">
                <a16:creationId xmlns:a16="http://schemas.microsoft.com/office/drawing/2014/main" id="{A63A54B1-A9A9-4CF7-A586-FA89D3D506DB}"/>
              </a:ext>
            </a:extLst>
          </p:cNvPr>
          <p:cNvSpPr>
            <a:spLocks noGrp="1" noChangeArrowheads="1"/>
          </p:cNvSpPr>
          <p:nvPr>
            <p:custDataLst>
              <p:tags r:id="rId27"/>
            </p:custDataLst>
          </p:nvPr>
        </p:nvSpPr>
        <p:spPr bwMode="gray">
          <a:xfrm>
            <a:off x="4052550" y="4533068"/>
            <a:ext cx="349250"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17463" tIns="0" rIns="17463"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r>
              <a:rPr lang="de-DE" sz="1000" b="0" dirty="0">
                <a:solidFill>
                  <a:srgbClr val="000000"/>
                </a:solidFill>
                <a:sym typeface="+mn-lt"/>
              </a:rPr>
              <a:t>8.388</a:t>
            </a:r>
          </a:p>
        </p:txBody>
      </p:sp>
      <p:cxnSp>
        <p:nvCxnSpPr>
          <p:cNvPr id="30" name="Gerader Verbinder 29">
            <a:extLst>
              <a:ext uri="{FF2B5EF4-FFF2-40B4-BE49-F238E27FC236}">
                <a16:creationId xmlns:a16="http://schemas.microsoft.com/office/drawing/2014/main" id="{3B7ECDCB-F885-471E-9FDE-E49C3D70EA1E}"/>
              </a:ext>
            </a:extLst>
          </p:cNvPr>
          <p:cNvCxnSpPr/>
          <p:nvPr>
            <p:custDataLst>
              <p:tags r:id="rId28"/>
            </p:custDataLst>
          </p:nvPr>
        </p:nvCxnSpPr>
        <p:spPr bwMode="auto">
          <a:xfrm flipH="1">
            <a:off x="3179425" y="4161593"/>
            <a:ext cx="9525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1" name="Gerader Verbinder 30">
            <a:extLst>
              <a:ext uri="{FF2B5EF4-FFF2-40B4-BE49-F238E27FC236}">
                <a16:creationId xmlns:a16="http://schemas.microsoft.com/office/drawing/2014/main" id="{09C000A3-FCC8-4F45-B870-519FFD32C58B}"/>
              </a:ext>
            </a:extLst>
          </p:cNvPr>
          <p:cNvCxnSpPr/>
          <p:nvPr>
            <p:custDataLst>
              <p:tags r:id="rId29"/>
            </p:custDataLst>
          </p:nvPr>
        </p:nvCxnSpPr>
        <p:spPr bwMode="auto">
          <a:xfrm flipH="1">
            <a:off x="3493750" y="3628193"/>
            <a:ext cx="1905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2" name="Gerader Verbinder 31">
            <a:extLst>
              <a:ext uri="{FF2B5EF4-FFF2-40B4-BE49-F238E27FC236}">
                <a16:creationId xmlns:a16="http://schemas.microsoft.com/office/drawing/2014/main" id="{48DC18A7-F894-4FC7-B807-AC3E3EB7B944}"/>
              </a:ext>
            </a:extLst>
          </p:cNvPr>
          <p:cNvCxnSpPr/>
          <p:nvPr>
            <p:custDataLst>
              <p:tags r:id="rId30"/>
            </p:custDataLst>
          </p:nvPr>
        </p:nvCxnSpPr>
        <p:spPr bwMode="auto">
          <a:xfrm flipH="1">
            <a:off x="3131800" y="4685468"/>
            <a:ext cx="1905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3" name="Gerader Verbinder 32">
            <a:extLst>
              <a:ext uri="{FF2B5EF4-FFF2-40B4-BE49-F238E27FC236}">
                <a16:creationId xmlns:a16="http://schemas.microsoft.com/office/drawing/2014/main" id="{E0CDB0F5-7E6C-4EA1-B191-0AADD42DB91B}"/>
              </a:ext>
            </a:extLst>
          </p:cNvPr>
          <p:cNvCxnSpPr/>
          <p:nvPr>
            <p:custDataLst>
              <p:tags r:id="rId31"/>
            </p:custDataLst>
          </p:nvPr>
        </p:nvCxnSpPr>
        <p:spPr bwMode="auto">
          <a:xfrm flipH="1">
            <a:off x="3093700" y="4952168"/>
            <a:ext cx="3810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4" name="Gerader Verbinder 33">
            <a:extLst>
              <a:ext uri="{FF2B5EF4-FFF2-40B4-BE49-F238E27FC236}">
                <a16:creationId xmlns:a16="http://schemas.microsoft.com/office/drawing/2014/main" id="{2D55BDB6-3103-4D04-88CC-CF85A76D3746}"/>
              </a:ext>
            </a:extLst>
          </p:cNvPr>
          <p:cNvCxnSpPr/>
          <p:nvPr>
            <p:custDataLst>
              <p:tags r:id="rId32"/>
            </p:custDataLst>
          </p:nvPr>
        </p:nvCxnSpPr>
        <p:spPr bwMode="auto">
          <a:xfrm flipH="1">
            <a:off x="3579475" y="2837618"/>
            <a:ext cx="35242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5" name="Gerader Verbinder 34">
            <a:extLst>
              <a:ext uri="{FF2B5EF4-FFF2-40B4-BE49-F238E27FC236}">
                <a16:creationId xmlns:a16="http://schemas.microsoft.com/office/drawing/2014/main" id="{F37D4419-CE2E-40C3-8F6F-C4CFCACCB584}"/>
              </a:ext>
            </a:extLst>
          </p:cNvPr>
          <p:cNvCxnSpPr/>
          <p:nvPr>
            <p:custDataLst>
              <p:tags r:id="rId33"/>
            </p:custDataLst>
          </p:nvPr>
        </p:nvCxnSpPr>
        <p:spPr bwMode="auto">
          <a:xfrm flipH="1">
            <a:off x="3150850" y="4418768"/>
            <a:ext cx="2857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6" name="Gerader Verbinder 35">
            <a:extLst>
              <a:ext uri="{FF2B5EF4-FFF2-40B4-BE49-F238E27FC236}">
                <a16:creationId xmlns:a16="http://schemas.microsoft.com/office/drawing/2014/main" id="{31EF02C1-0B99-4BDF-8BCE-B085F27EC867}"/>
              </a:ext>
            </a:extLst>
          </p:cNvPr>
          <p:cNvCxnSpPr/>
          <p:nvPr>
            <p:custDataLst>
              <p:tags r:id="rId34"/>
            </p:custDataLst>
          </p:nvPr>
        </p:nvCxnSpPr>
        <p:spPr bwMode="auto">
          <a:xfrm flipH="1">
            <a:off x="3274675" y="3894893"/>
            <a:ext cx="21907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7" name="Gerader Verbinder 36">
            <a:extLst>
              <a:ext uri="{FF2B5EF4-FFF2-40B4-BE49-F238E27FC236}">
                <a16:creationId xmlns:a16="http://schemas.microsoft.com/office/drawing/2014/main" id="{F64D3D41-080D-44F4-83D8-EA336344926F}"/>
              </a:ext>
            </a:extLst>
          </p:cNvPr>
          <p:cNvCxnSpPr/>
          <p:nvPr>
            <p:custDataLst>
              <p:tags r:id="rId35"/>
            </p:custDataLst>
          </p:nvPr>
        </p:nvCxnSpPr>
        <p:spPr bwMode="auto">
          <a:xfrm flipH="1">
            <a:off x="3512800" y="3361493"/>
            <a:ext cx="5715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8" name="Gerader Verbinder 37">
            <a:extLst>
              <a:ext uri="{FF2B5EF4-FFF2-40B4-BE49-F238E27FC236}">
                <a16:creationId xmlns:a16="http://schemas.microsoft.com/office/drawing/2014/main" id="{DFAF2141-3FB2-4BF9-A301-C595C9F00774}"/>
              </a:ext>
            </a:extLst>
          </p:cNvPr>
          <p:cNvCxnSpPr/>
          <p:nvPr>
            <p:custDataLst>
              <p:tags r:id="rId36"/>
            </p:custDataLst>
          </p:nvPr>
        </p:nvCxnSpPr>
        <p:spPr bwMode="auto">
          <a:xfrm flipH="1">
            <a:off x="2226925" y="5476043"/>
            <a:ext cx="21907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9" name="Gerader Verbinder 38">
            <a:extLst>
              <a:ext uri="{FF2B5EF4-FFF2-40B4-BE49-F238E27FC236}">
                <a16:creationId xmlns:a16="http://schemas.microsoft.com/office/drawing/2014/main" id="{6BA4B6DC-8B25-4D54-AE09-292EE3BBB316}"/>
              </a:ext>
            </a:extLst>
          </p:cNvPr>
          <p:cNvCxnSpPr/>
          <p:nvPr>
            <p:custDataLst>
              <p:tags r:id="rId37"/>
            </p:custDataLst>
          </p:nvPr>
        </p:nvCxnSpPr>
        <p:spPr bwMode="auto">
          <a:xfrm flipH="1">
            <a:off x="2446000" y="5218868"/>
            <a:ext cx="647700"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40" name="Gerader Verbinder 39">
            <a:extLst>
              <a:ext uri="{FF2B5EF4-FFF2-40B4-BE49-F238E27FC236}">
                <a16:creationId xmlns:a16="http://schemas.microsoft.com/office/drawing/2014/main" id="{F3650E80-28E6-4B3F-ADF8-ED4824DD4445}"/>
              </a:ext>
            </a:extLst>
          </p:cNvPr>
          <p:cNvCxnSpPr/>
          <p:nvPr>
            <p:custDataLst>
              <p:tags r:id="rId38"/>
            </p:custDataLst>
          </p:nvPr>
        </p:nvCxnSpPr>
        <p:spPr bwMode="auto">
          <a:xfrm flipH="1">
            <a:off x="3150850" y="4418768"/>
            <a:ext cx="2857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41" name="Gerader Verbinder 40">
            <a:extLst>
              <a:ext uri="{FF2B5EF4-FFF2-40B4-BE49-F238E27FC236}">
                <a16:creationId xmlns:a16="http://schemas.microsoft.com/office/drawing/2014/main" id="{675612BF-5594-4EBB-B809-C99C8713E21D}"/>
              </a:ext>
            </a:extLst>
          </p:cNvPr>
          <p:cNvCxnSpPr/>
          <p:nvPr>
            <p:custDataLst>
              <p:tags r:id="rId39"/>
            </p:custDataLst>
          </p:nvPr>
        </p:nvCxnSpPr>
        <p:spPr bwMode="auto">
          <a:xfrm flipH="1">
            <a:off x="3569950" y="3104318"/>
            <a:ext cx="9525" cy="114300"/>
          </a:xfrm>
          <a:prstGeom prst="line">
            <a:avLst/>
          </a:prstGeom>
          <a:solidFill>
            <a:schemeClr val="accent1"/>
          </a:solidFill>
          <a:ln w="3175" cap="flat" cmpd="sng" algn="ctr">
            <a:solidFill>
              <a:schemeClr val="tx1"/>
            </a:solidFill>
            <a:prstDash val="lgDash"/>
            <a:round/>
            <a:headEnd type="none" w="med" len="med"/>
            <a:tailEnd type="none" w="med" len="med"/>
          </a:ln>
          <a:effectLst/>
        </p:spPr>
      </p:cxnSp>
      <p:sp>
        <p:nvSpPr>
          <p:cNvPr id="42" name="Textfeld 41">
            <a:extLst>
              <a:ext uri="{FF2B5EF4-FFF2-40B4-BE49-F238E27FC236}">
                <a16:creationId xmlns:a16="http://schemas.microsoft.com/office/drawing/2014/main" id="{35C96492-7B51-4CE2-96F8-362FE8E99271}"/>
              </a:ext>
            </a:extLst>
          </p:cNvPr>
          <p:cNvSpPr txBox="1"/>
          <p:nvPr/>
        </p:nvSpPr>
        <p:spPr>
          <a:xfrm>
            <a:off x="255250" y="2060848"/>
            <a:ext cx="2188420" cy="276999"/>
          </a:xfrm>
          <a:prstGeom prst="rect">
            <a:avLst/>
          </a:prstGeom>
          <a:noFill/>
        </p:spPr>
        <p:txBody>
          <a:bodyPr wrap="none" rtlCol="0">
            <a:spAutoFit/>
          </a:bodyPr>
          <a:lstStyle/>
          <a:p>
            <a:r>
              <a:rPr lang="de-DE" sz="1200" dirty="0">
                <a:solidFill>
                  <a:srgbClr val="000000"/>
                </a:solidFill>
                <a:latin typeface="Arial"/>
              </a:rPr>
              <a:t>Auftragsbekanntmachungen:</a:t>
            </a:r>
          </a:p>
        </p:txBody>
      </p:sp>
      <p:sp>
        <p:nvSpPr>
          <p:cNvPr id="43" name="Rechteck 42">
            <a:extLst>
              <a:ext uri="{FF2B5EF4-FFF2-40B4-BE49-F238E27FC236}">
                <a16:creationId xmlns:a16="http://schemas.microsoft.com/office/drawing/2014/main" id="{7C35AF65-42AB-4D62-9EA0-43E3061B2B6B}"/>
              </a:ext>
            </a:extLst>
          </p:cNvPr>
          <p:cNvSpPr/>
          <p:nvPr>
            <p:custDataLst>
              <p:tags r:id="rId40"/>
            </p:custDataLst>
          </p:nvPr>
        </p:nvSpPr>
        <p:spPr bwMode="auto">
          <a:xfrm>
            <a:off x="2477750" y="5893556"/>
            <a:ext cx="142875" cy="106363"/>
          </a:xfrm>
          <a:prstGeom prst="rect">
            <a:avLst/>
          </a:prstGeom>
          <a:solidFill>
            <a:srgbClr val="6F8D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dirty="0">
              <a:solidFill>
                <a:srgbClr val="000000"/>
              </a:solidFill>
            </a:endParaRPr>
          </a:p>
        </p:txBody>
      </p:sp>
      <p:sp>
        <p:nvSpPr>
          <p:cNvPr id="44" name="Rechteck 43">
            <a:extLst>
              <a:ext uri="{FF2B5EF4-FFF2-40B4-BE49-F238E27FC236}">
                <a16:creationId xmlns:a16="http://schemas.microsoft.com/office/drawing/2014/main" id="{5A533C52-266A-46A8-9663-230522A82EBF}"/>
              </a:ext>
            </a:extLst>
          </p:cNvPr>
          <p:cNvSpPr/>
          <p:nvPr>
            <p:custDataLst>
              <p:tags r:id="rId41"/>
            </p:custDataLst>
          </p:nvPr>
        </p:nvSpPr>
        <p:spPr bwMode="auto">
          <a:xfrm>
            <a:off x="979150" y="5893556"/>
            <a:ext cx="142875" cy="106362"/>
          </a:xfrm>
          <a:prstGeom prst="rect">
            <a:avLst/>
          </a:prstGeom>
          <a:solidFill>
            <a:srgbClr val="364D6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dirty="0">
              <a:solidFill>
                <a:srgbClr val="000000"/>
              </a:solidFill>
            </a:endParaRPr>
          </a:p>
        </p:txBody>
      </p:sp>
      <p:sp>
        <p:nvSpPr>
          <p:cNvPr id="45" name="Rechteck 44">
            <a:extLst>
              <a:ext uri="{FF2B5EF4-FFF2-40B4-BE49-F238E27FC236}">
                <a16:creationId xmlns:a16="http://schemas.microsoft.com/office/drawing/2014/main" id="{B59173B1-1AAA-433C-BE20-2393C09B72F9}"/>
              </a:ext>
            </a:extLst>
          </p:cNvPr>
          <p:cNvSpPr/>
          <p:nvPr>
            <p:custDataLst>
              <p:tags r:id="rId42"/>
            </p:custDataLst>
          </p:nvPr>
        </p:nvSpPr>
        <p:spPr bwMode="auto">
          <a:xfrm>
            <a:off x="3525500" y="5893556"/>
            <a:ext cx="142875" cy="106362"/>
          </a:xfrm>
          <a:prstGeom prst="rect">
            <a:avLst/>
          </a:prstGeom>
          <a:solidFill>
            <a:srgbClr val="DFE5E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dirty="0">
              <a:solidFill>
                <a:srgbClr val="000000"/>
              </a:solidFill>
            </a:endParaRPr>
          </a:p>
        </p:txBody>
      </p:sp>
      <p:sp>
        <p:nvSpPr>
          <p:cNvPr id="46" name="Rectangle 3">
            <a:extLst>
              <a:ext uri="{FF2B5EF4-FFF2-40B4-BE49-F238E27FC236}">
                <a16:creationId xmlns:a16="http://schemas.microsoft.com/office/drawing/2014/main" id="{B9CA9E3D-5438-4EC8-8120-EDB1C25AF9C1}"/>
              </a:ext>
            </a:extLst>
          </p:cNvPr>
          <p:cNvSpPr>
            <a:spLocks noGrp="1" noChangeArrowheads="1"/>
          </p:cNvSpPr>
          <p:nvPr>
            <p:custDataLst>
              <p:tags r:id="rId43"/>
            </p:custDataLst>
          </p:nvPr>
        </p:nvSpPr>
        <p:spPr bwMode="auto">
          <a:xfrm>
            <a:off x="3719175" y="5888793"/>
            <a:ext cx="398463"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95C7930B-3A0D-4240-BFD3-CDAE8268E238}" type="datetime'''So''''''''''n''''''stig''''e'''''''''''''''''''''''''''''''">
              <a:rPr lang="de-DE" altLang="en-US" sz="800" b="0">
                <a:solidFill>
                  <a:srgbClr val="000000"/>
                </a:solidFill>
                <a:sym typeface="+mn-lt"/>
              </a:rPr>
              <a:pPr marL="0" indent="0">
                <a:spcBef>
                  <a:spcPct val="0"/>
                </a:spcBef>
              </a:pPr>
              <a:t>Sonstige</a:t>
            </a:fld>
            <a:endParaRPr lang="de-DE" sz="800" b="0" dirty="0">
              <a:solidFill>
                <a:srgbClr val="000000"/>
              </a:solidFill>
              <a:sym typeface="+mn-lt"/>
            </a:endParaRPr>
          </a:p>
        </p:txBody>
      </p:sp>
      <p:sp>
        <p:nvSpPr>
          <p:cNvPr id="47" name="Rectangle 3">
            <a:extLst>
              <a:ext uri="{FF2B5EF4-FFF2-40B4-BE49-F238E27FC236}">
                <a16:creationId xmlns:a16="http://schemas.microsoft.com/office/drawing/2014/main" id="{92F3E41F-7A7F-4EFF-A71D-E54334C0BF30}"/>
              </a:ext>
            </a:extLst>
          </p:cNvPr>
          <p:cNvSpPr>
            <a:spLocks noGrp="1" noChangeArrowheads="1"/>
          </p:cNvSpPr>
          <p:nvPr>
            <p:custDataLst>
              <p:tags r:id="rId44"/>
            </p:custDataLst>
          </p:nvPr>
        </p:nvSpPr>
        <p:spPr bwMode="auto">
          <a:xfrm>
            <a:off x="2671425" y="5888793"/>
            <a:ext cx="752475"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97ABFF5E-6707-46D6-921B-CC2EDE40D431}" type="datetime'''''''''''N''i''e''d''ri''g''ste''r P''r''''''ei''s'''''''''''">
              <a:rPr lang="de-DE" altLang="en-US" sz="800" b="0">
                <a:solidFill>
                  <a:srgbClr val="000000"/>
                </a:solidFill>
                <a:sym typeface="+mn-lt"/>
              </a:rPr>
              <a:pPr marL="0" indent="0">
                <a:spcBef>
                  <a:spcPct val="0"/>
                </a:spcBef>
              </a:pPr>
              <a:t>Niedrigster Preis</a:t>
            </a:fld>
            <a:endParaRPr lang="de-DE" sz="800" b="0" dirty="0">
              <a:solidFill>
                <a:srgbClr val="000000"/>
              </a:solidFill>
              <a:sym typeface="+mn-lt"/>
            </a:endParaRPr>
          </a:p>
        </p:txBody>
      </p:sp>
      <p:sp>
        <p:nvSpPr>
          <p:cNvPr id="48" name="Rectangle 3">
            <a:extLst>
              <a:ext uri="{FF2B5EF4-FFF2-40B4-BE49-F238E27FC236}">
                <a16:creationId xmlns:a16="http://schemas.microsoft.com/office/drawing/2014/main" id="{67DC618C-348E-4CA6-8EA8-8710A0A7688E}"/>
              </a:ext>
            </a:extLst>
          </p:cNvPr>
          <p:cNvSpPr>
            <a:spLocks noGrp="1" noChangeArrowheads="1"/>
          </p:cNvSpPr>
          <p:nvPr>
            <p:custDataLst>
              <p:tags r:id="rId45"/>
            </p:custDataLst>
          </p:nvPr>
        </p:nvSpPr>
        <p:spPr bwMode="auto">
          <a:xfrm>
            <a:off x="1172825" y="5888793"/>
            <a:ext cx="1203325"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ABCE5AF1-7F81-471C-B687-54146FB98B6C}" type="datetime'Wirt''sch''af''''tli''''chs''t''es Ange''''b''''''''ot'''">
              <a:rPr lang="de-DE" altLang="en-US" sz="800" b="0">
                <a:solidFill>
                  <a:srgbClr val="000000"/>
                </a:solidFill>
                <a:sym typeface="+mn-lt"/>
              </a:rPr>
              <a:pPr marL="0" indent="0">
                <a:spcBef>
                  <a:spcPct val="0"/>
                </a:spcBef>
              </a:pPr>
              <a:t>Wirtschaftlichstes Angebot</a:t>
            </a:fld>
            <a:endParaRPr lang="de-DE" sz="800" b="0" dirty="0">
              <a:solidFill>
                <a:srgbClr val="000000"/>
              </a:solidFill>
              <a:sym typeface="+mn-lt"/>
            </a:endParaRPr>
          </a:p>
        </p:txBody>
      </p:sp>
      <p:sp>
        <p:nvSpPr>
          <p:cNvPr id="49" name="Textfeld 48">
            <a:extLst>
              <a:ext uri="{FF2B5EF4-FFF2-40B4-BE49-F238E27FC236}">
                <a16:creationId xmlns:a16="http://schemas.microsoft.com/office/drawing/2014/main" id="{F0F0CC84-A332-4EFE-9FE1-386B2B82132E}"/>
              </a:ext>
            </a:extLst>
          </p:cNvPr>
          <p:cNvSpPr txBox="1"/>
          <p:nvPr/>
        </p:nvSpPr>
        <p:spPr>
          <a:xfrm>
            <a:off x="4641383" y="1988840"/>
            <a:ext cx="4397358" cy="461665"/>
          </a:xfrm>
          <a:prstGeom prst="rect">
            <a:avLst/>
          </a:prstGeom>
          <a:noFill/>
        </p:spPr>
        <p:txBody>
          <a:bodyPr wrap="none" rtlCol="0">
            <a:spAutoFit/>
          </a:bodyPr>
          <a:lstStyle/>
          <a:p>
            <a:r>
              <a:rPr lang="de-DE" sz="1200" dirty="0">
                <a:solidFill>
                  <a:srgbClr val="000000"/>
                </a:solidFill>
                <a:latin typeface="Arial"/>
              </a:rPr>
              <a:t>Entwicklung der Bezuschlagung nach dem Wirtschaftlichkeits-</a:t>
            </a:r>
          </a:p>
          <a:p>
            <a:r>
              <a:rPr lang="de-DE" sz="1200" dirty="0">
                <a:solidFill>
                  <a:srgbClr val="000000"/>
                </a:solidFill>
                <a:latin typeface="Arial"/>
              </a:rPr>
              <a:t>Prinzip:</a:t>
            </a:r>
          </a:p>
        </p:txBody>
      </p:sp>
      <p:cxnSp>
        <p:nvCxnSpPr>
          <p:cNvPr id="50" name="Gerader Verbinder 49">
            <a:extLst>
              <a:ext uri="{FF2B5EF4-FFF2-40B4-BE49-F238E27FC236}">
                <a16:creationId xmlns:a16="http://schemas.microsoft.com/office/drawing/2014/main" id="{0A0400CF-24BD-4895-A2C4-43BE91A2C008}"/>
              </a:ext>
            </a:extLst>
          </p:cNvPr>
          <p:cNvCxnSpPr/>
          <p:nvPr>
            <p:custDataLst>
              <p:tags r:id="rId46"/>
            </p:custDataLst>
          </p:nvPr>
        </p:nvCxnSpPr>
        <p:spPr bwMode="auto">
          <a:xfrm>
            <a:off x="5113000" y="541889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1" name="Gerader Verbinder 50">
            <a:extLst>
              <a:ext uri="{FF2B5EF4-FFF2-40B4-BE49-F238E27FC236}">
                <a16:creationId xmlns:a16="http://schemas.microsoft.com/office/drawing/2014/main" id="{5AA65862-2FBA-4444-8393-AF94C05513AB}"/>
              </a:ext>
            </a:extLst>
          </p:cNvPr>
          <p:cNvCxnSpPr/>
          <p:nvPr>
            <p:custDataLst>
              <p:tags r:id="rId47"/>
            </p:custDataLst>
          </p:nvPr>
        </p:nvCxnSpPr>
        <p:spPr bwMode="auto">
          <a:xfrm>
            <a:off x="5113000" y="294239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2" name="Gerader Verbinder 51">
            <a:extLst>
              <a:ext uri="{FF2B5EF4-FFF2-40B4-BE49-F238E27FC236}">
                <a16:creationId xmlns:a16="http://schemas.microsoft.com/office/drawing/2014/main" id="{F0405897-C965-4B9F-BE47-DECE121E75F5}"/>
              </a:ext>
            </a:extLst>
          </p:cNvPr>
          <p:cNvCxnSpPr/>
          <p:nvPr>
            <p:custDataLst>
              <p:tags r:id="rId48"/>
            </p:custDataLst>
          </p:nvPr>
        </p:nvCxnSpPr>
        <p:spPr bwMode="auto">
          <a:xfrm>
            <a:off x="5113000" y="3866318"/>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3" name="Gerader Verbinder 52">
            <a:extLst>
              <a:ext uri="{FF2B5EF4-FFF2-40B4-BE49-F238E27FC236}">
                <a16:creationId xmlns:a16="http://schemas.microsoft.com/office/drawing/2014/main" id="{AFAD636D-EE10-4B2B-8E4B-D7A41C3D0E76}"/>
              </a:ext>
            </a:extLst>
          </p:cNvPr>
          <p:cNvCxnSpPr/>
          <p:nvPr>
            <p:custDataLst>
              <p:tags r:id="rId49"/>
            </p:custDataLst>
          </p:nvPr>
        </p:nvCxnSpPr>
        <p:spPr bwMode="auto">
          <a:xfrm>
            <a:off x="5113000" y="324719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4" name="Gerader Verbinder 53">
            <a:extLst>
              <a:ext uri="{FF2B5EF4-FFF2-40B4-BE49-F238E27FC236}">
                <a16:creationId xmlns:a16="http://schemas.microsoft.com/office/drawing/2014/main" id="{41BADA28-B11B-4EE1-91DA-9B71D172E0DD}"/>
              </a:ext>
            </a:extLst>
          </p:cNvPr>
          <p:cNvCxnSpPr/>
          <p:nvPr>
            <p:custDataLst>
              <p:tags r:id="rId50"/>
            </p:custDataLst>
          </p:nvPr>
        </p:nvCxnSpPr>
        <p:spPr bwMode="auto">
          <a:xfrm>
            <a:off x="5113000" y="479024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5" name="Gerader Verbinder 54">
            <a:extLst>
              <a:ext uri="{FF2B5EF4-FFF2-40B4-BE49-F238E27FC236}">
                <a16:creationId xmlns:a16="http://schemas.microsoft.com/office/drawing/2014/main" id="{838D0CF1-6D46-45B9-846B-3325006C44AF}"/>
              </a:ext>
            </a:extLst>
          </p:cNvPr>
          <p:cNvCxnSpPr/>
          <p:nvPr>
            <p:custDataLst>
              <p:tags r:id="rId51"/>
            </p:custDataLst>
          </p:nvPr>
        </p:nvCxnSpPr>
        <p:spPr bwMode="auto">
          <a:xfrm>
            <a:off x="5113000" y="3561518"/>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6" name="Gerader Verbinder 55">
            <a:extLst>
              <a:ext uri="{FF2B5EF4-FFF2-40B4-BE49-F238E27FC236}">
                <a16:creationId xmlns:a16="http://schemas.microsoft.com/office/drawing/2014/main" id="{96D914D8-ABFD-43FF-945C-CC4C92E4C57E}"/>
              </a:ext>
            </a:extLst>
          </p:cNvPr>
          <p:cNvCxnSpPr/>
          <p:nvPr>
            <p:custDataLst>
              <p:tags r:id="rId52"/>
            </p:custDataLst>
          </p:nvPr>
        </p:nvCxnSpPr>
        <p:spPr bwMode="auto">
          <a:xfrm>
            <a:off x="5113000" y="448544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7" name="Gerader Verbinder 56">
            <a:extLst>
              <a:ext uri="{FF2B5EF4-FFF2-40B4-BE49-F238E27FC236}">
                <a16:creationId xmlns:a16="http://schemas.microsoft.com/office/drawing/2014/main" id="{0FFF0233-0CB3-42C1-9F6F-DFD5D67518FC}"/>
              </a:ext>
            </a:extLst>
          </p:cNvPr>
          <p:cNvCxnSpPr/>
          <p:nvPr>
            <p:custDataLst>
              <p:tags r:id="rId53"/>
            </p:custDataLst>
          </p:nvPr>
        </p:nvCxnSpPr>
        <p:spPr bwMode="auto">
          <a:xfrm>
            <a:off x="5113000" y="5104568"/>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8" name="Gerader Verbinder 57">
            <a:extLst>
              <a:ext uri="{FF2B5EF4-FFF2-40B4-BE49-F238E27FC236}">
                <a16:creationId xmlns:a16="http://schemas.microsoft.com/office/drawing/2014/main" id="{FE51B8FF-8D67-4050-8AAF-0CD7F762730B}"/>
              </a:ext>
            </a:extLst>
          </p:cNvPr>
          <p:cNvCxnSpPr/>
          <p:nvPr>
            <p:custDataLst>
              <p:tags r:id="rId54"/>
            </p:custDataLst>
          </p:nvPr>
        </p:nvCxnSpPr>
        <p:spPr bwMode="auto">
          <a:xfrm>
            <a:off x="5113000" y="4180643"/>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cxnSp>
        <p:nvCxnSpPr>
          <p:cNvPr id="59" name="Gerader Verbinder 58">
            <a:extLst>
              <a:ext uri="{FF2B5EF4-FFF2-40B4-BE49-F238E27FC236}">
                <a16:creationId xmlns:a16="http://schemas.microsoft.com/office/drawing/2014/main" id="{530C36D9-BA98-4FF2-8B6C-C0595D3B0B61}"/>
              </a:ext>
            </a:extLst>
          </p:cNvPr>
          <p:cNvCxnSpPr/>
          <p:nvPr>
            <p:custDataLst>
              <p:tags r:id="rId55"/>
            </p:custDataLst>
          </p:nvPr>
        </p:nvCxnSpPr>
        <p:spPr bwMode="auto">
          <a:xfrm>
            <a:off x="5113000" y="2628068"/>
            <a:ext cx="3228975" cy="0"/>
          </a:xfrm>
          <a:prstGeom prst="line">
            <a:avLst/>
          </a:prstGeom>
          <a:solidFill>
            <a:schemeClr val="accent1"/>
          </a:solidFill>
          <a:ln w="3175" cap="flat" cmpd="sng" algn="ctr">
            <a:solidFill>
              <a:schemeClr val="tx1"/>
            </a:solidFill>
            <a:prstDash val="dash"/>
            <a:round/>
            <a:headEnd type="none" w="med" len="med"/>
            <a:tailEnd type="none" w="med" len="med"/>
          </a:ln>
          <a:effectLst/>
        </p:spPr>
      </p:cxnSp>
      <p:graphicFrame>
        <p:nvGraphicFramePr>
          <p:cNvPr id="60" name="Objekt 59">
            <a:extLst>
              <a:ext uri="{FF2B5EF4-FFF2-40B4-BE49-F238E27FC236}">
                <a16:creationId xmlns:a16="http://schemas.microsoft.com/office/drawing/2014/main" id="{A0DA5833-CC95-4300-BAED-05D2CAE2D580}"/>
              </a:ext>
            </a:extLst>
          </p:cNvPr>
          <p:cNvGraphicFramePr>
            <a:graphicFrameLocks/>
          </p:cNvGraphicFramePr>
          <p:nvPr>
            <p:custDataLst>
              <p:tags r:id="rId56"/>
            </p:custDataLst>
          </p:nvPr>
        </p:nvGraphicFramePr>
        <p:xfrm>
          <a:off x="4865351" y="2532818"/>
          <a:ext cx="3733777" cy="3647970"/>
        </p:xfrm>
        <a:graphic>
          <a:graphicData uri="http://schemas.openxmlformats.org/presentationml/2006/ole">
            <mc:AlternateContent xmlns:mc="http://schemas.openxmlformats.org/markup-compatibility/2006">
              <mc:Choice xmlns:v="urn:schemas-microsoft-com:vml" Requires="v">
                <p:oleObj spid="_x0000_s31748" name="Chart" r:id="rId84" imgW="3733777" imgH="3647970" progId="MSGraph.Chart.8">
                  <p:embed followColorScheme="full"/>
                </p:oleObj>
              </mc:Choice>
              <mc:Fallback>
                <p:oleObj name="Chart" r:id="rId84" imgW="3733777" imgH="3647970" progId="MSGraph.Chart.8">
                  <p:embed followColorScheme="full"/>
                  <p:pic>
                    <p:nvPicPr>
                      <p:cNvPr id="60" name="Objekt 59">
                        <a:extLst>
                          <a:ext uri="{FF2B5EF4-FFF2-40B4-BE49-F238E27FC236}">
                            <a16:creationId xmlns:a16="http://schemas.microsoft.com/office/drawing/2014/main" id="{A0DA5833-CC95-4300-BAED-05D2CAE2D580}"/>
                          </a:ext>
                        </a:extLst>
                      </p:cNvPr>
                      <p:cNvPicPr/>
                      <p:nvPr/>
                    </p:nvPicPr>
                    <p:blipFill>
                      <a:blip r:embed="rId85"/>
                      <a:stretch>
                        <a:fillRect/>
                      </a:stretch>
                    </p:blipFill>
                    <p:spPr>
                      <a:xfrm>
                        <a:off x="4865351" y="2532818"/>
                        <a:ext cx="3733777" cy="3647970"/>
                      </a:xfrm>
                      <a:prstGeom prst="rect">
                        <a:avLst/>
                      </a:prstGeom>
                    </p:spPr>
                  </p:pic>
                </p:oleObj>
              </mc:Fallback>
            </mc:AlternateContent>
          </a:graphicData>
        </a:graphic>
      </p:graphicFrame>
      <p:sp>
        <p:nvSpPr>
          <p:cNvPr id="61" name="Rectangle 3">
            <a:extLst>
              <a:ext uri="{FF2B5EF4-FFF2-40B4-BE49-F238E27FC236}">
                <a16:creationId xmlns:a16="http://schemas.microsoft.com/office/drawing/2014/main" id="{B6C7A35C-392A-496C-BBC8-A2C6CDCC2FA6}"/>
              </a:ext>
            </a:extLst>
          </p:cNvPr>
          <p:cNvSpPr>
            <a:spLocks noGrp="1" noChangeArrowheads="1"/>
          </p:cNvSpPr>
          <p:nvPr>
            <p:custDataLst>
              <p:tags r:id="rId57"/>
            </p:custDataLst>
          </p:nvPr>
        </p:nvSpPr>
        <p:spPr bwMode="gray">
          <a:xfrm>
            <a:off x="4758988" y="534269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ABE75522-40B3-4DF3-8434-130416AEAE66}" type="datetime'''''''''''''''1''''''''''''''''0'''''''''">
              <a:rPr lang="de-DE" altLang="en-US" sz="1000" smtClean="0">
                <a:solidFill>
                  <a:srgbClr val="000000"/>
                </a:solidFill>
                <a:sym typeface="+mn-lt"/>
              </a:rPr>
              <a:pPr marL="0" indent="0" algn="r">
                <a:spcBef>
                  <a:spcPct val="0"/>
                </a:spcBef>
              </a:pPr>
              <a:t>10</a:t>
            </a:fld>
            <a:r>
              <a:rPr lang="de-DE" altLang="en-US" sz="1000" dirty="0">
                <a:solidFill>
                  <a:srgbClr val="000000"/>
                </a:solidFill>
                <a:sym typeface="+mn-lt"/>
              </a:rPr>
              <a:t>%</a:t>
            </a:r>
            <a:endParaRPr lang="de-DE" sz="1000" dirty="0">
              <a:solidFill>
                <a:srgbClr val="000000"/>
              </a:solidFill>
              <a:sym typeface="+mn-lt"/>
            </a:endParaRPr>
          </a:p>
        </p:txBody>
      </p:sp>
      <p:sp>
        <p:nvSpPr>
          <p:cNvPr id="62" name="Rectangle 3">
            <a:extLst>
              <a:ext uri="{FF2B5EF4-FFF2-40B4-BE49-F238E27FC236}">
                <a16:creationId xmlns:a16="http://schemas.microsoft.com/office/drawing/2014/main" id="{620968C9-AA51-4047-9320-EC6AC6B6AC8B}"/>
              </a:ext>
            </a:extLst>
          </p:cNvPr>
          <p:cNvSpPr>
            <a:spLocks noGrp="1" noChangeArrowheads="1"/>
          </p:cNvSpPr>
          <p:nvPr>
            <p:custDataLst>
              <p:tags r:id="rId58"/>
            </p:custDataLst>
          </p:nvPr>
        </p:nvSpPr>
        <p:spPr bwMode="gray">
          <a:xfrm>
            <a:off x="4758988" y="317099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06F9788A-1433-4A81-BA76-E50D38C08B4F}" type="datetime'''''''''''''''8''''''''''''''''''''''0'''''''''''''''">
              <a:rPr lang="de-DE" altLang="en-US" sz="1000">
                <a:solidFill>
                  <a:srgbClr val="000000"/>
                </a:solidFill>
              </a:rPr>
              <a:pPr marL="0" indent="0" algn="r">
                <a:spcBef>
                  <a:spcPct val="0"/>
                </a:spcBef>
                <a:buFontTx/>
                <a:buNone/>
              </a:pPr>
              <a:t>80</a:t>
            </a:fld>
            <a:r>
              <a:rPr lang="de-DE" altLang="en-US" sz="1000" dirty="0">
                <a:solidFill>
                  <a:srgbClr val="000000"/>
                </a:solidFill>
                <a:sym typeface="+mn-lt"/>
              </a:rPr>
              <a:t>%</a:t>
            </a:r>
            <a:endParaRPr lang="de-DE" sz="1000" dirty="0">
              <a:solidFill>
                <a:srgbClr val="000000"/>
              </a:solidFill>
              <a:sym typeface="+mn-lt"/>
            </a:endParaRPr>
          </a:p>
        </p:txBody>
      </p:sp>
      <p:sp>
        <p:nvSpPr>
          <p:cNvPr id="63" name="Rectangle 3">
            <a:extLst>
              <a:ext uri="{FF2B5EF4-FFF2-40B4-BE49-F238E27FC236}">
                <a16:creationId xmlns:a16="http://schemas.microsoft.com/office/drawing/2014/main" id="{39CF9FB5-9AC6-471D-90E9-0933F9DE136F}"/>
              </a:ext>
            </a:extLst>
          </p:cNvPr>
          <p:cNvSpPr>
            <a:spLocks noGrp="1" noChangeArrowheads="1"/>
          </p:cNvSpPr>
          <p:nvPr>
            <p:custDataLst>
              <p:tags r:id="rId59"/>
            </p:custDataLst>
          </p:nvPr>
        </p:nvSpPr>
        <p:spPr bwMode="gray">
          <a:xfrm>
            <a:off x="4758988" y="286619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D394FB46-C815-4F9E-9E51-0437B11C7453}" type="datetime'''''''''''''9''''''''''''''''''''''0'''''''''''">
              <a:rPr lang="de-DE" altLang="en-US" sz="1000">
                <a:solidFill>
                  <a:srgbClr val="000000"/>
                </a:solidFill>
              </a:rPr>
              <a:pPr marL="0" indent="0" algn="r">
                <a:spcBef>
                  <a:spcPct val="0"/>
                </a:spcBef>
                <a:buFontTx/>
                <a:buNone/>
              </a:pPr>
              <a:t>90</a:t>
            </a:fld>
            <a:r>
              <a:rPr lang="de-DE" altLang="en-US" sz="1000" dirty="0">
                <a:solidFill>
                  <a:srgbClr val="000000"/>
                </a:solidFill>
                <a:sym typeface="+mn-lt"/>
              </a:rPr>
              <a:t>%</a:t>
            </a:r>
            <a:endParaRPr lang="de-DE" sz="1000" dirty="0">
              <a:solidFill>
                <a:srgbClr val="000000"/>
              </a:solidFill>
              <a:sym typeface="+mn-lt"/>
            </a:endParaRPr>
          </a:p>
        </p:txBody>
      </p:sp>
      <p:sp>
        <p:nvSpPr>
          <p:cNvPr id="64" name="Rectangle 3">
            <a:extLst>
              <a:ext uri="{FF2B5EF4-FFF2-40B4-BE49-F238E27FC236}">
                <a16:creationId xmlns:a16="http://schemas.microsoft.com/office/drawing/2014/main" id="{528A6ED2-62E1-4D13-A1BD-4F249901EB4B}"/>
              </a:ext>
            </a:extLst>
          </p:cNvPr>
          <p:cNvSpPr>
            <a:spLocks noGrp="1" noChangeArrowheads="1"/>
          </p:cNvSpPr>
          <p:nvPr>
            <p:custDataLst>
              <p:tags r:id="rId60"/>
            </p:custDataLst>
          </p:nvPr>
        </p:nvSpPr>
        <p:spPr bwMode="gray">
          <a:xfrm>
            <a:off x="4689138" y="2551868"/>
            <a:ext cx="32226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r>
              <a:rPr lang="de-DE" altLang="en-US" sz="1000" dirty="0">
                <a:solidFill>
                  <a:srgbClr val="000000"/>
                </a:solidFill>
                <a:sym typeface="+mn-lt"/>
              </a:rPr>
              <a:t>100%</a:t>
            </a:r>
            <a:endParaRPr lang="de-DE" sz="1000" dirty="0">
              <a:solidFill>
                <a:srgbClr val="000000"/>
              </a:solidFill>
              <a:sym typeface="+mn-lt"/>
            </a:endParaRPr>
          </a:p>
        </p:txBody>
      </p:sp>
      <p:sp>
        <p:nvSpPr>
          <p:cNvPr id="65" name="Rectangle 3">
            <a:extLst>
              <a:ext uri="{FF2B5EF4-FFF2-40B4-BE49-F238E27FC236}">
                <a16:creationId xmlns:a16="http://schemas.microsoft.com/office/drawing/2014/main" id="{09D912DD-3239-4B99-92BF-9DC0B4644C6A}"/>
              </a:ext>
            </a:extLst>
          </p:cNvPr>
          <p:cNvSpPr>
            <a:spLocks noGrp="1" noChangeArrowheads="1"/>
          </p:cNvSpPr>
          <p:nvPr>
            <p:custDataLst>
              <p:tags r:id="rId61"/>
            </p:custDataLst>
          </p:nvPr>
        </p:nvSpPr>
        <p:spPr bwMode="gray">
          <a:xfrm>
            <a:off x="4758988" y="5028368"/>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2FC4A979-821A-4C16-B1E4-415585BBB64B}" type="datetime'''''''''''''2''''''''''''''''''''''''''0'''''''''''''''''''">
              <a:rPr lang="de-DE" altLang="en-US" sz="1000" smtClean="0">
                <a:solidFill>
                  <a:srgbClr val="000000"/>
                </a:solidFill>
              </a:rPr>
              <a:pPr marL="0" indent="0" algn="r">
                <a:spcBef>
                  <a:spcPct val="0"/>
                </a:spcBef>
                <a:buFontTx/>
                <a:buNone/>
              </a:pPr>
              <a:t>20</a:t>
            </a:fld>
            <a:r>
              <a:rPr lang="de-DE" altLang="en-US" sz="1000" dirty="0">
                <a:solidFill>
                  <a:srgbClr val="000000"/>
                </a:solidFill>
              </a:rPr>
              <a:t>%</a:t>
            </a:r>
            <a:endParaRPr lang="de-DE" sz="1000" dirty="0">
              <a:solidFill>
                <a:srgbClr val="000000"/>
              </a:solidFill>
              <a:sym typeface="+mn-lt"/>
            </a:endParaRPr>
          </a:p>
        </p:txBody>
      </p:sp>
      <p:sp>
        <p:nvSpPr>
          <p:cNvPr id="66" name="Rectangle 3">
            <a:extLst>
              <a:ext uri="{FF2B5EF4-FFF2-40B4-BE49-F238E27FC236}">
                <a16:creationId xmlns:a16="http://schemas.microsoft.com/office/drawing/2014/main" id="{3ED450C5-79F3-4BD3-B82D-98A3ED1FBB3D}"/>
              </a:ext>
            </a:extLst>
          </p:cNvPr>
          <p:cNvSpPr>
            <a:spLocks noGrp="1" noChangeArrowheads="1"/>
          </p:cNvSpPr>
          <p:nvPr>
            <p:custDataLst>
              <p:tags r:id="rId62"/>
            </p:custDataLst>
          </p:nvPr>
        </p:nvSpPr>
        <p:spPr bwMode="gray">
          <a:xfrm>
            <a:off x="4828838" y="5647493"/>
            <a:ext cx="18256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457C3AE7-ACB4-4F90-804A-984816282F99}" type="datetime'''''''''''''''''''''''''0'''''''">
              <a:rPr lang="de-DE" altLang="en-US" sz="1000">
                <a:solidFill>
                  <a:srgbClr val="000000"/>
                </a:solidFill>
              </a:rPr>
              <a:pPr marL="0" indent="0" algn="r">
                <a:spcBef>
                  <a:spcPct val="0"/>
                </a:spcBef>
                <a:buFontTx/>
                <a:buNone/>
              </a:pPr>
              <a:t>0</a:t>
            </a:fld>
            <a:r>
              <a:rPr lang="de-DE" altLang="en-US" sz="1000" dirty="0">
                <a:solidFill>
                  <a:srgbClr val="000000"/>
                </a:solidFill>
                <a:sym typeface="+mn-lt"/>
              </a:rPr>
              <a:t>%</a:t>
            </a:r>
            <a:endParaRPr lang="de-DE" sz="1000" dirty="0">
              <a:solidFill>
                <a:srgbClr val="000000"/>
              </a:solidFill>
              <a:sym typeface="+mn-lt"/>
            </a:endParaRPr>
          </a:p>
        </p:txBody>
      </p:sp>
      <p:sp>
        <p:nvSpPr>
          <p:cNvPr id="67" name="Rectangle 3">
            <a:extLst>
              <a:ext uri="{FF2B5EF4-FFF2-40B4-BE49-F238E27FC236}">
                <a16:creationId xmlns:a16="http://schemas.microsoft.com/office/drawing/2014/main" id="{41E43D06-FBB1-4699-97FB-87118324B94F}"/>
              </a:ext>
            </a:extLst>
          </p:cNvPr>
          <p:cNvSpPr>
            <a:spLocks noGrp="1" noChangeArrowheads="1"/>
          </p:cNvSpPr>
          <p:nvPr>
            <p:custDataLst>
              <p:tags r:id="rId63"/>
            </p:custDataLst>
          </p:nvPr>
        </p:nvSpPr>
        <p:spPr bwMode="gray">
          <a:xfrm>
            <a:off x="4758988" y="3790118"/>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24117C0D-70D5-423E-9961-15CCD3620C19}" type="datetime'6''''''''''''''''''''''''0'''''''''''''''">
              <a:rPr lang="de-DE" altLang="en-US" sz="1000">
                <a:solidFill>
                  <a:srgbClr val="000000"/>
                </a:solidFill>
              </a:rPr>
              <a:pPr marL="0" indent="0" algn="r">
                <a:spcBef>
                  <a:spcPct val="0"/>
                </a:spcBef>
                <a:buFontTx/>
                <a:buNone/>
              </a:pPr>
              <a:t>60</a:t>
            </a:fld>
            <a:r>
              <a:rPr lang="de-DE" altLang="en-US" sz="1000" dirty="0">
                <a:solidFill>
                  <a:srgbClr val="000000"/>
                </a:solidFill>
                <a:sym typeface="+mn-lt"/>
              </a:rPr>
              <a:t>%</a:t>
            </a:r>
            <a:endParaRPr lang="de-DE" sz="1000" dirty="0">
              <a:solidFill>
                <a:srgbClr val="000000"/>
              </a:solidFill>
              <a:sym typeface="+mn-lt"/>
            </a:endParaRPr>
          </a:p>
        </p:txBody>
      </p:sp>
      <p:sp>
        <p:nvSpPr>
          <p:cNvPr id="68" name="Rectangle 3">
            <a:extLst>
              <a:ext uri="{FF2B5EF4-FFF2-40B4-BE49-F238E27FC236}">
                <a16:creationId xmlns:a16="http://schemas.microsoft.com/office/drawing/2014/main" id="{8C079A10-62DB-4720-A994-943BF331BBD1}"/>
              </a:ext>
            </a:extLst>
          </p:cNvPr>
          <p:cNvSpPr>
            <a:spLocks noGrp="1" noChangeArrowheads="1"/>
          </p:cNvSpPr>
          <p:nvPr>
            <p:custDataLst>
              <p:tags r:id="rId64"/>
            </p:custDataLst>
          </p:nvPr>
        </p:nvSpPr>
        <p:spPr bwMode="gray">
          <a:xfrm>
            <a:off x="4758988" y="3485318"/>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17B1AE2C-7FBB-4D3C-90BA-405682CA9E52}" type="datetime'''''''''''''''''''''''7''''''''''''''''0'''''''''''">
              <a:rPr lang="de-DE" altLang="en-US" sz="1000">
                <a:solidFill>
                  <a:srgbClr val="000000"/>
                </a:solidFill>
              </a:rPr>
              <a:pPr marL="0" indent="0" algn="r">
                <a:spcBef>
                  <a:spcPct val="0"/>
                </a:spcBef>
                <a:buFontTx/>
                <a:buNone/>
              </a:pPr>
              <a:t>70</a:t>
            </a:fld>
            <a:r>
              <a:rPr lang="de-DE" altLang="en-US" sz="1000" dirty="0">
                <a:solidFill>
                  <a:srgbClr val="000000"/>
                </a:solidFill>
                <a:sym typeface="+mn-lt"/>
              </a:rPr>
              <a:t>%</a:t>
            </a:r>
            <a:endParaRPr lang="de-DE" sz="1000" dirty="0">
              <a:solidFill>
                <a:srgbClr val="000000"/>
              </a:solidFill>
              <a:sym typeface="+mn-lt"/>
            </a:endParaRPr>
          </a:p>
        </p:txBody>
      </p:sp>
      <p:sp>
        <p:nvSpPr>
          <p:cNvPr id="69" name="Rectangle 3">
            <a:extLst>
              <a:ext uri="{FF2B5EF4-FFF2-40B4-BE49-F238E27FC236}">
                <a16:creationId xmlns:a16="http://schemas.microsoft.com/office/drawing/2014/main" id="{7CCC2799-1B89-47C8-A183-EB4754B80383}"/>
              </a:ext>
            </a:extLst>
          </p:cNvPr>
          <p:cNvSpPr>
            <a:spLocks noGrp="1" noChangeArrowheads="1"/>
          </p:cNvSpPr>
          <p:nvPr>
            <p:custDataLst>
              <p:tags r:id="rId65"/>
            </p:custDataLst>
          </p:nvPr>
        </p:nvSpPr>
        <p:spPr bwMode="gray">
          <a:xfrm>
            <a:off x="4758988" y="410444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050F907C-3A97-462F-9016-20A668B623B2}" type="datetime'''''''''''''''''''5''''''0'''''''''''''''''''''''">
              <a:rPr lang="de-DE" altLang="en-US" sz="1000">
                <a:solidFill>
                  <a:srgbClr val="000000"/>
                </a:solidFill>
              </a:rPr>
              <a:pPr marL="0" indent="0" algn="r">
                <a:spcBef>
                  <a:spcPct val="0"/>
                </a:spcBef>
                <a:buFontTx/>
                <a:buNone/>
              </a:pPr>
              <a:t>50</a:t>
            </a:fld>
            <a:r>
              <a:rPr lang="de-DE" altLang="en-US" sz="1000" dirty="0">
                <a:solidFill>
                  <a:srgbClr val="000000"/>
                </a:solidFill>
                <a:sym typeface="+mn-lt"/>
              </a:rPr>
              <a:t>%</a:t>
            </a:r>
            <a:endParaRPr lang="de-DE" sz="1000" dirty="0">
              <a:solidFill>
                <a:srgbClr val="000000"/>
              </a:solidFill>
              <a:sym typeface="+mn-lt"/>
            </a:endParaRPr>
          </a:p>
        </p:txBody>
      </p:sp>
      <p:sp>
        <p:nvSpPr>
          <p:cNvPr id="70" name="Rectangle 3">
            <a:extLst>
              <a:ext uri="{FF2B5EF4-FFF2-40B4-BE49-F238E27FC236}">
                <a16:creationId xmlns:a16="http://schemas.microsoft.com/office/drawing/2014/main" id="{3A9F65DB-3D19-47EA-B74D-39D99B48B833}"/>
              </a:ext>
            </a:extLst>
          </p:cNvPr>
          <p:cNvSpPr>
            <a:spLocks noGrp="1" noChangeArrowheads="1"/>
          </p:cNvSpPr>
          <p:nvPr>
            <p:custDataLst>
              <p:tags r:id="rId66"/>
            </p:custDataLst>
          </p:nvPr>
        </p:nvSpPr>
        <p:spPr bwMode="gray">
          <a:xfrm>
            <a:off x="4758988" y="440924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6DAA78B1-7572-4368-BB3A-35ABB8C566A7}" type="datetime'''''''''''4''''''''''''0'''''''''''''''''''''''''''">
              <a:rPr lang="de-DE" altLang="en-US" sz="1000" smtClean="0">
                <a:solidFill>
                  <a:srgbClr val="000000"/>
                </a:solidFill>
              </a:rPr>
              <a:pPr marL="0" indent="0" algn="r">
                <a:spcBef>
                  <a:spcPct val="0"/>
                </a:spcBef>
                <a:buFontTx/>
                <a:buNone/>
              </a:pPr>
              <a:t>40</a:t>
            </a:fld>
            <a:r>
              <a:rPr lang="de-DE" altLang="en-US" sz="1000" dirty="0">
                <a:solidFill>
                  <a:srgbClr val="000000"/>
                </a:solidFill>
              </a:rPr>
              <a:t>%</a:t>
            </a:r>
            <a:endParaRPr lang="de-DE" sz="1000" dirty="0">
              <a:solidFill>
                <a:srgbClr val="000000"/>
              </a:solidFill>
              <a:sym typeface="+mn-lt"/>
            </a:endParaRPr>
          </a:p>
        </p:txBody>
      </p:sp>
      <p:sp>
        <p:nvSpPr>
          <p:cNvPr id="71" name="Rectangle 3">
            <a:extLst>
              <a:ext uri="{FF2B5EF4-FFF2-40B4-BE49-F238E27FC236}">
                <a16:creationId xmlns:a16="http://schemas.microsoft.com/office/drawing/2014/main" id="{FBBD666F-3850-430E-80EE-8E1ED09073CE}"/>
              </a:ext>
            </a:extLst>
          </p:cNvPr>
          <p:cNvSpPr>
            <a:spLocks noGrp="1" noChangeArrowheads="1"/>
          </p:cNvSpPr>
          <p:nvPr>
            <p:custDataLst>
              <p:tags r:id="rId67"/>
            </p:custDataLst>
          </p:nvPr>
        </p:nvSpPr>
        <p:spPr bwMode="gray">
          <a:xfrm>
            <a:off x="4758988" y="4714043"/>
            <a:ext cx="252413" cy="1524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FontTx/>
              <a:buNone/>
            </a:pPr>
            <a:fld id="{8CFDD7CC-0B28-439C-9B00-B41B2D1D6B3D}" type="datetime'''''''''''''''''''3''''''''''''''''''''0'''''''">
              <a:rPr lang="de-DE" altLang="en-US" sz="1000" smtClean="0">
                <a:solidFill>
                  <a:srgbClr val="000000"/>
                </a:solidFill>
              </a:rPr>
              <a:pPr marL="0" indent="0" algn="r">
                <a:spcBef>
                  <a:spcPct val="0"/>
                </a:spcBef>
                <a:buFontTx/>
                <a:buNone/>
              </a:pPr>
              <a:t>30</a:t>
            </a:fld>
            <a:r>
              <a:rPr lang="de-DE" altLang="en-US" sz="1000" dirty="0">
                <a:solidFill>
                  <a:srgbClr val="000000"/>
                </a:solidFill>
              </a:rPr>
              <a:t>%</a:t>
            </a:r>
            <a:endParaRPr lang="de-DE" sz="1000" dirty="0">
              <a:solidFill>
                <a:srgbClr val="000000"/>
              </a:solidFill>
              <a:sym typeface="+mn-lt"/>
            </a:endParaRPr>
          </a:p>
        </p:txBody>
      </p:sp>
      <p:cxnSp>
        <p:nvCxnSpPr>
          <p:cNvPr id="72" name="Gerader Verbinder 71">
            <a:extLst>
              <a:ext uri="{FF2B5EF4-FFF2-40B4-BE49-F238E27FC236}">
                <a16:creationId xmlns:a16="http://schemas.microsoft.com/office/drawing/2014/main" id="{ABA5BABC-E086-47A0-8E62-A9E078DD5FA2}"/>
              </a:ext>
            </a:extLst>
          </p:cNvPr>
          <p:cNvCxnSpPr/>
          <p:nvPr>
            <p:custDataLst>
              <p:tags r:id="rId68"/>
            </p:custDataLst>
          </p:nvPr>
        </p:nvCxnSpPr>
        <p:spPr bwMode="auto">
          <a:xfrm flipH="1" flipV="1">
            <a:off x="8368963" y="3161468"/>
            <a:ext cx="28575" cy="171450"/>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73" name="Gerader Verbinder 72">
            <a:extLst>
              <a:ext uri="{FF2B5EF4-FFF2-40B4-BE49-F238E27FC236}">
                <a16:creationId xmlns:a16="http://schemas.microsoft.com/office/drawing/2014/main" id="{A81BDF19-125D-47A5-8435-961445CC7C30}"/>
              </a:ext>
            </a:extLst>
          </p:cNvPr>
          <p:cNvCxnSpPr/>
          <p:nvPr>
            <p:custDataLst>
              <p:tags r:id="rId69"/>
            </p:custDataLst>
          </p:nvPr>
        </p:nvCxnSpPr>
        <p:spPr bwMode="auto">
          <a:xfrm flipH="1">
            <a:off x="8368963" y="2905881"/>
            <a:ext cx="28575" cy="169863"/>
          </a:xfrm>
          <a:prstGeom prst="line">
            <a:avLst/>
          </a:prstGeom>
          <a:solidFill>
            <a:schemeClr val="accent1"/>
          </a:solidFill>
          <a:ln w="6350" cap="flat" cmpd="sng" algn="ctr">
            <a:solidFill>
              <a:schemeClr val="tx1"/>
            </a:solidFill>
            <a:prstDash val="solid"/>
            <a:round/>
            <a:headEnd type="none" w="med" len="med"/>
            <a:tailEnd type="none" w="med" len="med"/>
          </a:ln>
          <a:effectLst/>
        </p:spPr>
      </p:cxnSp>
      <p:cxnSp>
        <p:nvCxnSpPr>
          <p:cNvPr id="74" name="Gerader Verbinder 73">
            <a:extLst>
              <a:ext uri="{FF2B5EF4-FFF2-40B4-BE49-F238E27FC236}">
                <a16:creationId xmlns:a16="http://schemas.microsoft.com/office/drawing/2014/main" id="{42EC0C91-E9F4-423B-BDB9-BDF7F6AEAEEF}"/>
              </a:ext>
            </a:extLst>
          </p:cNvPr>
          <p:cNvCxnSpPr/>
          <p:nvPr>
            <p:custDataLst>
              <p:tags r:id="rId70"/>
            </p:custDataLst>
          </p:nvPr>
        </p:nvCxnSpPr>
        <p:spPr bwMode="auto">
          <a:xfrm flipH="1" flipV="1">
            <a:off x="8368963" y="3513893"/>
            <a:ext cx="28575" cy="165100"/>
          </a:xfrm>
          <a:prstGeom prst="line">
            <a:avLst/>
          </a:prstGeom>
          <a:solidFill>
            <a:schemeClr val="accent1"/>
          </a:solidFill>
          <a:ln w="6350" cap="flat" cmpd="sng" algn="ctr">
            <a:solidFill>
              <a:schemeClr val="tx1"/>
            </a:solidFill>
            <a:prstDash val="solid"/>
            <a:round/>
            <a:headEnd type="none" w="med" len="med"/>
            <a:tailEnd type="none" w="med" len="med"/>
          </a:ln>
          <a:effectLst/>
        </p:spPr>
      </p:cxnSp>
      <p:sp>
        <p:nvSpPr>
          <p:cNvPr id="75" name="Rectangle 3">
            <a:extLst>
              <a:ext uri="{FF2B5EF4-FFF2-40B4-BE49-F238E27FC236}">
                <a16:creationId xmlns:a16="http://schemas.microsoft.com/office/drawing/2014/main" id="{8CC4C7A5-92DA-4E9C-99FE-81D3E69DBAF4}"/>
              </a:ext>
            </a:extLst>
          </p:cNvPr>
          <p:cNvSpPr>
            <a:spLocks noGrp="1" noChangeArrowheads="1"/>
          </p:cNvSpPr>
          <p:nvPr>
            <p:custDataLst>
              <p:tags r:id="rId71"/>
            </p:custDataLst>
          </p:nvPr>
        </p:nvSpPr>
        <p:spPr bwMode="auto">
          <a:xfrm>
            <a:off x="8422938" y="3272593"/>
            <a:ext cx="277813"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C700F4F2-3B4C-4744-9C5F-E43CC60CB645}" type="datetime'''''''''''''''''''''''''''''''Po''''le''''''''''''n'''''''''''">
              <a:rPr lang="de-DE" altLang="en-US" sz="800" smtClean="0">
                <a:solidFill>
                  <a:srgbClr val="000000"/>
                </a:solidFill>
              </a:rPr>
              <a:pPr marL="0" indent="0">
                <a:spcBef>
                  <a:spcPct val="0"/>
                </a:spcBef>
                <a:buFontTx/>
                <a:buNone/>
              </a:pPr>
              <a:t>Polen</a:t>
            </a:fld>
            <a:endParaRPr lang="de-DE" sz="800" dirty="0">
              <a:solidFill>
                <a:srgbClr val="000000"/>
              </a:solidFill>
              <a:sym typeface="+mn-lt"/>
            </a:endParaRPr>
          </a:p>
        </p:txBody>
      </p:sp>
      <p:sp>
        <p:nvSpPr>
          <p:cNvPr id="76" name="Rectangle 3">
            <a:extLst>
              <a:ext uri="{FF2B5EF4-FFF2-40B4-BE49-F238E27FC236}">
                <a16:creationId xmlns:a16="http://schemas.microsoft.com/office/drawing/2014/main" id="{A4ADF257-3006-4610-8CD3-AAEEF46CA04E}"/>
              </a:ext>
            </a:extLst>
          </p:cNvPr>
          <p:cNvSpPr>
            <a:spLocks noGrp="1" noChangeArrowheads="1"/>
          </p:cNvSpPr>
          <p:nvPr>
            <p:custDataLst>
              <p:tags r:id="rId72"/>
            </p:custDataLst>
          </p:nvPr>
        </p:nvSpPr>
        <p:spPr bwMode="auto">
          <a:xfrm>
            <a:off x="8422938" y="2662993"/>
            <a:ext cx="522288"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21FAE459-7587-4422-9577-3F07F2552A08}" type="datetime'''''''''''F''''''''''''''''r''''''''an''k''reic''''''''h'''''">
              <a:rPr lang="de-DE" altLang="en-US" sz="800">
                <a:solidFill>
                  <a:srgbClr val="000000"/>
                </a:solidFill>
              </a:rPr>
              <a:pPr marL="0" indent="0">
                <a:spcBef>
                  <a:spcPct val="0"/>
                </a:spcBef>
                <a:buFontTx/>
                <a:buNone/>
              </a:pPr>
              <a:t>Frankreich</a:t>
            </a:fld>
            <a:endParaRPr lang="de-DE" sz="800" dirty="0">
              <a:solidFill>
                <a:srgbClr val="000000"/>
              </a:solidFill>
              <a:sym typeface="+mn-lt"/>
            </a:endParaRPr>
          </a:p>
        </p:txBody>
      </p:sp>
      <p:sp>
        <p:nvSpPr>
          <p:cNvPr id="77" name="Rectangle 3">
            <a:extLst>
              <a:ext uri="{FF2B5EF4-FFF2-40B4-BE49-F238E27FC236}">
                <a16:creationId xmlns:a16="http://schemas.microsoft.com/office/drawing/2014/main" id="{A71AEFFE-6F3B-4D44-B878-81A37C6B7264}"/>
              </a:ext>
            </a:extLst>
          </p:cNvPr>
          <p:cNvSpPr>
            <a:spLocks noGrp="1" noChangeArrowheads="1"/>
          </p:cNvSpPr>
          <p:nvPr>
            <p:custDataLst>
              <p:tags r:id="rId73"/>
            </p:custDataLst>
          </p:nvPr>
        </p:nvSpPr>
        <p:spPr bwMode="auto">
          <a:xfrm>
            <a:off x="8422938" y="3618668"/>
            <a:ext cx="295275"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1AA28164-7E7D-4944-A8F8-34515FE44393}" type="datetime'''''''''''It''''''''''a''''''l''''i''''e''''''''n'''''''''">
              <a:rPr lang="de-DE" altLang="en-US" sz="800">
                <a:solidFill>
                  <a:srgbClr val="000000"/>
                </a:solidFill>
              </a:rPr>
              <a:pPr marL="0" indent="0">
                <a:spcBef>
                  <a:spcPct val="0"/>
                </a:spcBef>
                <a:buFontTx/>
                <a:buNone/>
              </a:pPr>
              <a:t>Italien</a:t>
            </a:fld>
            <a:endParaRPr lang="de-DE" sz="800" dirty="0">
              <a:solidFill>
                <a:srgbClr val="000000"/>
              </a:solidFill>
              <a:sym typeface="+mn-lt"/>
            </a:endParaRPr>
          </a:p>
        </p:txBody>
      </p:sp>
      <p:sp>
        <p:nvSpPr>
          <p:cNvPr id="78" name="Rectangle 3">
            <a:extLst>
              <a:ext uri="{FF2B5EF4-FFF2-40B4-BE49-F238E27FC236}">
                <a16:creationId xmlns:a16="http://schemas.microsoft.com/office/drawing/2014/main" id="{3B025F2F-75A4-42B1-B08D-C57438E56FA7}"/>
              </a:ext>
            </a:extLst>
          </p:cNvPr>
          <p:cNvSpPr>
            <a:spLocks noGrp="1" noChangeArrowheads="1"/>
          </p:cNvSpPr>
          <p:nvPr>
            <p:custDataLst>
              <p:tags r:id="rId74"/>
            </p:custDataLst>
          </p:nvPr>
        </p:nvSpPr>
        <p:spPr bwMode="auto">
          <a:xfrm>
            <a:off x="8422938" y="4367968"/>
            <a:ext cx="469900"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D84B8544-D31A-424B-AB7E-03167963B3CF}" type="datetime'''Bu''''''''''''''''''''''''''lg''ar''i''e''''''''n'''''''''''">
              <a:rPr lang="de-DE" altLang="en-US" sz="800">
                <a:solidFill>
                  <a:srgbClr val="000000"/>
                </a:solidFill>
              </a:rPr>
              <a:pPr marL="0" indent="0">
                <a:spcBef>
                  <a:spcPct val="0"/>
                </a:spcBef>
                <a:buFontTx/>
                <a:buNone/>
              </a:pPr>
              <a:t>Bulgarien</a:t>
            </a:fld>
            <a:endParaRPr lang="de-DE" sz="800" dirty="0">
              <a:solidFill>
                <a:srgbClr val="000000"/>
              </a:solidFill>
              <a:sym typeface="+mn-lt"/>
            </a:endParaRPr>
          </a:p>
        </p:txBody>
      </p:sp>
      <p:sp>
        <p:nvSpPr>
          <p:cNvPr id="79" name="Rectangle 3">
            <a:extLst>
              <a:ext uri="{FF2B5EF4-FFF2-40B4-BE49-F238E27FC236}">
                <a16:creationId xmlns:a16="http://schemas.microsoft.com/office/drawing/2014/main" id="{6E2193FF-BE7A-4412-A98E-7B7A4AFB4C5F}"/>
              </a:ext>
            </a:extLst>
          </p:cNvPr>
          <p:cNvSpPr>
            <a:spLocks noGrp="1" noChangeArrowheads="1"/>
          </p:cNvSpPr>
          <p:nvPr>
            <p:custDataLst>
              <p:tags r:id="rId75"/>
            </p:custDataLst>
          </p:nvPr>
        </p:nvSpPr>
        <p:spPr bwMode="auto">
          <a:xfrm>
            <a:off x="8422938" y="3018593"/>
            <a:ext cx="550863" cy="203200"/>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nSpc>
                <a:spcPts val="800"/>
              </a:lnSpc>
              <a:spcBef>
                <a:spcPct val="0"/>
              </a:spcBef>
              <a:buFontTx/>
              <a:buNone/>
            </a:pPr>
            <a:r>
              <a:rPr lang="de-DE" altLang="en-US" sz="800" dirty="0">
                <a:solidFill>
                  <a:srgbClr val="000000"/>
                </a:solidFill>
                <a:sym typeface="+mn-lt"/>
              </a:rPr>
              <a:t>Vereinigtes</a:t>
            </a:r>
          </a:p>
          <a:p>
            <a:pPr marL="0" indent="0">
              <a:lnSpc>
                <a:spcPts val="800"/>
              </a:lnSpc>
              <a:spcBef>
                <a:spcPct val="0"/>
              </a:spcBef>
              <a:buFontTx/>
              <a:buNone/>
            </a:pPr>
            <a:r>
              <a:rPr lang="de-DE" sz="800" dirty="0">
                <a:solidFill>
                  <a:srgbClr val="000000"/>
                </a:solidFill>
                <a:sym typeface="+mn-lt"/>
              </a:rPr>
              <a:t>Königreich</a:t>
            </a:r>
          </a:p>
        </p:txBody>
      </p:sp>
      <p:sp>
        <p:nvSpPr>
          <p:cNvPr id="80" name="Rectangle 3">
            <a:extLst>
              <a:ext uri="{FF2B5EF4-FFF2-40B4-BE49-F238E27FC236}">
                <a16:creationId xmlns:a16="http://schemas.microsoft.com/office/drawing/2014/main" id="{61BA399A-C9ED-485D-A352-A2C3C62FBA46}"/>
              </a:ext>
            </a:extLst>
          </p:cNvPr>
          <p:cNvSpPr>
            <a:spLocks noGrp="1" noChangeArrowheads="1"/>
          </p:cNvSpPr>
          <p:nvPr>
            <p:custDataLst>
              <p:tags r:id="rId76"/>
            </p:custDataLst>
          </p:nvPr>
        </p:nvSpPr>
        <p:spPr bwMode="auto">
          <a:xfrm>
            <a:off x="8422938" y="4158418"/>
            <a:ext cx="611188"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9C7F9043-F28C-4FA8-B5EF-338282877F70}" type="datetime'''D''e''ut''''''s''''''''''c''hl''''''a''n''''''''''d'''">
              <a:rPr lang="de-DE" altLang="en-US" sz="800">
                <a:solidFill>
                  <a:srgbClr val="000000"/>
                </a:solidFill>
              </a:rPr>
              <a:pPr marL="0" indent="0">
                <a:spcBef>
                  <a:spcPct val="0"/>
                </a:spcBef>
                <a:buFontTx/>
                <a:buNone/>
              </a:pPr>
              <a:t>Deutschland</a:t>
            </a:fld>
            <a:endParaRPr lang="de-DE" sz="800" dirty="0">
              <a:solidFill>
                <a:srgbClr val="000000"/>
              </a:solidFill>
              <a:sym typeface="+mn-lt"/>
            </a:endParaRPr>
          </a:p>
        </p:txBody>
      </p:sp>
      <p:sp>
        <p:nvSpPr>
          <p:cNvPr id="81" name="Rectangle 3">
            <a:extLst>
              <a:ext uri="{FF2B5EF4-FFF2-40B4-BE49-F238E27FC236}">
                <a16:creationId xmlns:a16="http://schemas.microsoft.com/office/drawing/2014/main" id="{DE1DA0EA-58CF-43B7-81BE-B1CB884B27FF}"/>
              </a:ext>
            </a:extLst>
          </p:cNvPr>
          <p:cNvSpPr>
            <a:spLocks noGrp="1" noChangeArrowheads="1"/>
          </p:cNvSpPr>
          <p:nvPr>
            <p:custDataLst>
              <p:tags r:id="rId77"/>
            </p:custDataLst>
          </p:nvPr>
        </p:nvSpPr>
        <p:spPr bwMode="auto">
          <a:xfrm>
            <a:off x="8422938" y="3445631"/>
            <a:ext cx="511175"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512BB784-80D7-455E-AB11-AF6BCE96B499}" type="datetime'''''''Ö''''st''''''e''r''''''''''r''eich'''''''''''''''''''''">
              <a:rPr lang="de-DE" altLang="en-US" sz="800">
                <a:solidFill>
                  <a:srgbClr val="000000"/>
                </a:solidFill>
              </a:rPr>
              <a:pPr marL="0" indent="0">
                <a:spcBef>
                  <a:spcPct val="0"/>
                </a:spcBef>
                <a:buFontTx/>
                <a:buNone/>
              </a:pPr>
              <a:t>Österreich</a:t>
            </a:fld>
            <a:endParaRPr lang="de-DE" sz="800" dirty="0">
              <a:solidFill>
                <a:srgbClr val="000000"/>
              </a:solidFill>
              <a:sym typeface="+mn-lt"/>
            </a:endParaRPr>
          </a:p>
        </p:txBody>
      </p:sp>
      <p:sp>
        <p:nvSpPr>
          <p:cNvPr id="82" name="Rectangle 3">
            <a:extLst>
              <a:ext uri="{FF2B5EF4-FFF2-40B4-BE49-F238E27FC236}">
                <a16:creationId xmlns:a16="http://schemas.microsoft.com/office/drawing/2014/main" id="{0EB35F29-64DC-4E21-A0DF-11C90B287BDE}"/>
              </a:ext>
            </a:extLst>
          </p:cNvPr>
          <p:cNvSpPr>
            <a:spLocks noGrp="1" noChangeArrowheads="1"/>
          </p:cNvSpPr>
          <p:nvPr>
            <p:custDataLst>
              <p:tags r:id="rId78"/>
            </p:custDataLst>
          </p:nvPr>
        </p:nvSpPr>
        <p:spPr bwMode="auto">
          <a:xfrm>
            <a:off x="8422938" y="2845556"/>
            <a:ext cx="584200" cy="12223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FontTx/>
              <a:buNone/>
            </a:pPr>
            <a:fld id="{AFB12579-344A-46F1-BD11-2DD4F8E0C67E}" type="datetime'Nie''d''''e''''''r''''''''''la''''''''nd''''''''''''''e'">
              <a:rPr lang="de-DE" altLang="en-US" sz="800">
                <a:solidFill>
                  <a:srgbClr val="000000"/>
                </a:solidFill>
              </a:rPr>
              <a:pPr marL="0" indent="0">
                <a:spcBef>
                  <a:spcPct val="0"/>
                </a:spcBef>
                <a:buFontTx/>
                <a:buNone/>
              </a:pPr>
              <a:t>Niederlande</a:t>
            </a:fld>
            <a:endParaRPr lang="de-DE" sz="800" dirty="0">
              <a:solidFill>
                <a:srgbClr val="000000"/>
              </a:solidFill>
              <a:sym typeface="+mn-lt"/>
            </a:endParaRPr>
          </a:p>
        </p:txBody>
      </p:sp>
      <p:cxnSp>
        <p:nvCxnSpPr>
          <p:cNvPr id="83" name="Gerader Verbinder 82">
            <a:extLst>
              <a:ext uri="{FF2B5EF4-FFF2-40B4-BE49-F238E27FC236}">
                <a16:creationId xmlns:a16="http://schemas.microsoft.com/office/drawing/2014/main" id="{73E0317E-83A5-4657-A966-9EBC48ECAE13}"/>
              </a:ext>
            </a:extLst>
          </p:cNvPr>
          <p:cNvCxnSpPr/>
          <p:nvPr/>
        </p:nvCxnSpPr>
        <p:spPr bwMode="auto">
          <a:xfrm>
            <a:off x="4580724" y="2206847"/>
            <a:ext cx="0" cy="3973941"/>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84" name="Textfeld 83">
            <a:extLst>
              <a:ext uri="{FF2B5EF4-FFF2-40B4-BE49-F238E27FC236}">
                <a16:creationId xmlns:a16="http://schemas.microsoft.com/office/drawing/2014/main" id="{5292C193-405D-4AFC-8F26-12A0F9BCD6E6}"/>
              </a:ext>
            </a:extLst>
          </p:cNvPr>
          <p:cNvSpPr txBox="1"/>
          <p:nvPr/>
        </p:nvSpPr>
        <p:spPr>
          <a:xfrm>
            <a:off x="2886938" y="6645084"/>
            <a:ext cx="3406702" cy="215444"/>
          </a:xfrm>
          <a:prstGeom prst="rect">
            <a:avLst/>
          </a:prstGeom>
          <a:noFill/>
        </p:spPr>
        <p:txBody>
          <a:bodyPr wrap="none" rtlCol="0">
            <a:spAutoFit/>
          </a:bodyPr>
          <a:lstStyle/>
          <a:p>
            <a:r>
              <a:rPr lang="de-DE" sz="800" b="0" u="sng" dirty="0">
                <a:solidFill>
                  <a:srgbClr val="000000"/>
                </a:solidFill>
                <a:latin typeface="Arial"/>
              </a:rPr>
              <a:t>Quelle:</a:t>
            </a:r>
            <a:r>
              <a:rPr lang="de-DE" sz="800" b="0" dirty="0">
                <a:solidFill>
                  <a:srgbClr val="000000"/>
                </a:solidFill>
                <a:latin typeface="Arial"/>
              </a:rPr>
              <a:t> Ted-Datenbank; http://ted.europa.eu/TED/main/HomePage.do </a:t>
            </a:r>
          </a:p>
        </p:txBody>
      </p:sp>
    </p:spTree>
    <p:extLst>
      <p:ext uri="{BB962C8B-B14F-4D97-AF65-F5344CB8AC3E}">
        <p14:creationId xmlns:p14="http://schemas.microsoft.com/office/powerpoint/2010/main" val="4197120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1B7178-E8FF-4481-9FDD-3B083AB2665F}"/>
              </a:ext>
            </a:extLst>
          </p:cNvPr>
          <p:cNvGraphicFramePr>
            <a:graphicFrameLocks noChangeAspect="1"/>
          </p:cNvGraphicFramePr>
          <p:nvPr>
            <p:custDataLst>
              <p:tags r:id="rId2"/>
            </p:custDataLst>
            <p:extLst>
              <p:ext uri="{D42A27DB-BD31-4B8C-83A1-F6EECF244321}">
                <p14:modId xmlns:p14="http://schemas.microsoft.com/office/powerpoint/2010/main" val="2623959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Folie" r:id="rId4" imgW="395" imgH="396" progId="TCLayout.ActiveDocument.1">
                  <p:embed/>
                </p:oleObj>
              </mc:Choice>
              <mc:Fallback>
                <p:oleObj name="think-cell Folie" r:id="rId4" imgW="395" imgH="396" progId="TCLayout.ActiveDocument.1">
                  <p:embed/>
                  <p:pic>
                    <p:nvPicPr>
                      <p:cNvPr id="3" name="think-cell data - do not delete" hidden="1">
                        <a:extLst>
                          <a:ext uri="{FF2B5EF4-FFF2-40B4-BE49-F238E27FC236}">
                            <a16:creationId xmlns:a16="http://schemas.microsoft.com/office/drawing/2014/main" id="{7C1B7178-E8FF-4481-9FDD-3B083AB2665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9" name="Foliennummernplatzhalter 3">
            <a:extLst>
              <a:ext uri="{FF2B5EF4-FFF2-40B4-BE49-F238E27FC236}">
                <a16:creationId xmlns:a16="http://schemas.microsoft.com/office/drawing/2014/main" id="{FEB987C7-FD9B-4409-BC41-9CE64746770D}"/>
              </a:ext>
            </a:extLst>
          </p:cNvPr>
          <p:cNvSpPr>
            <a:spLocks noGrp="1"/>
          </p:cNvSpPr>
          <p:nvPr>
            <p:ph type="sldNum" sz="quarter" idx="11"/>
          </p:nvPr>
        </p:nvSpPr>
        <p:spPr>
          <a:xfrm>
            <a:off x="3347864" y="6172200"/>
            <a:ext cx="5567536" cy="533400"/>
          </a:xfrm>
        </p:spPr>
        <p:txBody>
          <a:bodyPr/>
          <a:lstStyle/>
          <a:p>
            <a:endParaRPr lang="de-DE" altLang="de-DE" dirty="0"/>
          </a:p>
          <a:p>
            <a:endParaRPr lang="de-DE" altLang="de-DE" dirty="0"/>
          </a:p>
          <a:p>
            <a:fld id="{E09D41E7-F5F1-4CBE-AC65-2CAB189D04A8}" type="slidenum">
              <a:rPr lang="de-DE" altLang="de-DE" smtClean="0"/>
              <a:pPr/>
              <a:t>16</a:t>
            </a:fld>
            <a:endParaRPr lang="de-DE" altLang="de-DE" dirty="0"/>
          </a:p>
        </p:txBody>
      </p:sp>
      <p:sp>
        <p:nvSpPr>
          <p:cNvPr id="27" name="Titel 1">
            <a:extLst>
              <a:ext uri="{FF2B5EF4-FFF2-40B4-BE49-F238E27FC236}">
                <a16:creationId xmlns:a16="http://schemas.microsoft.com/office/drawing/2014/main" id="{BCE216DB-1460-4201-86F6-1803CFB255DF}"/>
              </a:ext>
            </a:extLst>
          </p:cNvPr>
          <p:cNvSpPr>
            <a:spLocks noGrp="1"/>
          </p:cNvSpPr>
          <p:nvPr>
            <p:ph type="title"/>
          </p:nvPr>
        </p:nvSpPr>
        <p:spPr>
          <a:xfrm>
            <a:off x="228600" y="1219200"/>
            <a:ext cx="8686800" cy="762000"/>
          </a:xfrm>
        </p:spPr>
        <p:txBody>
          <a:bodyPr vert="horz"/>
          <a:lstStyle/>
          <a:p>
            <a:r>
              <a:rPr lang="de-DE" dirty="0"/>
              <a:t>Empirische Ergebnisse zeigen negative Effekte der reinen Fokussierung auf den niedrigsten Preis</a:t>
            </a:r>
            <a:br>
              <a:rPr lang="de-DE" dirty="0"/>
            </a:br>
            <a:endParaRPr lang="de-DE" dirty="0"/>
          </a:p>
        </p:txBody>
      </p:sp>
      <p:pic>
        <p:nvPicPr>
          <p:cNvPr id="28" name="Grafik 27">
            <a:extLst>
              <a:ext uri="{FF2B5EF4-FFF2-40B4-BE49-F238E27FC236}">
                <a16:creationId xmlns:a16="http://schemas.microsoft.com/office/drawing/2014/main" id="{9223C806-92DF-4009-AAC7-FF561B3913F1}"/>
              </a:ext>
            </a:extLst>
          </p:cNvPr>
          <p:cNvPicPr>
            <a:picLocks noChangeAspect="1"/>
          </p:cNvPicPr>
          <p:nvPr/>
        </p:nvPicPr>
        <p:blipFill>
          <a:blip r:embed="rId6"/>
          <a:stretch>
            <a:fillRect/>
          </a:stretch>
        </p:blipFill>
        <p:spPr>
          <a:xfrm>
            <a:off x="602172" y="2348880"/>
            <a:ext cx="2889707" cy="3899030"/>
          </a:xfrm>
          <a:prstGeom prst="rect">
            <a:avLst/>
          </a:prstGeom>
          <a:ln>
            <a:solidFill>
              <a:schemeClr val="tx1"/>
            </a:solidFill>
          </a:ln>
        </p:spPr>
      </p:pic>
      <p:cxnSp>
        <p:nvCxnSpPr>
          <p:cNvPr id="30" name="Gerader Verbinder 29">
            <a:extLst>
              <a:ext uri="{FF2B5EF4-FFF2-40B4-BE49-F238E27FC236}">
                <a16:creationId xmlns:a16="http://schemas.microsoft.com/office/drawing/2014/main" id="{18A33166-65B7-4556-B505-E6119DC8E18D}"/>
              </a:ext>
            </a:extLst>
          </p:cNvPr>
          <p:cNvCxnSpPr>
            <a:cxnSpLocks/>
          </p:cNvCxnSpPr>
          <p:nvPr/>
        </p:nvCxnSpPr>
        <p:spPr>
          <a:xfrm>
            <a:off x="3851920" y="2204864"/>
            <a:ext cx="0" cy="4308616"/>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31" name="Gleichschenkliges Dreieck 30">
            <a:extLst>
              <a:ext uri="{FF2B5EF4-FFF2-40B4-BE49-F238E27FC236}">
                <a16:creationId xmlns:a16="http://schemas.microsoft.com/office/drawing/2014/main" id="{202E6051-BD3A-4412-8AFE-37507EBFC5F9}"/>
              </a:ext>
            </a:extLst>
          </p:cNvPr>
          <p:cNvSpPr/>
          <p:nvPr/>
        </p:nvSpPr>
        <p:spPr>
          <a:xfrm rot="5400000">
            <a:off x="3690044" y="4018668"/>
            <a:ext cx="367680" cy="23798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70B5D0E1-57C9-4DAD-A9F0-7ED3BAD746A4}"/>
              </a:ext>
            </a:extLst>
          </p:cNvPr>
          <p:cNvSpPr/>
          <p:nvPr/>
        </p:nvSpPr>
        <p:spPr>
          <a:xfrm>
            <a:off x="4194258" y="2706501"/>
            <a:ext cx="4572000" cy="2862322"/>
          </a:xfrm>
          <a:prstGeom prst="rect">
            <a:avLst/>
          </a:prstGeom>
        </p:spPr>
        <p:txBody>
          <a:bodyPr>
            <a:spAutoFit/>
          </a:bodyPr>
          <a:lstStyle/>
          <a:p>
            <a:pPr marL="342900" indent="-342900">
              <a:buFont typeface="Arial" panose="020B0604020202020204" pitchFamily="34" charset="0"/>
              <a:buChar char="•"/>
            </a:pPr>
            <a:r>
              <a:rPr lang="de-DE" sz="1200" dirty="0">
                <a:latin typeface="+mn-lt"/>
              </a:rPr>
              <a:t>Anteil der Unternehmen, die bei öffentlichen Ausschreibungen </a:t>
            </a:r>
            <a:r>
              <a:rPr lang="de-DE" sz="1200" b="1" dirty="0">
                <a:latin typeface="+mn-lt"/>
              </a:rPr>
              <a:t>ohne zusätzliche Zuschlagskriterien über den Preis hinaus</a:t>
            </a:r>
            <a:r>
              <a:rPr lang="de-DE" sz="1200" dirty="0">
                <a:latin typeface="+mn-lt"/>
              </a:rPr>
              <a:t> den Zuschlag erhielten, lag in Deutschland (2012-2019) bei </a:t>
            </a:r>
            <a:r>
              <a:rPr lang="de-DE" sz="1200" b="1" dirty="0">
                <a:latin typeface="+mn-lt"/>
              </a:rPr>
              <a:t>63,1 Prozent</a:t>
            </a:r>
            <a:r>
              <a:rPr lang="de-DE" sz="1200" dirty="0">
                <a:latin typeface="+mn-lt"/>
              </a:rPr>
              <a:t>, verglichen mit 56,6 Prozent im Europäischen Wirtschaftsraum.</a:t>
            </a:r>
          </a:p>
          <a:p>
            <a:pPr marL="342900" indent="-342900">
              <a:buFont typeface="Arial" panose="020B0604020202020204" pitchFamily="34" charset="0"/>
              <a:buChar char="•"/>
            </a:pPr>
            <a:endParaRPr lang="de-DE" sz="1200" dirty="0">
              <a:latin typeface="+mn-lt"/>
            </a:endParaRPr>
          </a:p>
          <a:p>
            <a:pPr marL="342900" indent="-342900">
              <a:buFont typeface="Arial" panose="020B0604020202020204" pitchFamily="34" charset="0"/>
              <a:buChar char="•"/>
            </a:pPr>
            <a:r>
              <a:rPr lang="de-DE" sz="1200" dirty="0">
                <a:latin typeface="+mn-lt"/>
              </a:rPr>
              <a:t>Öffentliche Ausschreibungen ohne zusätzliche Zuschlagskriterien neben dem Preis bieten den Unternehmen einen Anreiz, etablierte </a:t>
            </a:r>
            <a:r>
              <a:rPr lang="de-DE" sz="1200" b="1" dirty="0">
                <a:latin typeface="+mn-lt"/>
              </a:rPr>
              <a:t>Produkte und Dienstleistungen zu einem niedrigeren Preis anzubieten</a:t>
            </a:r>
            <a:r>
              <a:rPr lang="de-DE" sz="1200" dirty="0">
                <a:latin typeface="+mn-lt"/>
              </a:rPr>
              <a:t>, und </a:t>
            </a:r>
            <a:r>
              <a:rPr lang="de-DE" sz="1200" b="1" dirty="0">
                <a:latin typeface="+mn-lt"/>
              </a:rPr>
              <a:t>halten sie davon ab, innovative Produkte und Dienstleistungen zu einem höheren Preis anzubieten</a:t>
            </a:r>
            <a:r>
              <a:rPr lang="de-DE" sz="1200" dirty="0">
                <a:latin typeface="+mn-lt"/>
              </a:rPr>
              <a:t>, da die Qualität der Produkte und Dienstleistungen in den Ausschreibungen nicht berücksichtigt wird.</a:t>
            </a:r>
          </a:p>
        </p:txBody>
      </p:sp>
    </p:spTree>
    <p:extLst>
      <p:ext uri="{BB962C8B-B14F-4D97-AF65-F5344CB8AC3E}">
        <p14:creationId xmlns:p14="http://schemas.microsoft.com/office/powerpoint/2010/main" val="2551417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31160534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3794"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8" name="Rectangle 3">
            <a:hlinkClick r:id="rId13" action="ppaction://hlinksldjump"/>
            <a:extLst>
              <a:ext uri="{FF2B5EF4-FFF2-40B4-BE49-F238E27FC236}">
                <a16:creationId xmlns:a16="http://schemas.microsoft.com/office/drawing/2014/main" id="{75B8E9B1-F8BC-4320-8616-3F30D128A6C0}"/>
              </a:ext>
            </a:extLst>
          </p:cNvPr>
          <p:cNvSpPr>
            <a:spLocks noGrp="1" noChangeArrowheads="1"/>
          </p:cNvSpPr>
          <p:nvPr>
            <p:custDataLst>
              <p:tags r:id="rId4"/>
            </p:custDataLst>
          </p:nvPr>
        </p:nvSpPr>
        <p:spPr bwMode="auto">
          <a:xfrm>
            <a:off x="1692274" y="2708275"/>
            <a:ext cx="5759450"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Öffentliche Beschaffung und Beschaffungsmärkte</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3" name="Rectangle 3">
            <a:hlinkClick r:id="rId14" action="ppaction://hlinksldjump"/>
            <a:extLst>
              <a:ext uri="{FF2B5EF4-FFF2-40B4-BE49-F238E27FC236}">
                <a16:creationId xmlns:a16="http://schemas.microsoft.com/office/drawing/2014/main" id="{6ABFFC58-5513-4166-A8D9-F065FB284365}"/>
              </a:ext>
            </a:extLst>
          </p:cNvPr>
          <p:cNvSpPr>
            <a:spLocks noGrp="1" noChangeArrowheads="1"/>
          </p:cNvSpPr>
          <p:nvPr>
            <p:custDataLst>
              <p:tags r:id="rId5"/>
            </p:custDataLst>
          </p:nvPr>
        </p:nvSpPr>
        <p:spPr bwMode="auto">
          <a:xfrm>
            <a:off x="1692274" y="2987676"/>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a:t>Öffentlicher </a:t>
            </a:r>
            <a:r>
              <a:rPr lang="de-DE" dirty="0"/>
              <a:t>Sektor und Innovation </a:t>
            </a:r>
          </a:p>
        </p:txBody>
      </p:sp>
      <p:sp>
        <p:nvSpPr>
          <p:cNvPr id="17" name="Rectangle 3">
            <a:extLst>
              <a:ext uri="{FF2B5EF4-FFF2-40B4-BE49-F238E27FC236}">
                <a16:creationId xmlns:a16="http://schemas.microsoft.com/office/drawing/2014/main" id="{DC51199E-6398-4916-B8E2-38144D8D7FFE}"/>
              </a:ext>
            </a:extLst>
          </p:cNvPr>
          <p:cNvSpPr>
            <a:spLocks noGrp="1" noChangeArrowheads="1"/>
          </p:cNvSpPr>
          <p:nvPr>
            <p:custDataLst>
              <p:tags r:id="rId6"/>
            </p:custDataLst>
          </p:nvPr>
        </p:nvSpPr>
        <p:spPr bwMode="auto">
          <a:xfrm>
            <a:off x="1692274" y="3265488"/>
            <a:ext cx="5759450" cy="523875"/>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b="1">
                <a:solidFill>
                  <a:schemeClr val="bg1"/>
                </a:solidFill>
              </a:rPr>
              <a:t>„</a:t>
            </a:r>
            <a:r>
              <a:rPr lang="de-DE" b="1" dirty="0">
                <a:solidFill>
                  <a:schemeClr val="bg1"/>
                </a:solidFill>
              </a:rPr>
              <a:t>Instrumentenbaukasten“ zur Lieferanten- und Marktorientierung </a:t>
            </a:r>
          </a:p>
        </p:txBody>
      </p:sp>
      <p:sp>
        <p:nvSpPr>
          <p:cNvPr id="28" name="Rectangle 3">
            <a:hlinkClick r:id="rId15" action="ppaction://hlinksldjump"/>
            <a:extLst>
              <a:ext uri="{FF2B5EF4-FFF2-40B4-BE49-F238E27FC236}">
                <a16:creationId xmlns:a16="http://schemas.microsoft.com/office/drawing/2014/main" id="{68B8510B-E4D8-4BD3-9752-F2EB0C693868}"/>
              </a:ext>
            </a:extLst>
          </p:cNvPr>
          <p:cNvSpPr>
            <a:spLocks noGrp="1" noChangeArrowheads="1"/>
          </p:cNvSpPr>
          <p:nvPr>
            <p:custDataLst>
              <p:tags r:id="rId7"/>
            </p:custDataLst>
          </p:nvPr>
        </p:nvSpPr>
        <p:spPr bwMode="auto">
          <a:xfrm>
            <a:off x="1692274" y="3789364"/>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t>Wie </a:t>
            </a:r>
            <a:r>
              <a:rPr lang="de-DE" altLang="en-US" dirty="0"/>
              <a:t>Standards bei Innovationen helfen können</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0" name="Rectangle 3">
            <a:hlinkClick r:id="rId16" action="ppaction://hlinksldjump"/>
            <a:extLst>
              <a:ext uri="{FF2B5EF4-FFF2-40B4-BE49-F238E27FC236}">
                <a16:creationId xmlns:a16="http://schemas.microsoft.com/office/drawing/2014/main" id="{15F099DC-5389-41AA-8241-467BDFEE7407}"/>
              </a:ext>
            </a:extLst>
          </p:cNvPr>
          <p:cNvSpPr>
            <a:spLocks noGrp="1" noChangeArrowheads="1"/>
          </p:cNvSpPr>
          <p:nvPr>
            <p:custDataLst>
              <p:tags r:id="rId8"/>
            </p:custDataLst>
          </p:nvPr>
        </p:nvSpPr>
        <p:spPr bwMode="auto">
          <a:xfrm>
            <a:off x="1692275" y="4067175"/>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115888"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t>Entwicklung konkreter Hilfestellungen bei der Markterkundung</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2" name="Rectangle 3">
            <a:hlinkClick r:id="rId17" action="ppaction://hlinksldjump"/>
            <a:extLst>
              <a:ext uri="{FF2B5EF4-FFF2-40B4-BE49-F238E27FC236}">
                <a16:creationId xmlns:a16="http://schemas.microsoft.com/office/drawing/2014/main" id="{8509A744-D82E-4AD0-BB60-4A80EB71D309}"/>
              </a:ext>
            </a:extLst>
          </p:cNvPr>
          <p:cNvSpPr>
            <a:spLocks noGrp="1" noChangeArrowheads="1"/>
          </p:cNvSpPr>
          <p:nvPr>
            <p:custDataLst>
              <p:tags r:id="rId9"/>
            </p:custDataLst>
          </p:nvPr>
        </p:nvSpPr>
        <p:spPr bwMode="auto">
          <a:xfrm>
            <a:off x="1692274" y="4591051"/>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solidFill>
                  <a:srgbClr val="000000"/>
                </a:solidFill>
              </a:rPr>
              <a:t>Werkstattbericht Toolentwicklung</a:t>
            </a:r>
            <a:endParaRPr kumimoji="0" lang="de-DE" altLang="de-D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4949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B322F75-D664-484F-B98C-939952239F8B}"/>
              </a:ext>
            </a:extLst>
          </p:cNvPr>
          <p:cNvGraphicFramePr>
            <a:graphicFrameLocks noChangeAspect="1"/>
          </p:cNvGraphicFramePr>
          <p:nvPr>
            <p:custDataLst>
              <p:tags r:id="rId2"/>
            </p:custDataLst>
            <p:extLst>
              <p:ext uri="{D42A27DB-BD31-4B8C-83A1-F6EECF244321}">
                <p14:modId xmlns:p14="http://schemas.microsoft.com/office/powerpoint/2010/main" val="353079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Folie" r:id="rId4" imgW="395" imgH="394" progId="TCLayout.ActiveDocument.1">
                  <p:embed/>
                </p:oleObj>
              </mc:Choice>
              <mc:Fallback>
                <p:oleObj name="think-cell Folie" r:id="rId4" imgW="395" imgH="394" progId="TCLayout.ActiveDocument.1">
                  <p:embed/>
                  <p:pic>
                    <p:nvPicPr>
                      <p:cNvPr id="5" name="Objekt 4" hidden="1">
                        <a:extLst>
                          <a:ext uri="{FF2B5EF4-FFF2-40B4-BE49-F238E27FC236}">
                            <a16:creationId xmlns:a16="http://schemas.microsoft.com/office/drawing/2014/main" id="{3B322F75-D664-484F-B98C-939952239F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D2ED7AA-C9DB-49CC-984B-0C4BFD7ECE0D}"/>
              </a:ext>
            </a:extLst>
          </p:cNvPr>
          <p:cNvSpPr>
            <a:spLocks noGrp="1"/>
          </p:cNvSpPr>
          <p:nvPr>
            <p:ph type="title"/>
          </p:nvPr>
        </p:nvSpPr>
        <p:spPr/>
        <p:txBody>
          <a:bodyPr vert="horz"/>
          <a:lstStyle/>
          <a:p>
            <a:r>
              <a:rPr lang="de-DE" dirty="0"/>
              <a:t>Innovativer Vergabewettbewerb muss </a:t>
            </a:r>
            <a:r>
              <a:rPr lang="de-DE" i="1" dirty="0"/>
              <a:t>implementiert</a:t>
            </a:r>
            <a:r>
              <a:rPr lang="de-DE" dirty="0"/>
              <a:t> werden</a:t>
            </a:r>
          </a:p>
        </p:txBody>
      </p:sp>
      <p:sp>
        <p:nvSpPr>
          <p:cNvPr id="4" name="Foliennummernplatzhalter 3">
            <a:extLst>
              <a:ext uri="{FF2B5EF4-FFF2-40B4-BE49-F238E27FC236}">
                <a16:creationId xmlns:a16="http://schemas.microsoft.com/office/drawing/2014/main" id="{378CE8ED-4658-4712-AD66-DFEC0FC24F63}"/>
              </a:ext>
            </a:extLst>
          </p:cNvPr>
          <p:cNvSpPr>
            <a:spLocks noGrp="1"/>
          </p:cNvSpPr>
          <p:nvPr>
            <p:ph type="sldNum" sz="quarter" idx="11"/>
          </p:nvPr>
        </p:nvSpPr>
        <p:spPr/>
        <p:txBody>
          <a:bodyPr/>
          <a:lstStyle/>
          <a:p>
            <a:pPr>
              <a:defRPr/>
            </a:pPr>
            <a:endParaRPr lang="de-DE"/>
          </a:p>
          <a:p>
            <a:pPr>
              <a:defRPr/>
            </a:pPr>
            <a:br>
              <a:rPr lang="de-DE"/>
            </a:br>
            <a:fld id="{A5976267-9831-4C24-B4F5-DBAE02D4F512}" type="slidenum">
              <a:rPr lang="de-DE" smtClean="0"/>
              <a:pPr>
                <a:defRPr/>
              </a:pPr>
              <a:t>18</a:t>
            </a:fld>
            <a:endParaRPr lang="de-DE" dirty="0"/>
          </a:p>
        </p:txBody>
      </p:sp>
      <p:pic>
        <p:nvPicPr>
          <p:cNvPr id="6" name="Grafik 5">
            <a:extLst>
              <a:ext uri="{FF2B5EF4-FFF2-40B4-BE49-F238E27FC236}">
                <a16:creationId xmlns:a16="http://schemas.microsoft.com/office/drawing/2014/main" id="{54E06554-878B-57FC-4679-615C54BCA773}"/>
              </a:ext>
            </a:extLst>
          </p:cNvPr>
          <p:cNvPicPr>
            <a:picLocks noChangeAspect="1"/>
          </p:cNvPicPr>
          <p:nvPr/>
        </p:nvPicPr>
        <p:blipFill>
          <a:blip r:embed="rId6"/>
          <a:stretch>
            <a:fillRect/>
          </a:stretch>
        </p:blipFill>
        <p:spPr>
          <a:xfrm>
            <a:off x="227197" y="2009091"/>
            <a:ext cx="3888432" cy="4326362"/>
          </a:xfrm>
          <a:prstGeom prst="rect">
            <a:avLst/>
          </a:prstGeom>
          <a:ln>
            <a:solidFill>
              <a:schemeClr val="tx1"/>
            </a:solidFill>
          </a:ln>
        </p:spPr>
      </p:pic>
      <p:sp>
        <p:nvSpPr>
          <p:cNvPr id="7" name="Rechteck: abgerundete Ecken 6">
            <a:extLst>
              <a:ext uri="{FF2B5EF4-FFF2-40B4-BE49-F238E27FC236}">
                <a16:creationId xmlns:a16="http://schemas.microsoft.com/office/drawing/2014/main" id="{D72A4174-4B32-02E3-A1B1-CAA4D37F91DB}"/>
              </a:ext>
            </a:extLst>
          </p:cNvPr>
          <p:cNvSpPr/>
          <p:nvPr/>
        </p:nvSpPr>
        <p:spPr bwMode="auto">
          <a:xfrm>
            <a:off x="4632548" y="2074080"/>
            <a:ext cx="4343400" cy="76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dirty="0">
                <a:solidFill>
                  <a:schemeClr val="tx1"/>
                </a:solidFill>
              </a:rPr>
              <a:t>„Es ist daher an der Zeit, die</a:t>
            </a:r>
            <a:r>
              <a:rPr lang="de-DE" sz="1200" b="1" i="1" dirty="0">
                <a:solidFill>
                  <a:schemeClr val="tx1"/>
                </a:solidFill>
              </a:rPr>
              <a:t> </a:t>
            </a:r>
            <a:r>
              <a:rPr lang="de-DE" sz="1200" dirty="0">
                <a:solidFill>
                  <a:schemeClr val="tx1"/>
                </a:solidFill>
              </a:rPr>
              <a:t>intelligente</a:t>
            </a:r>
            <a:r>
              <a:rPr lang="de-DE" sz="1200" b="1" i="1" dirty="0">
                <a:solidFill>
                  <a:schemeClr val="tx1"/>
                </a:solidFill>
              </a:rPr>
              <a:t> Anwendung der neuen Regeln in der Praxis</a:t>
            </a:r>
            <a:r>
              <a:rPr lang="de-DE" sz="1200" dirty="0">
                <a:solidFill>
                  <a:schemeClr val="tx1"/>
                </a:solidFill>
              </a:rPr>
              <a:t> in den Mittelpunkt zu stellen.“</a:t>
            </a:r>
          </a:p>
        </p:txBody>
      </p:sp>
      <p:sp>
        <p:nvSpPr>
          <p:cNvPr id="8" name="Rechteck: abgerundete Ecken 7">
            <a:extLst>
              <a:ext uri="{FF2B5EF4-FFF2-40B4-BE49-F238E27FC236}">
                <a16:creationId xmlns:a16="http://schemas.microsoft.com/office/drawing/2014/main" id="{0AE3DD77-E399-1F55-99C0-3DC91646FB81}"/>
              </a:ext>
            </a:extLst>
          </p:cNvPr>
          <p:cNvSpPr/>
          <p:nvPr/>
        </p:nvSpPr>
        <p:spPr bwMode="auto">
          <a:xfrm>
            <a:off x="4632548" y="2932676"/>
            <a:ext cx="4343400" cy="76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dirty="0">
                <a:solidFill>
                  <a:schemeClr val="tx1"/>
                </a:solidFill>
              </a:rPr>
              <a:t>„Die </a:t>
            </a:r>
            <a:r>
              <a:rPr lang="de-DE" sz="1200" b="1" i="1" dirty="0">
                <a:solidFill>
                  <a:schemeClr val="tx1"/>
                </a:solidFill>
              </a:rPr>
              <a:t>Möglichkeiten einer strategischen Auftragsvergabe werden nicht ausreichend genutzt</a:t>
            </a:r>
            <a:r>
              <a:rPr lang="de-DE" sz="1200" dirty="0">
                <a:solidFill>
                  <a:schemeClr val="tx1"/>
                </a:solidFill>
              </a:rPr>
              <a:t>.“</a:t>
            </a:r>
          </a:p>
        </p:txBody>
      </p:sp>
      <p:sp>
        <p:nvSpPr>
          <p:cNvPr id="9" name="Rechteck: abgerundete Ecken 8">
            <a:extLst>
              <a:ext uri="{FF2B5EF4-FFF2-40B4-BE49-F238E27FC236}">
                <a16:creationId xmlns:a16="http://schemas.microsoft.com/office/drawing/2014/main" id="{3BAD4090-B2FC-8FA2-FFB2-41E5FBEFA121}"/>
              </a:ext>
            </a:extLst>
          </p:cNvPr>
          <p:cNvSpPr/>
          <p:nvPr/>
        </p:nvSpPr>
        <p:spPr bwMode="auto">
          <a:xfrm>
            <a:off x="4632548" y="3791272"/>
            <a:ext cx="4343400" cy="76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dirty="0">
                <a:solidFill>
                  <a:schemeClr val="tx1"/>
                </a:solidFill>
              </a:rPr>
              <a:t>„Dieses </a:t>
            </a:r>
            <a:r>
              <a:rPr lang="de-DE" sz="1200" b="1" i="1" dirty="0">
                <a:solidFill>
                  <a:schemeClr val="tx1"/>
                </a:solidFill>
              </a:rPr>
              <a:t>Wettbewerbsverfahren wird entweder gar nicht oder immer weniger intensiv praktiziert</a:t>
            </a:r>
            <a:r>
              <a:rPr lang="de-DE" sz="1200" dirty="0">
                <a:solidFill>
                  <a:schemeClr val="tx1"/>
                </a:solidFill>
              </a:rPr>
              <a:t>.“</a:t>
            </a:r>
          </a:p>
        </p:txBody>
      </p:sp>
      <p:sp>
        <p:nvSpPr>
          <p:cNvPr id="10" name="Rechteck: abgerundete Ecken 9">
            <a:extLst>
              <a:ext uri="{FF2B5EF4-FFF2-40B4-BE49-F238E27FC236}">
                <a16:creationId xmlns:a16="http://schemas.microsoft.com/office/drawing/2014/main" id="{B78C0003-53EF-37EE-3137-6642B7012CF6}"/>
              </a:ext>
            </a:extLst>
          </p:cNvPr>
          <p:cNvSpPr/>
          <p:nvPr/>
        </p:nvSpPr>
        <p:spPr bwMode="auto">
          <a:xfrm>
            <a:off x="4632548" y="4649868"/>
            <a:ext cx="4343400" cy="76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dirty="0">
                <a:solidFill>
                  <a:schemeClr val="tx1"/>
                </a:solidFill>
              </a:rPr>
              <a:t>„</a:t>
            </a:r>
            <a:r>
              <a:rPr lang="de-DE" sz="1200" b="1" i="1" dirty="0">
                <a:solidFill>
                  <a:schemeClr val="tx1"/>
                </a:solidFill>
              </a:rPr>
              <a:t>Klare, konsolidierte Daten zur Auftragsvergabe sind oft nicht verfügbar</a:t>
            </a:r>
            <a:r>
              <a:rPr lang="de-DE" sz="1200" dirty="0">
                <a:solidFill>
                  <a:schemeClr val="tx1"/>
                </a:solidFill>
              </a:rPr>
              <a:t>.“</a:t>
            </a:r>
          </a:p>
        </p:txBody>
      </p:sp>
      <p:sp>
        <p:nvSpPr>
          <p:cNvPr id="11" name="Rechteck: abgerundete Ecken 10">
            <a:extLst>
              <a:ext uri="{FF2B5EF4-FFF2-40B4-BE49-F238E27FC236}">
                <a16:creationId xmlns:a16="http://schemas.microsoft.com/office/drawing/2014/main" id="{6539EB7F-4BEF-DF03-C57A-563AA7720710}"/>
              </a:ext>
            </a:extLst>
          </p:cNvPr>
          <p:cNvSpPr/>
          <p:nvPr/>
        </p:nvSpPr>
        <p:spPr bwMode="auto">
          <a:xfrm>
            <a:off x="4632548" y="5508464"/>
            <a:ext cx="4343400" cy="762000"/>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sz="1200" dirty="0">
                <a:solidFill>
                  <a:schemeClr val="tx1"/>
                </a:solidFill>
              </a:rPr>
              <a:t>„Die </a:t>
            </a:r>
            <a:r>
              <a:rPr lang="de-DE" sz="1200" b="1" i="1" dirty="0">
                <a:solidFill>
                  <a:schemeClr val="tx1"/>
                </a:solidFill>
              </a:rPr>
              <a:t>Digitalisierung der Vergabe </a:t>
            </a:r>
            <a:r>
              <a:rPr lang="de-DE" sz="1200" dirty="0">
                <a:solidFill>
                  <a:schemeClr val="tx1"/>
                </a:solidFill>
              </a:rPr>
              <a:t>öffentlicher Aufträge </a:t>
            </a:r>
            <a:r>
              <a:rPr lang="de-DE" sz="1200" b="1" i="1" dirty="0">
                <a:solidFill>
                  <a:schemeClr val="tx1"/>
                </a:solidFill>
              </a:rPr>
              <a:t>verläuft schleppend</a:t>
            </a:r>
            <a:r>
              <a:rPr lang="de-DE" sz="1200" dirty="0">
                <a:solidFill>
                  <a:schemeClr val="tx1"/>
                </a:solidFill>
              </a:rPr>
              <a:t>.“</a:t>
            </a:r>
          </a:p>
        </p:txBody>
      </p:sp>
      <p:sp>
        <p:nvSpPr>
          <p:cNvPr id="12" name="Pfeil: nach rechts 11">
            <a:extLst>
              <a:ext uri="{FF2B5EF4-FFF2-40B4-BE49-F238E27FC236}">
                <a16:creationId xmlns:a16="http://schemas.microsoft.com/office/drawing/2014/main" id="{063C8654-5D89-1D6C-115B-E70D33477C91}"/>
              </a:ext>
            </a:extLst>
          </p:cNvPr>
          <p:cNvSpPr/>
          <p:nvPr/>
        </p:nvSpPr>
        <p:spPr>
          <a:xfrm>
            <a:off x="4211960" y="4077072"/>
            <a:ext cx="299493" cy="21602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7">
            <p14:nvContentPartPr>
              <p14:cNvPr id="13" name="Freihand 12">
                <a:extLst>
                  <a:ext uri="{FF2B5EF4-FFF2-40B4-BE49-F238E27FC236}">
                    <a16:creationId xmlns:a16="http://schemas.microsoft.com/office/drawing/2014/main" id="{A9AEB4F2-6A2F-A8F9-5D57-8180888DC452}"/>
                  </a:ext>
                </a:extLst>
              </p14:cNvPr>
              <p14:cNvContentPartPr/>
              <p14:nvPr/>
            </p14:nvContentPartPr>
            <p14:xfrm>
              <a:off x="1129614" y="4509815"/>
              <a:ext cx="1573560" cy="360"/>
            </p14:xfrm>
          </p:contentPart>
        </mc:Choice>
        <mc:Fallback xmlns="">
          <p:pic>
            <p:nvPicPr>
              <p:cNvPr id="13" name="Freihand 12">
                <a:extLst>
                  <a:ext uri="{FF2B5EF4-FFF2-40B4-BE49-F238E27FC236}">
                    <a16:creationId xmlns:a16="http://schemas.microsoft.com/office/drawing/2014/main" id="{A9AEB4F2-6A2F-A8F9-5D57-8180888DC452}"/>
                  </a:ext>
                </a:extLst>
              </p:cNvPr>
              <p:cNvPicPr/>
              <p:nvPr/>
            </p:nvPicPr>
            <p:blipFill>
              <a:blip r:embed="rId8"/>
              <a:stretch>
                <a:fillRect/>
              </a:stretch>
            </p:blipFill>
            <p:spPr>
              <a:xfrm>
                <a:off x="1075626" y="4401815"/>
                <a:ext cx="1681175" cy="216000"/>
              </a:xfrm>
              <a:prstGeom prst="rect">
                <a:avLst/>
              </a:prstGeom>
            </p:spPr>
          </p:pic>
        </mc:Fallback>
      </mc:AlternateContent>
    </p:spTree>
    <p:extLst>
      <p:ext uri="{BB962C8B-B14F-4D97-AF65-F5344CB8AC3E}">
        <p14:creationId xmlns:p14="http://schemas.microsoft.com/office/powerpoint/2010/main" val="1220723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E9B7809A-73B1-4888-8D37-4881A2AEB135}"/>
              </a:ext>
            </a:extLst>
          </p:cNvPr>
          <p:cNvGraphicFramePr>
            <a:graphicFrameLocks noChangeAspect="1"/>
          </p:cNvGraphicFramePr>
          <p:nvPr>
            <p:custDataLst>
              <p:tags r:id="rId2"/>
            </p:custDataLst>
            <p:extLst>
              <p:ext uri="{D42A27DB-BD31-4B8C-83A1-F6EECF244321}">
                <p14:modId xmlns:p14="http://schemas.microsoft.com/office/powerpoint/2010/main" val="4005612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Folie" r:id="rId4" imgW="395" imgH="394" progId="TCLayout.ActiveDocument.1">
                  <p:embed/>
                </p:oleObj>
              </mc:Choice>
              <mc:Fallback>
                <p:oleObj name="think-cell Folie" r:id="rId4" imgW="395" imgH="394" progId="TCLayout.ActiveDocument.1">
                  <p:embed/>
                  <p:pic>
                    <p:nvPicPr>
                      <p:cNvPr id="10" name="Objekt 9" hidden="1">
                        <a:extLst>
                          <a:ext uri="{FF2B5EF4-FFF2-40B4-BE49-F238E27FC236}">
                            <a16:creationId xmlns:a16="http://schemas.microsoft.com/office/drawing/2014/main" id="{E9B7809A-73B1-4888-8D37-4881A2AEB13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Foliennummernplatzhalter 3">
            <a:extLst>
              <a:ext uri="{FF2B5EF4-FFF2-40B4-BE49-F238E27FC236}">
                <a16:creationId xmlns:a16="http://schemas.microsoft.com/office/drawing/2014/main" id="{57A7BF26-225A-4EFD-8707-66D2522DCAEC}"/>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19</a:t>
            </a:fld>
            <a:endParaRPr lang="de-DE" altLang="de-DE" dirty="0"/>
          </a:p>
        </p:txBody>
      </p:sp>
      <p:sp>
        <p:nvSpPr>
          <p:cNvPr id="6" name="Denkblase: wolkenförmig 5">
            <a:extLst>
              <a:ext uri="{FF2B5EF4-FFF2-40B4-BE49-F238E27FC236}">
                <a16:creationId xmlns:a16="http://schemas.microsoft.com/office/drawing/2014/main" id="{D36A6D4F-E322-4335-A32F-D9884BB4BC2F}"/>
              </a:ext>
            </a:extLst>
          </p:cNvPr>
          <p:cNvSpPr/>
          <p:nvPr/>
        </p:nvSpPr>
        <p:spPr>
          <a:xfrm>
            <a:off x="4644008" y="1628800"/>
            <a:ext cx="2952328" cy="1224136"/>
          </a:xfrm>
          <a:prstGeom prst="cloudCallout">
            <a:avLst>
              <a:gd name="adj1" fmla="val -44024"/>
              <a:gd name="adj2" fmla="val 85682"/>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13502832-99D6-4F55-A3E1-AC3A2FF076A7}"/>
              </a:ext>
            </a:extLst>
          </p:cNvPr>
          <p:cNvSpPr txBox="1"/>
          <p:nvPr/>
        </p:nvSpPr>
        <p:spPr>
          <a:xfrm>
            <a:off x="5652120" y="1844824"/>
            <a:ext cx="1008112" cy="648072"/>
          </a:xfrm>
          <a:prstGeom prst="rect">
            <a:avLst/>
          </a:prstGeom>
          <a:noFill/>
        </p:spPr>
        <p:txBody>
          <a:bodyPr wrap="none" rtlCol="0">
            <a:noAutofit/>
          </a:bodyPr>
          <a:lstStyle/>
          <a:p>
            <a:pPr algn="ctr"/>
            <a:r>
              <a:rPr lang="de-DE" sz="4000" b="1" dirty="0">
                <a:solidFill>
                  <a:schemeClr val="bg1"/>
                </a:solidFill>
                <a:latin typeface="+mn-lt"/>
              </a:rPr>
              <a:t>Ja!</a:t>
            </a:r>
          </a:p>
        </p:txBody>
      </p:sp>
      <p:sp>
        <p:nvSpPr>
          <p:cNvPr id="8" name="Textfeld 7">
            <a:extLst>
              <a:ext uri="{FF2B5EF4-FFF2-40B4-BE49-F238E27FC236}">
                <a16:creationId xmlns:a16="http://schemas.microsoft.com/office/drawing/2014/main" id="{55562C56-2E83-42B3-B9F1-6D4A8D84CBD4}"/>
              </a:ext>
            </a:extLst>
          </p:cNvPr>
          <p:cNvSpPr txBox="1"/>
          <p:nvPr/>
        </p:nvSpPr>
        <p:spPr>
          <a:xfrm>
            <a:off x="4499992" y="3501008"/>
            <a:ext cx="1008112" cy="648072"/>
          </a:xfrm>
          <a:prstGeom prst="rect">
            <a:avLst/>
          </a:prstGeom>
          <a:noFill/>
        </p:spPr>
        <p:txBody>
          <a:bodyPr wrap="none" rtlCol="0">
            <a:noAutofit/>
          </a:bodyPr>
          <a:lstStyle/>
          <a:p>
            <a:r>
              <a:rPr lang="de-DE" sz="1600" b="1" dirty="0">
                <a:latin typeface="+mn-lt"/>
              </a:rPr>
              <a:t>Ja</a:t>
            </a:r>
            <a:r>
              <a:rPr lang="de-DE" sz="1600" dirty="0">
                <a:latin typeface="+mn-lt"/>
              </a:rPr>
              <a:t>, die öffentliche Beschaffung soll</a:t>
            </a:r>
          </a:p>
          <a:p>
            <a:pPr marL="285750" indent="-285750">
              <a:buFontTx/>
              <a:buChar char="-"/>
            </a:pPr>
            <a:r>
              <a:rPr lang="de-DE" sz="1600" dirty="0">
                <a:latin typeface="+mn-lt"/>
              </a:rPr>
              <a:t>nachhaltiger</a:t>
            </a:r>
          </a:p>
          <a:p>
            <a:pPr marL="285750" indent="-285750">
              <a:buFontTx/>
              <a:buChar char="-"/>
            </a:pPr>
            <a:r>
              <a:rPr lang="de-DE" sz="1600" dirty="0">
                <a:latin typeface="+mn-lt"/>
              </a:rPr>
              <a:t>strategischer</a:t>
            </a:r>
          </a:p>
          <a:p>
            <a:pPr marL="285750" indent="-285750">
              <a:buFontTx/>
              <a:buChar char="-"/>
            </a:pPr>
            <a:r>
              <a:rPr lang="de-DE" sz="1600" dirty="0">
                <a:latin typeface="+mn-lt"/>
              </a:rPr>
              <a:t>digitaler</a:t>
            </a:r>
          </a:p>
          <a:p>
            <a:r>
              <a:rPr lang="de-DE" sz="1600" dirty="0">
                <a:latin typeface="+mn-lt"/>
              </a:rPr>
              <a:t>werden….</a:t>
            </a:r>
          </a:p>
          <a:p>
            <a:endParaRPr lang="de-DE" sz="1600" dirty="0">
              <a:latin typeface="+mn-lt"/>
            </a:endParaRPr>
          </a:p>
          <a:p>
            <a:r>
              <a:rPr lang="de-DE" sz="1600" dirty="0">
                <a:latin typeface="+mn-lt"/>
              </a:rPr>
              <a:t>Aber </a:t>
            </a:r>
            <a:r>
              <a:rPr lang="de-DE" sz="1600" b="1" dirty="0">
                <a:latin typeface="+mn-lt"/>
              </a:rPr>
              <a:t>wie</a:t>
            </a:r>
            <a:r>
              <a:rPr lang="de-DE" sz="1600" dirty="0">
                <a:latin typeface="+mn-lt"/>
              </a:rPr>
              <a:t>?</a:t>
            </a:r>
          </a:p>
        </p:txBody>
      </p:sp>
      <p:pic>
        <p:nvPicPr>
          <p:cNvPr id="2" name="Grafik 1">
            <a:extLst>
              <a:ext uri="{FF2B5EF4-FFF2-40B4-BE49-F238E27FC236}">
                <a16:creationId xmlns:a16="http://schemas.microsoft.com/office/drawing/2014/main" id="{28289D40-F5C1-DA0A-712E-37247522CDD8}"/>
              </a:ext>
            </a:extLst>
          </p:cNvPr>
          <p:cNvPicPr>
            <a:picLocks noChangeAspect="1"/>
          </p:cNvPicPr>
          <p:nvPr/>
        </p:nvPicPr>
        <p:blipFill>
          <a:blip r:embed="rId6"/>
          <a:stretch>
            <a:fillRect/>
          </a:stretch>
        </p:blipFill>
        <p:spPr>
          <a:xfrm>
            <a:off x="227197" y="2009091"/>
            <a:ext cx="3888432" cy="4326362"/>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51F211A8-0859-DB7F-8C38-193FBAB56863}"/>
                  </a:ext>
                </a:extLst>
              </p14:cNvPr>
              <p14:cNvContentPartPr/>
              <p14:nvPr/>
            </p14:nvContentPartPr>
            <p14:xfrm>
              <a:off x="1129614" y="4509815"/>
              <a:ext cx="1573560" cy="360"/>
            </p14:xfrm>
          </p:contentPart>
        </mc:Choice>
        <mc:Fallback xmlns="">
          <p:pic>
            <p:nvPicPr>
              <p:cNvPr id="3" name="Freihand 2">
                <a:extLst>
                  <a:ext uri="{FF2B5EF4-FFF2-40B4-BE49-F238E27FC236}">
                    <a16:creationId xmlns:a16="http://schemas.microsoft.com/office/drawing/2014/main" id="{51F211A8-0859-DB7F-8C38-193FBAB56863}"/>
                  </a:ext>
                </a:extLst>
              </p:cNvPr>
              <p:cNvPicPr/>
              <p:nvPr/>
            </p:nvPicPr>
            <p:blipFill>
              <a:blip r:embed="rId8"/>
              <a:stretch>
                <a:fillRect/>
              </a:stretch>
            </p:blipFill>
            <p:spPr>
              <a:xfrm>
                <a:off x="1075626" y="4401815"/>
                <a:ext cx="1681175" cy="216000"/>
              </a:xfrm>
              <a:prstGeom prst="rect">
                <a:avLst/>
              </a:prstGeom>
            </p:spPr>
          </p:pic>
        </mc:Fallback>
      </mc:AlternateContent>
      <p:sp>
        <p:nvSpPr>
          <p:cNvPr id="9" name="Titel 1">
            <a:extLst>
              <a:ext uri="{FF2B5EF4-FFF2-40B4-BE49-F238E27FC236}">
                <a16:creationId xmlns:a16="http://schemas.microsoft.com/office/drawing/2014/main" id="{03E35B66-8A3E-4983-AC5E-54502D3E9E57}"/>
              </a:ext>
            </a:extLst>
          </p:cNvPr>
          <p:cNvSpPr>
            <a:spLocks noGrp="1"/>
          </p:cNvSpPr>
          <p:nvPr>
            <p:ph type="title"/>
          </p:nvPr>
        </p:nvSpPr>
        <p:spPr>
          <a:xfrm>
            <a:off x="228600" y="1219200"/>
            <a:ext cx="8686800" cy="762000"/>
          </a:xfrm>
        </p:spPr>
        <p:txBody>
          <a:bodyPr vert="horz"/>
          <a:lstStyle/>
          <a:p>
            <a:r>
              <a:rPr lang="de-DE" dirty="0"/>
              <a:t>Innovativer Vergabewettbewerb muss </a:t>
            </a:r>
            <a:r>
              <a:rPr lang="de-DE" i="1" dirty="0"/>
              <a:t>implementiert</a:t>
            </a:r>
            <a:r>
              <a:rPr lang="de-DE" dirty="0"/>
              <a:t> werden</a:t>
            </a:r>
          </a:p>
        </p:txBody>
      </p:sp>
    </p:spTree>
    <p:extLst>
      <p:ext uri="{BB962C8B-B14F-4D97-AF65-F5344CB8AC3E}">
        <p14:creationId xmlns:p14="http://schemas.microsoft.com/office/powerpoint/2010/main" val="2449521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13385091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39" name="Rectangle 3">
            <a:extLst>
              <a:ext uri="{FF2B5EF4-FFF2-40B4-BE49-F238E27FC236}">
                <a16:creationId xmlns:a16="http://schemas.microsoft.com/office/drawing/2014/main" id="{B66D767F-F2F2-44C7-A826-AED4A13AA863}"/>
              </a:ext>
            </a:extLst>
          </p:cNvPr>
          <p:cNvSpPr>
            <a:spLocks noGrp="1" noChangeArrowheads="1"/>
          </p:cNvSpPr>
          <p:nvPr>
            <p:custDataLst>
              <p:tags r:id="rId4"/>
            </p:custDataLst>
          </p:nvPr>
        </p:nvSpPr>
        <p:spPr bwMode="auto">
          <a:xfrm>
            <a:off x="1700214" y="2711451"/>
            <a:ext cx="5788025" cy="277813"/>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b="1" dirty="0">
                <a:solidFill>
                  <a:srgbClr val="FFFFFF"/>
                </a:solidFill>
              </a:rPr>
              <a:t>Öffentliche Beschaffung und Beschaffungsmärkte</a:t>
            </a:r>
            <a:endParaRPr kumimoji="0" lang="de-DE" altLang="de-DE"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3">
            <a:hlinkClick r:id="rId13" action="ppaction://hlinksldjump"/>
            <a:extLst>
              <a:ext uri="{FF2B5EF4-FFF2-40B4-BE49-F238E27FC236}">
                <a16:creationId xmlns:a16="http://schemas.microsoft.com/office/drawing/2014/main" id="{0DBEFC43-617D-4324-8342-8DF7C85FCD14}"/>
              </a:ext>
            </a:extLst>
          </p:cNvPr>
          <p:cNvSpPr>
            <a:spLocks noGrp="1" noChangeArrowheads="1"/>
          </p:cNvSpPr>
          <p:nvPr>
            <p:custDataLst>
              <p:tags r:id="rId5"/>
            </p:custDataLst>
          </p:nvPr>
        </p:nvSpPr>
        <p:spPr bwMode="auto">
          <a:xfrm>
            <a:off x="1700214" y="2989263"/>
            <a:ext cx="5788025"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Öffentlicher Sektor und Innovation </a:t>
            </a:r>
          </a:p>
        </p:txBody>
      </p:sp>
      <p:sp>
        <p:nvSpPr>
          <p:cNvPr id="14" name="Rectangle 3">
            <a:hlinkClick r:id="rId14" action="ppaction://hlinksldjump"/>
            <a:extLst>
              <a:ext uri="{FF2B5EF4-FFF2-40B4-BE49-F238E27FC236}">
                <a16:creationId xmlns:a16="http://schemas.microsoft.com/office/drawing/2014/main" id="{EA2D7ED8-03F3-4B1D-97BE-3F379B0967D8}"/>
              </a:ext>
            </a:extLst>
          </p:cNvPr>
          <p:cNvSpPr>
            <a:spLocks noGrp="1" noChangeArrowheads="1"/>
          </p:cNvSpPr>
          <p:nvPr>
            <p:custDataLst>
              <p:tags r:id="rId6"/>
            </p:custDataLst>
          </p:nvPr>
        </p:nvSpPr>
        <p:spPr bwMode="auto">
          <a:xfrm>
            <a:off x="1700214" y="3268663"/>
            <a:ext cx="5788025" cy="522288"/>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„Instrumentenbaukasten“ zur Lieferanten- und Marktorientierung </a:t>
            </a:r>
          </a:p>
        </p:txBody>
      </p:sp>
      <p:sp>
        <p:nvSpPr>
          <p:cNvPr id="28" name="Rectangle 3">
            <a:hlinkClick r:id="rId15" action="ppaction://hlinksldjump"/>
            <a:extLst>
              <a:ext uri="{FF2B5EF4-FFF2-40B4-BE49-F238E27FC236}">
                <a16:creationId xmlns:a16="http://schemas.microsoft.com/office/drawing/2014/main" id="{48FA4502-0BFB-4C3C-B1C0-65667D5F2167}"/>
              </a:ext>
            </a:extLst>
          </p:cNvPr>
          <p:cNvSpPr>
            <a:spLocks noGrp="1" noChangeArrowheads="1"/>
          </p:cNvSpPr>
          <p:nvPr>
            <p:custDataLst>
              <p:tags r:id="rId7"/>
            </p:custDataLst>
          </p:nvPr>
        </p:nvSpPr>
        <p:spPr bwMode="auto">
          <a:xfrm>
            <a:off x="1700213" y="3790951"/>
            <a:ext cx="5788025"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Wie Standards bei Innovationen helfen können</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0" name="Rectangle 3">
            <a:hlinkClick r:id="rId16" action="ppaction://hlinksldjump"/>
            <a:extLst>
              <a:ext uri="{FF2B5EF4-FFF2-40B4-BE49-F238E27FC236}">
                <a16:creationId xmlns:a16="http://schemas.microsoft.com/office/drawing/2014/main" id="{CAF8FF21-E351-4465-A858-A26ED0D9758D}"/>
              </a:ext>
            </a:extLst>
          </p:cNvPr>
          <p:cNvSpPr>
            <a:spLocks noGrp="1" noChangeArrowheads="1"/>
          </p:cNvSpPr>
          <p:nvPr>
            <p:custDataLst>
              <p:tags r:id="rId8"/>
            </p:custDataLst>
          </p:nvPr>
        </p:nvSpPr>
        <p:spPr bwMode="auto">
          <a:xfrm>
            <a:off x="1700213" y="4068763"/>
            <a:ext cx="5788025" cy="522288"/>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5875" rIns="144463"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Entwicklung konkreter Hilfestellungen bei der Markterkundung</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2" name="Rectangle 3">
            <a:hlinkClick r:id="rId17" action="ppaction://hlinksldjump"/>
            <a:extLst>
              <a:ext uri="{FF2B5EF4-FFF2-40B4-BE49-F238E27FC236}">
                <a16:creationId xmlns:a16="http://schemas.microsoft.com/office/drawing/2014/main" id="{F0A9782C-95EB-41E0-A17A-1508BB54FD0C}"/>
              </a:ext>
            </a:extLst>
          </p:cNvPr>
          <p:cNvSpPr>
            <a:spLocks noGrp="1" noChangeArrowheads="1"/>
          </p:cNvSpPr>
          <p:nvPr>
            <p:custDataLst>
              <p:tags r:id="rId9"/>
            </p:custDataLst>
          </p:nvPr>
        </p:nvSpPr>
        <p:spPr bwMode="auto">
          <a:xfrm>
            <a:off x="1700213" y="4591051"/>
            <a:ext cx="5788025"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solidFill>
                  <a:srgbClr val="000000"/>
                </a:solidFill>
              </a:rPr>
              <a:t>Werkstattbericht Toolentwicklung</a:t>
            </a:r>
            <a:endParaRPr kumimoji="0" lang="de-DE" altLang="de-D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297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kt 37" hidden="1">
            <a:extLst>
              <a:ext uri="{FF2B5EF4-FFF2-40B4-BE49-F238E27FC236}">
                <a16:creationId xmlns:a16="http://schemas.microsoft.com/office/drawing/2014/main" id="{BBBF5D3D-29FD-43F2-9593-1EEC7A41B4EB}"/>
              </a:ext>
            </a:extLst>
          </p:cNvPr>
          <p:cNvGraphicFramePr>
            <a:graphicFrameLocks noChangeAspect="1"/>
          </p:cNvGraphicFramePr>
          <p:nvPr>
            <p:custDataLst>
              <p:tags r:id="rId2"/>
            </p:custDataLst>
            <p:extLst>
              <p:ext uri="{D42A27DB-BD31-4B8C-83A1-F6EECF244321}">
                <p14:modId xmlns:p14="http://schemas.microsoft.com/office/powerpoint/2010/main" val="1698573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think-cell Folie" r:id="rId4" imgW="359" imgH="358" progId="TCLayout.ActiveDocument.1">
                  <p:embed/>
                </p:oleObj>
              </mc:Choice>
              <mc:Fallback>
                <p:oleObj name="think-cell Folie" r:id="rId4" imgW="359" imgH="358" progId="TCLayout.ActiveDocument.1">
                  <p:embed/>
                  <p:pic>
                    <p:nvPicPr>
                      <p:cNvPr id="38" name="Objekt 37" hidden="1">
                        <a:extLst>
                          <a:ext uri="{FF2B5EF4-FFF2-40B4-BE49-F238E27FC236}">
                            <a16:creationId xmlns:a16="http://schemas.microsoft.com/office/drawing/2014/main" id="{BBBF5D3D-29FD-43F2-9593-1EEC7A41B4E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E2BC260-DD97-4624-95BE-27C7DA3F0540}"/>
              </a:ext>
            </a:extLst>
          </p:cNvPr>
          <p:cNvSpPr>
            <a:spLocks noGrp="1"/>
          </p:cNvSpPr>
          <p:nvPr>
            <p:ph type="title"/>
          </p:nvPr>
        </p:nvSpPr>
        <p:spPr/>
        <p:txBody>
          <a:bodyPr vert="horz"/>
          <a:lstStyle/>
          <a:p>
            <a:r>
              <a:rPr lang="de-DE" dirty="0"/>
              <a:t>Innovative Beschaffung muss </a:t>
            </a:r>
            <a:r>
              <a:rPr lang="de-DE" u="sng" dirty="0"/>
              <a:t>ermöglicht</a:t>
            </a:r>
            <a:r>
              <a:rPr lang="de-DE" dirty="0"/>
              <a:t> werden</a:t>
            </a:r>
          </a:p>
        </p:txBody>
      </p:sp>
      <p:sp>
        <p:nvSpPr>
          <p:cNvPr id="4" name="Foliennummernplatzhalter 3">
            <a:extLst>
              <a:ext uri="{FF2B5EF4-FFF2-40B4-BE49-F238E27FC236}">
                <a16:creationId xmlns:a16="http://schemas.microsoft.com/office/drawing/2014/main" id="{65AB2FEC-EBDB-4C68-AD5B-8F2BF31DF85C}"/>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20</a:t>
            </a:fld>
            <a:endParaRPr lang="de-DE" altLang="de-DE" dirty="0"/>
          </a:p>
        </p:txBody>
      </p:sp>
      <p:sp>
        <p:nvSpPr>
          <p:cNvPr id="5" name="Pfeil nach unten 3">
            <a:extLst>
              <a:ext uri="{FF2B5EF4-FFF2-40B4-BE49-F238E27FC236}">
                <a16:creationId xmlns:a16="http://schemas.microsoft.com/office/drawing/2014/main" id="{F85096AA-C0C7-42EC-BA79-28F70A2BFB58}"/>
              </a:ext>
            </a:extLst>
          </p:cNvPr>
          <p:cNvSpPr/>
          <p:nvPr/>
        </p:nvSpPr>
        <p:spPr>
          <a:xfrm>
            <a:off x="4272655" y="4160571"/>
            <a:ext cx="500913" cy="476577"/>
          </a:xfrm>
          <a:prstGeom prst="downArrow">
            <a:avLst>
              <a:gd name="adj1" fmla="val 50000"/>
              <a:gd name="adj2" fmla="val 3098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a:extLst>
              <a:ext uri="{FF2B5EF4-FFF2-40B4-BE49-F238E27FC236}">
                <a16:creationId xmlns:a16="http://schemas.microsoft.com/office/drawing/2014/main" id="{FDEF75F5-98FD-40A3-8306-7F512EBEEECA}"/>
              </a:ext>
            </a:extLst>
          </p:cNvPr>
          <p:cNvGrpSpPr/>
          <p:nvPr/>
        </p:nvGrpSpPr>
        <p:grpSpPr>
          <a:xfrm>
            <a:off x="399401" y="4899507"/>
            <a:ext cx="8310566" cy="590982"/>
            <a:chOff x="358897" y="4403593"/>
            <a:chExt cx="8310566" cy="590982"/>
          </a:xfrm>
        </p:grpSpPr>
        <p:sp>
          <p:nvSpPr>
            <p:cNvPr id="7" name="Ellipse 6">
              <a:extLst>
                <a:ext uri="{FF2B5EF4-FFF2-40B4-BE49-F238E27FC236}">
                  <a16:creationId xmlns:a16="http://schemas.microsoft.com/office/drawing/2014/main" id="{A26FFA3D-7C29-4B7D-8C80-EDA36954DF3E}"/>
                </a:ext>
              </a:extLst>
            </p:cNvPr>
            <p:cNvSpPr/>
            <p:nvPr/>
          </p:nvSpPr>
          <p:spPr bwMode="auto">
            <a:xfrm>
              <a:off x="2643116" y="4403593"/>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Qualität der </a:t>
              </a:r>
              <a:r>
                <a:rPr lang="de-DE" sz="900" b="1" kern="0" dirty="0">
                  <a:solidFill>
                    <a:srgbClr val="000000"/>
                  </a:solidFill>
                  <a:latin typeface="Arial"/>
                </a:rPr>
                <a:t>Beschaffungs-organisation</a:t>
              </a:r>
              <a:br>
                <a:rPr lang="de-DE" sz="900" b="1" kern="0" dirty="0">
                  <a:solidFill>
                    <a:srgbClr val="000000"/>
                  </a:solidFill>
                  <a:latin typeface="Arial"/>
                </a:rPr>
              </a:br>
              <a:r>
                <a:rPr lang="de-DE" sz="900" b="1" kern="0" dirty="0">
                  <a:solidFill>
                    <a:srgbClr val="000000"/>
                  </a:solidFill>
                  <a:latin typeface="Arial"/>
                </a:rPr>
                <a:t>(„Struktur“)</a:t>
              </a:r>
              <a:endParaRPr kumimoji="0" lang="de-DE" sz="900" b="1" i="0" u="none" strike="noStrike" kern="0" cap="none" spc="0" normalizeH="0" baseline="0" noProof="0" dirty="0">
                <a:ln>
                  <a:noFill/>
                </a:ln>
                <a:solidFill>
                  <a:srgbClr val="000000"/>
                </a:solidFill>
                <a:effectLst/>
                <a:uLnTx/>
                <a:uFillTx/>
                <a:latin typeface="Arial"/>
              </a:endParaRPr>
            </a:p>
          </p:txBody>
        </p:sp>
        <p:sp>
          <p:nvSpPr>
            <p:cNvPr id="8" name="Ellipse 7">
              <a:extLst>
                <a:ext uri="{FF2B5EF4-FFF2-40B4-BE49-F238E27FC236}">
                  <a16:creationId xmlns:a16="http://schemas.microsoft.com/office/drawing/2014/main" id="{DA9B3187-64C7-4239-A3AD-2FF6E85DF63F}"/>
                </a:ext>
              </a:extLst>
            </p:cNvPr>
            <p:cNvSpPr/>
            <p:nvPr/>
          </p:nvSpPr>
          <p:spPr bwMode="auto">
            <a:xfrm>
              <a:off x="358897" y="4403593"/>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Strategische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Beschaffungs-</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err="1">
                  <a:ln>
                    <a:noFill/>
                  </a:ln>
                  <a:solidFill>
                    <a:srgbClr val="000000"/>
                  </a:solidFill>
                  <a:effectLst/>
                  <a:uLnTx/>
                  <a:uFillTx/>
                  <a:latin typeface="Arial"/>
                </a:rPr>
                <a:t>zielvorgabe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(„Auslöser“)</a:t>
              </a:r>
            </a:p>
          </p:txBody>
        </p:sp>
        <p:sp>
          <p:nvSpPr>
            <p:cNvPr id="9" name="Ellipse 8">
              <a:extLst>
                <a:ext uri="{FF2B5EF4-FFF2-40B4-BE49-F238E27FC236}">
                  <a16:creationId xmlns:a16="http://schemas.microsoft.com/office/drawing/2014/main" id="{E46EBBE2-077D-4A3C-8956-0B9D355BA398}"/>
                </a:ext>
              </a:extLst>
            </p:cNvPr>
            <p:cNvSpPr/>
            <p:nvPr/>
          </p:nvSpPr>
          <p:spPr bwMode="auto">
            <a:xfrm>
              <a:off x="4927335" y="4403593"/>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Innovationsgrad des Beschaffungs-prozesse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(„Prozess“)</a:t>
              </a:r>
            </a:p>
          </p:txBody>
        </p:sp>
        <p:sp>
          <p:nvSpPr>
            <p:cNvPr id="10" name="Ellipse 9">
              <a:extLst>
                <a:ext uri="{FF2B5EF4-FFF2-40B4-BE49-F238E27FC236}">
                  <a16:creationId xmlns:a16="http://schemas.microsoft.com/office/drawing/2014/main" id="{A292D866-570F-4E77-A05A-C018BD2B71D8}"/>
                </a:ext>
              </a:extLst>
            </p:cNvPr>
            <p:cNvSpPr/>
            <p:nvPr/>
          </p:nvSpPr>
          <p:spPr bwMode="auto">
            <a:xfrm>
              <a:off x="7211554" y="4403593"/>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900" b="1" kern="0" dirty="0">
                  <a:solidFill>
                    <a:srgbClr val="000000"/>
                  </a:solidFill>
                  <a:latin typeface="Arial"/>
                </a:rPr>
                <a:t>Grad der Implementierung</a:t>
              </a:r>
              <a:br>
                <a:rPr lang="de-DE" sz="900" b="1" kern="0" dirty="0">
                  <a:solidFill>
                    <a:srgbClr val="000000"/>
                  </a:solidFill>
                  <a:latin typeface="Arial"/>
                </a:rPr>
              </a:br>
              <a:r>
                <a:rPr lang="de-DE" sz="900" b="1" kern="0" dirty="0">
                  <a:solidFill>
                    <a:srgbClr val="000000"/>
                  </a:solidFill>
                  <a:latin typeface="Arial"/>
                </a:rPr>
                <a:t>(„Wirkung“)</a:t>
              </a:r>
            </a:p>
          </p:txBody>
        </p:sp>
      </p:grpSp>
      <p:cxnSp>
        <p:nvCxnSpPr>
          <p:cNvPr id="11" name="Gerade Verbindung mit Pfeil 10">
            <a:extLst>
              <a:ext uri="{FF2B5EF4-FFF2-40B4-BE49-F238E27FC236}">
                <a16:creationId xmlns:a16="http://schemas.microsoft.com/office/drawing/2014/main" id="{523DA715-C9AA-4425-B8A1-5809A363EC9D}"/>
              </a:ext>
            </a:extLst>
          </p:cNvPr>
          <p:cNvCxnSpPr>
            <a:stCxn id="8" idx="6"/>
            <a:endCxn id="7" idx="2"/>
          </p:cNvCxnSpPr>
          <p:nvPr/>
        </p:nvCxnSpPr>
        <p:spPr bwMode="auto">
          <a:xfrm>
            <a:off x="1857310" y="5194998"/>
            <a:ext cx="826310" cy="0"/>
          </a:xfrm>
          <a:prstGeom prst="straightConnector1">
            <a:avLst/>
          </a:prstGeom>
          <a:solidFill>
            <a:srgbClr val="00CC99"/>
          </a:solidFill>
          <a:ln w="31750" cap="flat" cmpd="sng" algn="ctr">
            <a:solidFill>
              <a:srgbClr val="000000"/>
            </a:solidFill>
            <a:prstDash val="solid"/>
            <a:round/>
            <a:headEnd type="none" w="med" len="med"/>
            <a:tailEnd type="triangle"/>
          </a:ln>
          <a:effectLst/>
        </p:spPr>
      </p:cxnSp>
      <p:cxnSp>
        <p:nvCxnSpPr>
          <p:cNvPr id="12" name="Gerade Verbindung mit Pfeil 11">
            <a:extLst>
              <a:ext uri="{FF2B5EF4-FFF2-40B4-BE49-F238E27FC236}">
                <a16:creationId xmlns:a16="http://schemas.microsoft.com/office/drawing/2014/main" id="{78EDA25B-7881-4F16-AF98-B8B6C9CDD9B7}"/>
              </a:ext>
            </a:extLst>
          </p:cNvPr>
          <p:cNvCxnSpPr>
            <a:stCxn id="7" idx="6"/>
            <a:endCxn id="9" idx="2"/>
          </p:cNvCxnSpPr>
          <p:nvPr/>
        </p:nvCxnSpPr>
        <p:spPr bwMode="auto">
          <a:xfrm>
            <a:off x="4141529" y="5194998"/>
            <a:ext cx="826310" cy="0"/>
          </a:xfrm>
          <a:prstGeom prst="straightConnector1">
            <a:avLst/>
          </a:prstGeom>
          <a:solidFill>
            <a:srgbClr val="00CC99"/>
          </a:solidFill>
          <a:ln w="31750" cap="flat" cmpd="sng" algn="ctr">
            <a:solidFill>
              <a:srgbClr val="000000"/>
            </a:solidFill>
            <a:prstDash val="solid"/>
            <a:round/>
            <a:headEnd type="none" w="med" len="med"/>
            <a:tailEnd type="triangle"/>
          </a:ln>
          <a:effectLst/>
        </p:spPr>
      </p:cxnSp>
      <p:cxnSp>
        <p:nvCxnSpPr>
          <p:cNvPr id="13" name="Gerade Verbindung mit Pfeil 12">
            <a:extLst>
              <a:ext uri="{FF2B5EF4-FFF2-40B4-BE49-F238E27FC236}">
                <a16:creationId xmlns:a16="http://schemas.microsoft.com/office/drawing/2014/main" id="{0133FCE0-8E5A-40B1-9BB6-F1E130D2C43C}"/>
              </a:ext>
            </a:extLst>
          </p:cNvPr>
          <p:cNvCxnSpPr>
            <a:stCxn id="9" idx="6"/>
            <a:endCxn id="10" idx="2"/>
          </p:cNvCxnSpPr>
          <p:nvPr/>
        </p:nvCxnSpPr>
        <p:spPr bwMode="auto">
          <a:xfrm>
            <a:off x="6425748" y="5194998"/>
            <a:ext cx="826310" cy="0"/>
          </a:xfrm>
          <a:prstGeom prst="straightConnector1">
            <a:avLst/>
          </a:prstGeom>
          <a:solidFill>
            <a:srgbClr val="00CC99"/>
          </a:solidFill>
          <a:ln w="31750" cap="flat" cmpd="sng" algn="ctr">
            <a:solidFill>
              <a:srgbClr val="000000"/>
            </a:solidFill>
            <a:prstDash val="solid"/>
            <a:round/>
            <a:headEnd type="none" w="med" len="med"/>
            <a:tailEnd type="triangle"/>
          </a:ln>
          <a:effectLst/>
        </p:spPr>
      </p:cxnSp>
      <p:sp>
        <p:nvSpPr>
          <p:cNvPr id="14" name="Textfeld 13">
            <a:extLst>
              <a:ext uri="{FF2B5EF4-FFF2-40B4-BE49-F238E27FC236}">
                <a16:creationId xmlns:a16="http://schemas.microsoft.com/office/drawing/2014/main" id="{3277455A-7C91-49FC-AA8F-E6AC7C551B2E}"/>
              </a:ext>
            </a:extLst>
          </p:cNvPr>
          <p:cNvSpPr txBox="1"/>
          <p:nvPr/>
        </p:nvSpPr>
        <p:spPr>
          <a:xfrm>
            <a:off x="1109942" y="4648181"/>
            <a:ext cx="6824305" cy="276999"/>
          </a:xfrm>
          <a:prstGeom prst="rect">
            <a:avLst/>
          </a:prstGeom>
          <a:noFill/>
        </p:spPr>
        <p:txBody>
          <a:bodyPr wrap="none" rtlCol="0">
            <a:spAutoFit/>
          </a:bodyPr>
          <a:lstStyle/>
          <a:p>
            <a:pPr algn="ctr"/>
            <a:r>
              <a:rPr lang="de-DE" sz="1200" b="1" i="1" u="sng" dirty="0">
                <a:latin typeface="+mn-lt"/>
              </a:rPr>
              <a:t>Implementierung</a:t>
            </a:r>
            <a:r>
              <a:rPr lang="de-DE" sz="1200" b="1" dirty="0">
                <a:latin typeface="+mn-lt"/>
              </a:rPr>
              <a:t>sprozess der leistungsorientierten, innovativen öffentlichen Beschaffung:</a:t>
            </a:r>
          </a:p>
        </p:txBody>
      </p:sp>
      <p:sp>
        <p:nvSpPr>
          <p:cNvPr id="15" name="Textfeld 14">
            <a:extLst>
              <a:ext uri="{FF2B5EF4-FFF2-40B4-BE49-F238E27FC236}">
                <a16:creationId xmlns:a16="http://schemas.microsoft.com/office/drawing/2014/main" id="{3447508F-6728-4EDC-BCBA-E0235A761EDB}"/>
              </a:ext>
            </a:extLst>
          </p:cNvPr>
          <p:cNvSpPr txBox="1"/>
          <p:nvPr/>
        </p:nvSpPr>
        <p:spPr>
          <a:xfrm>
            <a:off x="397532" y="5576154"/>
            <a:ext cx="1980000" cy="769441"/>
          </a:xfrm>
          <a:prstGeom prst="rect">
            <a:avLst/>
          </a:prstGeom>
          <a:noFill/>
        </p:spPr>
        <p:txBody>
          <a:bodyPr wrap="square" lIns="0" tIns="0" rIns="0" bIns="0" rtlCol="0">
            <a:spAutoFit/>
          </a:bodyPr>
          <a:lstStyle/>
          <a:p>
            <a:r>
              <a:rPr lang="de-DE" sz="1000" dirty="0">
                <a:latin typeface="+mn-lt"/>
              </a:rPr>
              <a:t>Einführung einer Beschaffungsstrategie, welche          die Beschaffung innovativer Lösungen als Ziel definiert </a:t>
            </a:r>
          </a:p>
          <a:p>
            <a:pPr marL="228600" indent="-228600">
              <a:buAutoNum type="arabicPeriod"/>
            </a:pPr>
            <a:endParaRPr lang="de-DE" sz="1000" dirty="0">
              <a:latin typeface="+mn-lt"/>
            </a:endParaRPr>
          </a:p>
        </p:txBody>
      </p:sp>
      <p:sp>
        <p:nvSpPr>
          <p:cNvPr id="16" name="Textfeld 15">
            <a:extLst>
              <a:ext uri="{FF2B5EF4-FFF2-40B4-BE49-F238E27FC236}">
                <a16:creationId xmlns:a16="http://schemas.microsoft.com/office/drawing/2014/main" id="{0E99FC1E-2371-4C57-B575-E071EC739FD2}"/>
              </a:ext>
            </a:extLst>
          </p:cNvPr>
          <p:cNvSpPr txBox="1"/>
          <p:nvPr/>
        </p:nvSpPr>
        <p:spPr>
          <a:xfrm>
            <a:off x="2683620" y="5576154"/>
            <a:ext cx="1980000" cy="1077218"/>
          </a:xfrm>
          <a:prstGeom prst="rect">
            <a:avLst/>
          </a:prstGeom>
          <a:noFill/>
        </p:spPr>
        <p:txBody>
          <a:bodyPr wrap="square" lIns="0" tIns="0" rIns="0" bIns="0" rtlCol="0">
            <a:spAutoFit/>
          </a:bodyPr>
          <a:lstStyle/>
          <a:p>
            <a:r>
              <a:rPr lang="de-DE" sz="1000" dirty="0">
                <a:latin typeface="+mn-lt"/>
              </a:rPr>
              <a:t>Optimierung der Fähigkeiten / Kompetenzen, Schaffung einer Innovationskultur etc. zur Steigerung der Qualität / Innovationsfähigkeit einer Vergabe- / Beschaffungsstelle</a:t>
            </a:r>
          </a:p>
          <a:p>
            <a:pPr marL="228600" indent="-228600">
              <a:buAutoNum type="arabicPeriod"/>
            </a:pPr>
            <a:endParaRPr lang="de-DE" sz="1000" dirty="0">
              <a:latin typeface="+mn-lt"/>
            </a:endParaRPr>
          </a:p>
        </p:txBody>
      </p:sp>
      <p:sp>
        <p:nvSpPr>
          <p:cNvPr id="17" name="Textfeld 16">
            <a:extLst>
              <a:ext uri="{FF2B5EF4-FFF2-40B4-BE49-F238E27FC236}">
                <a16:creationId xmlns:a16="http://schemas.microsoft.com/office/drawing/2014/main" id="{C5E1357A-690C-49C9-A974-555145A3309C}"/>
              </a:ext>
            </a:extLst>
          </p:cNvPr>
          <p:cNvSpPr txBox="1"/>
          <p:nvPr/>
        </p:nvSpPr>
        <p:spPr>
          <a:xfrm>
            <a:off x="4965970" y="5580326"/>
            <a:ext cx="1980000" cy="769441"/>
          </a:xfrm>
          <a:prstGeom prst="rect">
            <a:avLst/>
          </a:prstGeom>
          <a:noFill/>
        </p:spPr>
        <p:txBody>
          <a:bodyPr wrap="square" lIns="0" tIns="0" rIns="0" bIns="0" rtlCol="0">
            <a:spAutoFit/>
          </a:bodyPr>
          <a:lstStyle/>
          <a:p>
            <a:r>
              <a:rPr lang="de-DE" sz="1000" dirty="0">
                <a:latin typeface="+mn-lt"/>
              </a:rPr>
              <a:t>Anwendung von innovationsförderlichen Instrumenten im Beschaffungsprozess</a:t>
            </a:r>
          </a:p>
          <a:p>
            <a:pPr marL="228600" indent="-228600">
              <a:buAutoNum type="arabicPeriod"/>
            </a:pPr>
            <a:endParaRPr lang="de-DE" sz="1000" dirty="0">
              <a:latin typeface="+mn-lt"/>
            </a:endParaRPr>
          </a:p>
        </p:txBody>
      </p:sp>
      <p:sp>
        <p:nvSpPr>
          <p:cNvPr id="18" name="Textfeld 17">
            <a:extLst>
              <a:ext uri="{FF2B5EF4-FFF2-40B4-BE49-F238E27FC236}">
                <a16:creationId xmlns:a16="http://schemas.microsoft.com/office/drawing/2014/main" id="{D5B51818-F459-4C51-9454-F2D1A5DDCB1A}"/>
              </a:ext>
            </a:extLst>
          </p:cNvPr>
          <p:cNvSpPr txBox="1"/>
          <p:nvPr/>
        </p:nvSpPr>
        <p:spPr>
          <a:xfrm>
            <a:off x="7248320" y="5582444"/>
            <a:ext cx="1812359" cy="615553"/>
          </a:xfrm>
          <a:prstGeom prst="rect">
            <a:avLst/>
          </a:prstGeom>
          <a:noFill/>
        </p:spPr>
        <p:txBody>
          <a:bodyPr wrap="square" lIns="0" tIns="0" rIns="0" bIns="0" rtlCol="0">
            <a:spAutoFit/>
          </a:bodyPr>
          <a:lstStyle/>
          <a:p>
            <a:r>
              <a:rPr lang="de-DE" sz="1000" dirty="0">
                <a:latin typeface="+mn-lt"/>
              </a:rPr>
              <a:t>Erreichung der Ziele der innovativen öffentlichen Beschaffung</a:t>
            </a:r>
          </a:p>
          <a:p>
            <a:pPr marL="228600" indent="-228600">
              <a:buAutoNum type="arabicPeriod"/>
            </a:pPr>
            <a:endParaRPr lang="de-DE" sz="1000" dirty="0">
              <a:latin typeface="+mn-lt"/>
            </a:endParaRPr>
          </a:p>
        </p:txBody>
      </p:sp>
      <p:sp>
        <p:nvSpPr>
          <p:cNvPr id="19" name="Textfeld 18">
            <a:extLst>
              <a:ext uri="{FF2B5EF4-FFF2-40B4-BE49-F238E27FC236}">
                <a16:creationId xmlns:a16="http://schemas.microsoft.com/office/drawing/2014/main" id="{72899F3F-6441-4E2B-8F67-172112FB91BA}"/>
              </a:ext>
            </a:extLst>
          </p:cNvPr>
          <p:cNvSpPr txBox="1"/>
          <p:nvPr/>
        </p:nvSpPr>
        <p:spPr>
          <a:xfrm>
            <a:off x="251520" y="5576154"/>
            <a:ext cx="1812359" cy="153888"/>
          </a:xfrm>
          <a:prstGeom prst="rect">
            <a:avLst/>
          </a:prstGeom>
          <a:noFill/>
        </p:spPr>
        <p:txBody>
          <a:bodyPr wrap="square" lIns="0" tIns="0" rIns="0" bIns="0" rtlCol="0">
            <a:spAutoFit/>
          </a:bodyPr>
          <a:lstStyle/>
          <a:p>
            <a:r>
              <a:rPr lang="de-DE" sz="1000" dirty="0">
                <a:latin typeface="+mn-lt"/>
              </a:rPr>
              <a:t>1.</a:t>
            </a:r>
          </a:p>
        </p:txBody>
      </p:sp>
      <p:sp>
        <p:nvSpPr>
          <p:cNvPr id="20" name="Textfeld 19">
            <a:extLst>
              <a:ext uri="{FF2B5EF4-FFF2-40B4-BE49-F238E27FC236}">
                <a16:creationId xmlns:a16="http://schemas.microsoft.com/office/drawing/2014/main" id="{43145029-64FE-468A-99B6-DAFAD9D6EC96}"/>
              </a:ext>
            </a:extLst>
          </p:cNvPr>
          <p:cNvSpPr txBox="1"/>
          <p:nvPr/>
        </p:nvSpPr>
        <p:spPr>
          <a:xfrm>
            <a:off x="2544664" y="5576154"/>
            <a:ext cx="1812359" cy="153888"/>
          </a:xfrm>
          <a:prstGeom prst="rect">
            <a:avLst/>
          </a:prstGeom>
          <a:noFill/>
        </p:spPr>
        <p:txBody>
          <a:bodyPr wrap="square" lIns="0" tIns="0" rIns="0" bIns="0" rtlCol="0">
            <a:spAutoFit/>
          </a:bodyPr>
          <a:lstStyle/>
          <a:p>
            <a:r>
              <a:rPr lang="de-DE" sz="1000" dirty="0">
                <a:latin typeface="+mn-lt"/>
              </a:rPr>
              <a:t>2.</a:t>
            </a:r>
          </a:p>
        </p:txBody>
      </p:sp>
      <p:sp>
        <p:nvSpPr>
          <p:cNvPr id="21" name="Textfeld 20">
            <a:extLst>
              <a:ext uri="{FF2B5EF4-FFF2-40B4-BE49-F238E27FC236}">
                <a16:creationId xmlns:a16="http://schemas.microsoft.com/office/drawing/2014/main" id="{0E978437-77BC-4955-B4E4-2F056B5DBF9D}"/>
              </a:ext>
            </a:extLst>
          </p:cNvPr>
          <p:cNvSpPr txBox="1"/>
          <p:nvPr/>
        </p:nvSpPr>
        <p:spPr>
          <a:xfrm>
            <a:off x="4817110" y="5575334"/>
            <a:ext cx="1812359" cy="153888"/>
          </a:xfrm>
          <a:prstGeom prst="rect">
            <a:avLst/>
          </a:prstGeom>
          <a:noFill/>
        </p:spPr>
        <p:txBody>
          <a:bodyPr wrap="square" lIns="0" tIns="0" rIns="0" bIns="0" rtlCol="0">
            <a:spAutoFit/>
          </a:bodyPr>
          <a:lstStyle/>
          <a:p>
            <a:r>
              <a:rPr lang="de-DE" sz="1000" dirty="0">
                <a:latin typeface="+mn-lt"/>
              </a:rPr>
              <a:t>3.</a:t>
            </a:r>
          </a:p>
        </p:txBody>
      </p:sp>
      <p:sp>
        <p:nvSpPr>
          <p:cNvPr id="22" name="Textfeld 21">
            <a:extLst>
              <a:ext uri="{FF2B5EF4-FFF2-40B4-BE49-F238E27FC236}">
                <a16:creationId xmlns:a16="http://schemas.microsoft.com/office/drawing/2014/main" id="{9607CDBE-E7D4-4E47-8131-6F03C6E66436}"/>
              </a:ext>
            </a:extLst>
          </p:cNvPr>
          <p:cNvSpPr txBox="1"/>
          <p:nvPr/>
        </p:nvSpPr>
        <p:spPr>
          <a:xfrm>
            <a:off x="7106570" y="5575334"/>
            <a:ext cx="1812359" cy="153888"/>
          </a:xfrm>
          <a:prstGeom prst="rect">
            <a:avLst/>
          </a:prstGeom>
          <a:noFill/>
        </p:spPr>
        <p:txBody>
          <a:bodyPr wrap="square" lIns="0" tIns="0" rIns="0" bIns="0" rtlCol="0">
            <a:spAutoFit/>
          </a:bodyPr>
          <a:lstStyle/>
          <a:p>
            <a:r>
              <a:rPr lang="de-DE" sz="1000" dirty="0">
                <a:latin typeface="+mn-lt"/>
              </a:rPr>
              <a:t>4.</a:t>
            </a:r>
          </a:p>
        </p:txBody>
      </p:sp>
      <p:sp>
        <p:nvSpPr>
          <p:cNvPr id="23" name="Foliennummernplatzhalter 3">
            <a:extLst>
              <a:ext uri="{FF2B5EF4-FFF2-40B4-BE49-F238E27FC236}">
                <a16:creationId xmlns:a16="http://schemas.microsoft.com/office/drawing/2014/main" id="{7668C931-50BE-4643-A898-B679AC45BD03}"/>
              </a:ext>
            </a:extLst>
          </p:cNvPr>
          <p:cNvSpPr txBox="1">
            <a:spLocks/>
          </p:cNvSpPr>
          <p:nvPr/>
        </p:nvSpPr>
        <p:spPr bwMode="auto">
          <a:xfrm>
            <a:off x="3923928" y="3717032"/>
            <a:ext cx="1799553" cy="2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de-DE" altLang="de-DE" sz="800" dirty="0"/>
              <a:t>starker Zusammenhang</a:t>
            </a:r>
          </a:p>
        </p:txBody>
      </p:sp>
      <p:sp>
        <p:nvSpPr>
          <p:cNvPr id="24" name="Ellipse 23">
            <a:extLst>
              <a:ext uri="{FF2B5EF4-FFF2-40B4-BE49-F238E27FC236}">
                <a16:creationId xmlns:a16="http://schemas.microsoft.com/office/drawing/2014/main" id="{370F49C6-6AEA-41DD-87CA-520C9F044D6B}"/>
              </a:ext>
            </a:extLst>
          </p:cNvPr>
          <p:cNvSpPr/>
          <p:nvPr/>
        </p:nvSpPr>
        <p:spPr bwMode="auto">
          <a:xfrm>
            <a:off x="3760375" y="1988840"/>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Qualität der </a:t>
            </a:r>
            <a:r>
              <a:rPr lang="de-DE" sz="900" b="1" kern="0" dirty="0">
                <a:solidFill>
                  <a:srgbClr val="000000"/>
                </a:solidFill>
                <a:latin typeface="Arial"/>
              </a:rPr>
              <a:t>Beschaffungs-organisation</a:t>
            </a:r>
            <a:br>
              <a:rPr lang="de-DE" sz="900" b="1" kern="0" dirty="0">
                <a:solidFill>
                  <a:srgbClr val="000000"/>
                </a:solidFill>
                <a:latin typeface="Arial"/>
              </a:rPr>
            </a:br>
            <a:r>
              <a:rPr lang="de-DE" sz="900" b="1" kern="0" dirty="0">
                <a:solidFill>
                  <a:srgbClr val="000000"/>
                </a:solidFill>
                <a:latin typeface="Arial"/>
              </a:rPr>
              <a:t>(„Struktur“)</a:t>
            </a:r>
            <a:endParaRPr kumimoji="0" lang="de-DE" sz="900" b="1" i="0" u="none" strike="noStrike" kern="0" cap="none" spc="0" normalizeH="0" baseline="0" noProof="0" dirty="0">
              <a:ln>
                <a:noFill/>
              </a:ln>
              <a:solidFill>
                <a:srgbClr val="000000"/>
              </a:solidFill>
              <a:effectLst/>
              <a:uLnTx/>
              <a:uFillTx/>
              <a:latin typeface="Arial"/>
            </a:endParaRPr>
          </a:p>
        </p:txBody>
      </p:sp>
      <p:sp>
        <p:nvSpPr>
          <p:cNvPr id="25" name="Ellipse 24">
            <a:extLst>
              <a:ext uri="{FF2B5EF4-FFF2-40B4-BE49-F238E27FC236}">
                <a16:creationId xmlns:a16="http://schemas.microsoft.com/office/drawing/2014/main" id="{FEA945A7-95E2-491C-A63F-659F51ACA729}"/>
              </a:ext>
            </a:extLst>
          </p:cNvPr>
          <p:cNvSpPr/>
          <p:nvPr/>
        </p:nvSpPr>
        <p:spPr bwMode="auto">
          <a:xfrm>
            <a:off x="1733485" y="2482290"/>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Strategische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Beschaffungs-</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err="1">
                <a:ln>
                  <a:noFill/>
                </a:ln>
                <a:solidFill>
                  <a:srgbClr val="000000"/>
                </a:solidFill>
                <a:effectLst/>
                <a:uLnTx/>
                <a:uFillTx/>
                <a:latin typeface="Arial"/>
              </a:rPr>
              <a:t>zielvorgabe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(„Auslöser“)</a:t>
            </a:r>
          </a:p>
        </p:txBody>
      </p:sp>
      <p:sp>
        <p:nvSpPr>
          <p:cNvPr id="26" name="Ellipse 25">
            <a:extLst>
              <a:ext uri="{FF2B5EF4-FFF2-40B4-BE49-F238E27FC236}">
                <a16:creationId xmlns:a16="http://schemas.microsoft.com/office/drawing/2014/main" id="{6C316E4D-EA92-4401-93A7-77BE8008D322}"/>
              </a:ext>
            </a:extLst>
          </p:cNvPr>
          <p:cNvSpPr/>
          <p:nvPr/>
        </p:nvSpPr>
        <p:spPr bwMode="auto">
          <a:xfrm>
            <a:off x="3760375" y="2975680"/>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srgbClr val="000000"/>
                </a:solidFill>
                <a:effectLst/>
                <a:uLnTx/>
                <a:uFillTx/>
                <a:latin typeface="Arial"/>
              </a:rPr>
              <a:t>Innovationsgrad des Beschaffungs-prozesse</a:t>
            </a:r>
            <a:br>
              <a:rPr kumimoji="0" lang="de-DE" sz="900" b="1" i="0" u="none" strike="noStrike" kern="0" cap="none" spc="0" normalizeH="0" baseline="0" noProof="0" dirty="0">
                <a:ln>
                  <a:noFill/>
                </a:ln>
                <a:solidFill>
                  <a:srgbClr val="000000"/>
                </a:solidFill>
                <a:effectLst/>
                <a:uLnTx/>
                <a:uFillTx/>
                <a:latin typeface="Arial"/>
              </a:rPr>
            </a:br>
            <a:r>
              <a:rPr kumimoji="0" lang="de-DE" sz="900" b="1" i="0" u="none" strike="noStrike" kern="0" cap="none" spc="0" normalizeH="0" baseline="0" noProof="0" dirty="0">
                <a:ln>
                  <a:noFill/>
                </a:ln>
                <a:solidFill>
                  <a:srgbClr val="000000"/>
                </a:solidFill>
                <a:effectLst/>
                <a:uLnTx/>
                <a:uFillTx/>
                <a:latin typeface="Arial"/>
              </a:rPr>
              <a:t>(„Prozess“)</a:t>
            </a:r>
          </a:p>
        </p:txBody>
      </p:sp>
      <p:sp>
        <p:nvSpPr>
          <p:cNvPr id="27" name="Ellipse 26">
            <a:extLst>
              <a:ext uri="{FF2B5EF4-FFF2-40B4-BE49-F238E27FC236}">
                <a16:creationId xmlns:a16="http://schemas.microsoft.com/office/drawing/2014/main" id="{9DC29624-F1BC-44DC-B5B0-137919F461C5}"/>
              </a:ext>
            </a:extLst>
          </p:cNvPr>
          <p:cNvSpPr/>
          <p:nvPr/>
        </p:nvSpPr>
        <p:spPr bwMode="auto">
          <a:xfrm>
            <a:off x="5795489" y="2482290"/>
            <a:ext cx="1457909" cy="590982"/>
          </a:xfrm>
          <a:prstGeom prst="ellipse">
            <a:avLst/>
          </a:prstGeom>
          <a:solidFill>
            <a:schemeClr val="bg1">
              <a:lumMod val="85000"/>
            </a:schemeClr>
          </a:solidFill>
          <a:ln w="9525" cap="flat" cmpd="sng" algn="ctr">
            <a:solidFill>
              <a:srgbClr val="FFFFFF">
                <a:lumMod val="75000"/>
              </a:srgbClr>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900" b="1" kern="0" dirty="0">
                <a:solidFill>
                  <a:srgbClr val="000000"/>
                </a:solidFill>
                <a:latin typeface="Arial"/>
              </a:rPr>
              <a:t>Grad der Implementierung</a:t>
            </a:r>
            <a:br>
              <a:rPr lang="de-DE" sz="900" b="1" kern="0" dirty="0">
                <a:solidFill>
                  <a:srgbClr val="000000"/>
                </a:solidFill>
                <a:latin typeface="Arial"/>
              </a:rPr>
            </a:br>
            <a:r>
              <a:rPr lang="de-DE" sz="900" b="1" kern="0" dirty="0">
                <a:solidFill>
                  <a:srgbClr val="000000"/>
                </a:solidFill>
                <a:latin typeface="Arial"/>
              </a:rPr>
              <a:t>(„Wirkung“)</a:t>
            </a:r>
          </a:p>
        </p:txBody>
      </p:sp>
      <p:cxnSp>
        <p:nvCxnSpPr>
          <p:cNvPr id="28" name="Gerade Verbindung mit Pfeil 27">
            <a:extLst>
              <a:ext uri="{FF2B5EF4-FFF2-40B4-BE49-F238E27FC236}">
                <a16:creationId xmlns:a16="http://schemas.microsoft.com/office/drawing/2014/main" id="{7FD8820C-7DCE-4FDA-99A7-CF8EED46229D}"/>
              </a:ext>
            </a:extLst>
          </p:cNvPr>
          <p:cNvCxnSpPr>
            <a:stCxn id="25" idx="7"/>
            <a:endCxn id="24" idx="2"/>
          </p:cNvCxnSpPr>
          <p:nvPr/>
        </p:nvCxnSpPr>
        <p:spPr bwMode="auto">
          <a:xfrm flipV="1">
            <a:off x="2977888" y="2284331"/>
            <a:ext cx="782487" cy="284506"/>
          </a:xfrm>
          <a:prstGeom prst="straightConnector1">
            <a:avLst/>
          </a:prstGeom>
          <a:solidFill>
            <a:srgbClr val="00CC99"/>
          </a:solidFill>
          <a:ln w="44450" cap="flat" cmpd="sng" algn="ctr">
            <a:solidFill>
              <a:srgbClr val="000000"/>
            </a:solidFill>
            <a:prstDash val="solid"/>
            <a:round/>
            <a:headEnd type="none" w="med" len="med"/>
            <a:tailEnd type="triangle"/>
          </a:ln>
          <a:effectLst/>
        </p:spPr>
      </p:cxnSp>
      <p:cxnSp>
        <p:nvCxnSpPr>
          <p:cNvPr id="29" name="Gerade Verbindung mit Pfeil 28">
            <a:extLst>
              <a:ext uri="{FF2B5EF4-FFF2-40B4-BE49-F238E27FC236}">
                <a16:creationId xmlns:a16="http://schemas.microsoft.com/office/drawing/2014/main" id="{3E19062A-B833-49C5-9EB6-F21A06A50319}"/>
              </a:ext>
            </a:extLst>
          </p:cNvPr>
          <p:cNvCxnSpPr>
            <a:stCxn id="25" idx="5"/>
            <a:endCxn id="26" idx="2"/>
          </p:cNvCxnSpPr>
          <p:nvPr/>
        </p:nvCxnSpPr>
        <p:spPr bwMode="auto">
          <a:xfrm>
            <a:off x="2977888" y="2986725"/>
            <a:ext cx="782487" cy="284446"/>
          </a:xfrm>
          <a:prstGeom prst="straightConnector1">
            <a:avLst/>
          </a:prstGeom>
          <a:solidFill>
            <a:srgbClr val="00CC99"/>
          </a:solidFill>
          <a:ln w="31750" cap="flat" cmpd="sng" algn="ctr">
            <a:solidFill>
              <a:schemeClr val="bg1">
                <a:lumMod val="85000"/>
              </a:schemeClr>
            </a:solidFill>
            <a:prstDash val="solid"/>
            <a:round/>
            <a:headEnd type="none" w="med" len="med"/>
            <a:tailEnd type="triangle"/>
          </a:ln>
          <a:effectLst/>
        </p:spPr>
      </p:cxnSp>
      <p:cxnSp>
        <p:nvCxnSpPr>
          <p:cNvPr id="30" name="Gerade Verbindung mit Pfeil 29">
            <a:extLst>
              <a:ext uri="{FF2B5EF4-FFF2-40B4-BE49-F238E27FC236}">
                <a16:creationId xmlns:a16="http://schemas.microsoft.com/office/drawing/2014/main" id="{DF94F80B-CD20-4EDB-9491-715F328B8E91}"/>
              </a:ext>
            </a:extLst>
          </p:cNvPr>
          <p:cNvCxnSpPr>
            <a:stCxn id="24" idx="6"/>
            <a:endCxn id="27" idx="1"/>
          </p:cNvCxnSpPr>
          <p:nvPr/>
        </p:nvCxnSpPr>
        <p:spPr bwMode="auto">
          <a:xfrm>
            <a:off x="5218284" y="2284331"/>
            <a:ext cx="790711" cy="284506"/>
          </a:xfrm>
          <a:prstGeom prst="straightConnector1">
            <a:avLst/>
          </a:prstGeom>
          <a:solidFill>
            <a:srgbClr val="00CC99"/>
          </a:solidFill>
          <a:ln w="31750" cap="flat" cmpd="sng" algn="ctr">
            <a:solidFill>
              <a:schemeClr val="bg1">
                <a:lumMod val="85000"/>
              </a:schemeClr>
            </a:solidFill>
            <a:prstDash val="solid"/>
            <a:round/>
            <a:headEnd type="none" w="med" len="med"/>
            <a:tailEnd type="triangle"/>
          </a:ln>
          <a:effectLst/>
        </p:spPr>
      </p:cxnSp>
      <p:cxnSp>
        <p:nvCxnSpPr>
          <p:cNvPr id="31" name="Gerade Verbindung mit Pfeil 30">
            <a:extLst>
              <a:ext uri="{FF2B5EF4-FFF2-40B4-BE49-F238E27FC236}">
                <a16:creationId xmlns:a16="http://schemas.microsoft.com/office/drawing/2014/main" id="{86964E50-D271-4F5F-8524-4ACE5A600A34}"/>
              </a:ext>
            </a:extLst>
          </p:cNvPr>
          <p:cNvCxnSpPr>
            <a:stCxn id="26" idx="6"/>
            <a:endCxn id="27" idx="3"/>
          </p:cNvCxnSpPr>
          <p:nvPr/>
        </p:nvCxnSpPr>
        <p:spPr bwMode="auto">
          <a:xfrm flipV="1">
            <a:off x="5218284" y="2986725"/>
            <a:ext cx="790711" cy="284446"/>
          </a:xfrm>
          <a:prstGeom prst="straightConnector1">
            <a:avLst/>
          </a:prstGeom>
          <a:solidFill>
            <a:srgbClr val="00CC99"/>
          </a:solidFill>
          <a:ln w="44450" cap="flat" cmpd="sng" algn="ctr">
            <a:solidFill>
              <a:srgbClr val="000000"/>
            </a:solidFill>
            <a:prstDash val="solid"/>
            <a:round/>
            <a:headEnd type="none" w="med" len="med"/>
            <a:tailEnd type="triangle"/>
          </a:ln>
          <a:effectLst/>
        </p:spPr>
      </p:cxnSp>
      <p:cxnSp>
        <p:nvCxnSpPr>
          <p:cNvPr id="32" name="Gerade Verbindung mit Pfeil 31">
            <a:extLst>
              <a:ext uri="{FF2B5EF4-FFF2-40B4-BE49-F238E27FC236}">
                <a16:creationId xmlns:a16="http://schemas.microsoft.com/office/drawing/2014/main" id="{51BDCCDA-22D1-4D4E-B238-AEE036C72817}"/>
              </a:ext>
            </a:extLst>
          </p:cNvPr>
          <p:cNvCxnSpPr>
            <a:stCxn id="25" idx="6"/>
            <a:endCxn id="27" idx="2"/>
          </p:cNvCxnSpPr>
          <p:nvPr/>
        </p:nvCxnSpPr>
        <p:spPr bwMode="auto">
          <a:xfrm>
            <a:off x="3191394" y="2777781"/>
            <a:ext cx="2604095" cy="0"/>
          </a:xfrm>
          <a:prstGeom prst="straightConnector1">
            <a:avLst/>
          </a:prstGeom>
          <a:solidFill>
            <a:srgbClr val="00CC99"/>
          </a:solidFill>
          <a:ln w="31750" cap="flat" cmpd="sng" algn="ctr">
            <a:solidFill>
              <a:schemeClr val="bg1">
                <a:lumMod val="85000"/>
              </a:schemeClr>
            </a:solidFill>
            <a:prstDash val="solid"/>
            <a:round/>
            <a:headEnd type="none" w="med" len="med"/>
            <a:tailEnd type="triangle"/>
          </a:ln>
          <a:effectLst/>
        </p:spPr>
      </p:cxnSp>
      <p:cxnSp>
        <p:nvCxnSpPr>
          <p:cNvPr id="33" name="Gerade Verbindung mit Pfeil 32">
            <a:extLst>
              <a:ext uri="{FF2B5EF4-FFF2-40B4-BE49-F238E27FC236}">
                <a16:creationId xmlns:a16="http://schemas.microsoft.com/office/drawing/2014/main" id="{8F1A6F11-19E1-4836-A06D-5A02DD0148B8}"/>
              </a:ext>
            </a:extLst>
          </p:cNvPr>
          <p:cNvCxnSpPr>
            <a:stCxn id="24" idx="4"/>
            <a:endCxn id="26" idx="0"/>
          </p:cNvCxnSpPr>
          <p:nvPr/>
        </p:nvCxnSpPr>
        <p:spPr bwMode="auto">
          <a:xfrm>
            <a:off x="4489330" y="2579822"/>
            <a:ext cx="0" cy="395858"/>
          </a:xfrm>
          <a:prstGeom prst="straightConnector1">
            <a:avLst/>
          </a:prstGeom>
          <a:solidFill>
            <a:srgbClr val="00CC99"/>
          </a:solidFill>
          <a:ln w="44450" cap="flat" cmpd="sng" algn="ctr">
            <a:solidFill>
              <a:srgbClr val="000000"/>
            </a:solidFill>
            <a:prstDash val="solid"/>
            <a:round/>
            <a:headEnd type="none" w="med" len="med"/>
            <a:tailEnd type="triangle"/>
          </a:ln>
          <a:effectLst/>
        </p:spPr>
      </p:cxnSp>
      <p:cxnSp>
        <p:nvCxnSpPr>
          <p:cNvPr id="34" name="Gerade Verbindung mit Pfeil 33">
            <a:extLst>
              <a:ext uri="{FF2B5EF4-FFF2-40B4-BE49-F238E27FC236}">
                <a16:creationId xmlns:a16="http://schemas.microsoft.com/office/drawing/2014/main" id="{78D035CF-9B87-4604-B00F-A8DE22565BE9}"/>
              </a:ext>
            </a:extLst>
          </p:cNvPr>
          <p:cNvCxnSpPr>
            <a:cxnSpLocks/>
          </p:cNvCxnSpPr>
          <p:nvPr/>
        </p:nvCxnSpPr>
        <p:spPr bwMode="auto">
          <a:xfrm>
            <a:off x="3546328" y="4033803"/>
            <a:ext cx="360040" cy="0"/>
          </a:xfrm>
          <a:prstGeom prst="straightConnector1">
            <a:avLst/>
          </a:prstGeom>
          <a:solidFill>
            <a:srgbClr val="00CC99"/>
          </a:solidFill>
          <a:ln w="31750" cap="flat" cmpd="sng" algn="ctr">
            <a:solidFill>
              <a:schemeClr val="bg1">
                <a:lumMod val="85000"/>
              </a:schemeClr>
            </a:solidFill>
            <a:prstDash val="solid"/>
            <a:round/>
            <a:headEnd type="none" w="med" len="med"/>
            <a:tailEnd type="triangle"/>
          </a:ln>
          <a:effectLst/>
        </p:spPr>
      </p:cxnSp>
      <p:cxnSp>
        <p:nvCxnSpPr>
          <p:cNvPr id="35" name="Gerade Verbindung mit Pfeil 34">
            <a:extLst>
              <a:ext uri="{FF2B5EF4-FFF2-40B4-BE49-F238E27FC236}">
                <a16:creationId xmlns:a16="http://schemas.microsoft.com/office/drawing/2014/main" id="{1BD4A777-B94B-481A-88F7-793311876C74}"/>
              </a:ext>
            </a:extLst>
          </p:cNvPr>
          <p:cNvCxnSpPr>
            <a:cxnSpLocks/>
          </p:cNvCxnSpPr>
          <p:nvPr/>
        </p:nvCxnSpPr>
        <p:spPr bwMode="auto">
          <a:xfrm>
            <a:off x="3539921" y="3839716"/>
            <a:ext cx="360040" cy="0"/>
          </a:xfrm>
          <a:prstGeom prst="straightConnector1">
            <a:avLst/>
          </a:prstGeom>
          <a:solidFill>
            <a:srgbClr val="00CC99"/>
          </a:solidFill>
          <a:ln w="44450" cap="flat" cmpd="sng" algn="ctr">
            <a:solidFill>
              <a:srgbClr val="000000"/>
            </a:solidFill>
            <a:prstDash val="solid"/>
            <a:round/>
            <a:headEnd type="none" w="med" len="med"/>
            <a:tailEnd type="triangle"/>
          </a:ln>
          <a:effectLst/>
        </p:spPr>
      </p:cxnSp>
      <p:sp>
        <p:nvSpPr>
          <p:cNvPr id="36" name="Foliennummernplatzhalter 3">
            <a:extLst>
              <a:ext uri="{FF2B5EF4-FFF2-40B4-BE49-F238E27FC236}">
                <a16:creationId xmlns:a16="http://schemas.microsoft.com/office/drawing/2014/main" id="{30E9ECF5-27A1-4C29-8531-AA64BF9DFA8A}"/>
              </a:ext>
            </a:extLst>
          </p:cNvPr>
          <p:cNvSpPr txBox="1">
            <a:spLocks/>
          </p:cNvSpPr>
          <p:nvPr/>
        </p:nvSpPr>
        <p:spPr bwMode="auto">
          <a:xfrm>
            <a:off x="3917688" y="3900840"/>
            <a:ext cx="1799553" cy="22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de-DE" altLang="de-DE" sz="800" dirty="0"/>
              <a:t>schwacher / kein Zusammenhang</a:t>
            </a:r>
          </a:p>
        </p:txBody>
      </p:sp>
      <p:sp>
        <p:nvSpPr>
          <p:cNvPr id="37" name="Foliennummernplatzhalter 3">
            <a:extLst>
              <a:ext uri="{FF2B5EF4-FFF2-40B4-BE49-F238E27FC236}">
                <a16:creationId xmlns:a16="http://schemas.microsoft.com/office/drawing/2014/main" id="{E9A7EF7D-2C14-49EF-ABBA-0DB71AB76C65}"/>
              </a:ext>
            </a:extLst>
          </p:cNvPr>
          <p:cNvSpPr txBox="1">
            <a:spLocks/>
          </p:cNvSpPr>
          <p:nvPr/>
        </p:nvSpPr>
        <p:spPr bwMode="auto">
          <a:xfrm>
            <a:off x="6224325" y="1920442"/>
            <a:ext cx="2836354" cy="226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de-DE" altLang="de-DE" b="1" i="1" dirty="0"/>
              <a:t>Befragung von mehr als 400 Vergabestellen</a:t>
            </a:r>
          </a:p>
        </p:txBody>
      </p:sp>
      <p:pic>
        <p:nvPicPr>
          <p:cNvPr id="824322" name="Picture 2">
            <a:extLst>
              <a:ext uri="{FF2B5EF4-FFF2-40B4-BE49-F238E27FC236}">
                <a16:creationId xmlns:a16="http://schemas.microsoft.com/office/drawing/2014/main" id="{1E01DFA6-74FC-43D0-BB59-9E68DADEF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1406" y="2188651"/>
            <a:ext cx="87630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571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97525CF-7584-4A88-B23B-DC4FD30D7E0D}"/>
              </a:ext>
            </a:extLst>
          </p:cNvPr>
          <p:cNvGraphicFramePr>
            <a:graphicFrameLocks noChangeAspect="1"/>
          </p:cNvGraphicFramePr>
          <p:nvPr>
            <p:custDataLst>
              <p:tags r:id="rId2"/>
            </p:custDataLst>
            <p:extLst>
              <p:ext uri="{D42A27DB-BD31-4B8C-83A1-F6EECF244321}">
                <p14:modId xmlns:p14="http://schemas.microsoft.com/office/powerpoint/2010/main" val="1871141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think-cell Folie" r:id="rId37" imgW="338" imgH="337" progId="TCLayout.ActiveDocument.1">
                  <p:embed/>
                </p:oleObj>
              </mc:Choice>
              <mc:Fallback>
                <p:oleObj name="think-cell Folie" r:id="rId37" imgW="338" imgH="337" progId="TCLayout.ActiveDocument.1">
                  <p:embed/>
                  <p:pic>
                    <p:nvPicPr>
                      <p:cNvPr id="6" name="Objekt 5" hidden="1">
                        <a:extLst>
                          <a:ext uri="{FF2B5EF4-FFF2-40B4-BE49-F238E27FC236}">
                            <a16:creationId xmlns:a16="http://schemas.microsoft.com/office/drawing/2014/main" id="{597525CF-7584-4A88-B23B-DC4FD30D7E0D}"/>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5" name="Rechteck 4" hidden="1">
            <a:extLst>
              <a:ext uri="{FF2B5EF4-FFF2-40B4-BE49-F238E27FC236}">
                <a16:creationId xmlns:a16="http://schemas.microsoft.com/office/drawing/2014/main" id="{ED2EBA2B-320E-4764-B378-09DC467BFA50}"/>
              </a:ext>
            </a:extLst>
          </p:cNvPr>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de-DE" sz="1000" dirty="0">
              <a:sym typeface="+mn-lt"/>
            </a:endParaRPr>
          </a:p>
        </p:txBody>
      </p:sp>
      <p:sp>
        <p:nvSpPr>
          <p:cNvPr id="2" name="Titel 1">
            <a:extLst>
              <a:ext uri="{FF2B5EF4-FFF2-40B4-BE49-F238E27FC236}">
                <a16:creationId xmlns:a16="http://schemas.microsoft.com/office/drawing/2014/main" id="{CDBE9B72-764C-4483-A48E-266593E5C2B6}"/>
              </a:ext>
            </a:extLst>
          </p:cNvPr>
          <p:cNvSpPr>
            <a:spLocks noGrp="1"/>
          </p:cNvSpPr>
          <p:nvPr>
            <p:ph type="title"/>
          </p:nvPr>
        </p:nvSpPr>
        <p:spPr/>
        <p:txBody>
          <a:bodyPr vert="horz"/>
          <a:lstStyle/>
          <a:p>
            <a:r>
              <a:rPr lang="de-DE" dirty="0"/>
              <a:t>Innovative Beschaffung muss </a:t>
            </a:r>
            <a:r>
              <a:rPr lang="de-DE" u="sng" dirty="0"/>
              <a:t>ermöglicht</a:t>
            </a:r>
            <a:r>
              <a:rPr lang="de-DE" dirty="0"/>
              <a:t> werden</a:t>
            </a:r>
          </a:p>
        </p:txBody>
      </p:sp>
      <p:graphicFrame>
        <p:nvGraphicFramePr>
          <p:cNvPr id="58" name="Chart 3">
            <a:extLst>
              <a:ext uri="{FF2B5EF4-FFF2-40B4-BE49-F238E27FC236}">
                <a16:creationId xmlns:a16="http://schemas.microsoft.com/office/drawing/2014/main" id="{BBE76A11-9AD1-481E-BACE-FAE6520654D4}"/>
              </a:ext>
            </a:extLst>
          </p:cNvPr>
          <p:cNvGraphicFramePr/>
          <p:nvPr>
            <p:custDataLst>
              <p:tags r:id="rId4"/>
            </p:custDataLst>
          </p:nvPr>
        </p:nvGraphicFramePr>
        <p:xfrm>
          <a:off x="620713" y="1633538"/>
          <a:ext cx="7921625" cy="2298700"/>
        </p:xfrm>
        <a:graphic>
          <a:graphicData uri="http://schemas.openxmlformats.org/drawingml/2006/chart">
            <c:chart xmlns:c="http://schemas.openxmlformats.org/drawingml/2006/chart" xmlns:r="http://schemas.openxmlformats.org/officeDocument/2006/relationships" r:id="rId39"/>
          </a:graphicData>
        </a:graphic>
      </p:graphicFrame>
      <p:sp>
        <p:nvSpPr>
          <p:cNvPr id="11" name="Rectangle 3">
            <a:extLst>
              <a:ext uri="{FF2B5EF4-FFF2-40B4-BE49-F238E27FC236}">
                <a16:creationId xmlns:a16="http://schemas.microsoft.com/office/drawing/2014/main" id="{6BFB0902-F747-4CF7-8562-A3744897C7EA}"/>
              </a:ext>
            </a:extLst>
          </p:cNvPr>
          <p:cNvSpPr>
            <a:spLocks noGrp="1" noChangeArrowheads="1"/>
          </p:cNvSpPr>
          <p:nvPr>
            <p:custDataLst>
              <p:tags r:id="rId5"/>
            </p:custDataLst>
          </p:nvPr>
        </p:nvSpPr>
        <p:spPr bwMode="auto">
          <a:xfrm>
            <a:off x="941388" y="3876675"/>
            <a:ext cx="304800" cy="130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C19F1036-3E77-4D83-A550-BD3BD1808CC7}" type="datetime'B''ed''e''''ut''u''n''g Z''iel''e &#10;innova''tive Bescha''ffung'">
              <a:rPr lang="de-DE" altLang="en-US" sz="1000" smtClean="0"/>
              <a:pPr marL="0" indent="0" algn="r">
                <a:spcBef>
                  <a:spcPct val="0"/>
                </a:spcBef>
              </a:pPr>
              <a:t>Bedeutung Ziele 
innovative Beschaffung</a:t>
            </a:fld>
            <a:endParaRPr lang="de-DE" altLang="de-DE" sz="1000" dirty="0">
              <a:sym typeface="+mn-lt"/>
            </a:endParaRPr>
          </a:p>
        </p:txBody>
      </p:sp>
      <p:sp>
        <p:nvSpPr>
          <p:cNvPr id="49" name="Rectangle 3">
            <a:extLst>
              <a:ext uri="{FF2B5EF4-FFF2-40B4-BE49-F238E27FC236}">
                <a16:creationId xmlns:a16="http://schemas.microsoft.com/office/drawing/2014/main" id="{4AF5A77D-E709-40A5-B536-89974BE182BB}"/>
              </a:ext>
            </a:extLst>
          </p:cNvPr>
          <p:cNvSpPr>
            <a:spLocks noGrp="1" noChangeArrowheads="1"/>
          </p:cNvSpPr>
          <p:nvPr>
            <p:custDataLst>
              <p:tags r:id="rId6"/>
            </p:custDataLst>
          </p:nvPr>
        </p:nvSpPr>
        <p:spPr bwMode="auto">
          <a:xfrm>
            <a:off x="458788" y="1922463"/>
            <a:ext cx="152400" cy="172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r>
              <a:rPr lang="de-DE" altLang="en-US" sz="1000" dirty="0">
                <a:sym typeface="+mn-lt"/>
              </a:rPr>
              <a:t>Abweichung vom Zielwert in %</a:t>
            </a:r>
            <a:endParaRPr lang="de-DE" altLang="de-DE" sz="1000" dirty="0">
              <a:sym typeface="+mn-lt"/>
            </a:endParaRPr>
          </a:p>
        </p:txBody>
      </p:sp>
      <p:sp>
        <p:nvSpPr>
          <p:cNvPr id="12" name="Rectangle 3">
            <a:extLst>
              <a:ext uri="{FF2B5EF4-FFF2-40B4-BE49-F238E27FC236}">
                <a16:creationId xmlns:a16="http://schemas.microsoft.com/office/drawing/2014/main" id="{DC5D0918-1288-4BE0-AAF3-DBBC91C0F33D}"/>
              </a:ext>
            </a:extLst>
          </p:cNvPr>
          <p:cNvSpPr>
            <a:spLocks noGrp="1" noChangeArrowheads="1"/>
          </p:cNvSpPr>
          <p:nvPr>
            <p:custDataLst>
              <p:tags r:id="rId7"/>
            </p:custDataLst>
          </p:nvPr>
        </p:nvSpPr>
        <p:spPr bwMode="auto">
          <a:xfrm>
            <a:off x="1760538" y="3876675"/>
            <a:ext cx="30480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0E1098CE-DC5C-44A7-87F8-DF454607A80C}" type="datetime'''A''u''''sges''''t''alt''''ung &#10;Beschaffungsstr''ategi''e'''">
              <a:rPr lang="de-DE" altLang="en-US" sz="1000" smtClean="0"/>
              <a:pPr marL="0" indent="0" algn="r">
                <a:spcBef>
                  <a:spcPct val="0"/>
                </a:spcBef>
              </a:pPr>
              <a:t>Ausgestaltung 
Beschaffungsstrategie</a:t>
            </a:fld>
            <a:endParaRPr lang="de-DE" altLang="de-DE" sz="1000" dirty="0">
              <a:sym typeface="+mn-lt"/>
            </a:endParaRPr>
          </a:p>
        </p:txBody>
      </p:sp>
      <p:sp>
        <p:nvSpPr>
          <p:cNvPr id="35" name="Rectangle 3">
            <a:extLst>
              <a:ext uri="{FF2B5EF4-FFF2-40B4-BE49-F238E27FC236}">
                <a16:creationId xmlns:a16="http://schemas.microsoft.com/office/drawing/2014/main" id="{73307EDB-9852-473F-86A7-CB271DCCC569}"/>
              </a:ext>
            </a:extLst>
          </p:cNvPr>
          <p:cNvSpPr>
            <a:spLocks noGrp="1" noChangeArrowheads="1"/>
          </p:cNvSpPr>
          <p:nvPr>
            <p:custDataLst>
              <p:tags r:id="rId8"/>
            </p:custDataLst>
          </p:nvPr>
        </p:nvSpPr>
        <p:spPr bwMode="auto">
          <a:xfrm>
            <a:off x="4214813" y="3876675"/>
            <a:ext cx="304800" cy="136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3AE1A510-B875-4921-B2EA-40E8768C9FC8}" type="datetime'R''essourcen''auss''''t''''att''ung &#10;un''d Fä''h''igk''eiten'">
              <a:rPr lang="de-DE" altLang="en-US" sz="1000" smtClean="0"/>
              <a:pPr marL="0" indent="0" algn="r">
                <a:spcBef>
                  <a:spcPct val="0"/>
                </a:spcBef>
              </a:pPr>
              <a:t>Ressourcenausstattung 
und Fähigkeiten</a:t>
            </a:fld>
            <a:endParaRPr lang="de-DE" altLang="de-DE" sz="1000" dirty="0">
              <a:sym typeface="+mn-lt"/>
            </a:endParaRPr>
          </a:p>
        </p:txBody>
      </p:sp>
      <p:sp>
        <p:nvSpPr>
          <p:cNvPr id="45" name="Rectangle 3">
            <a:extLst>
              <a:ext uri="{FF2B5EF4-FFF2-40B4-BE49-F238E27FC236}">
                <a16:creationId xmlns:a16="http://schemas.microsoft.com/office/drawing/2014/main" id="{277EE398-57BF-4708-9D95-F9CD25A95106}"/>
              </a:ext>
            </a:extLst>
          </p:cNvPr>
          <p:cNvSpPr>
            <a:spLocks noGrp="1" noChangeArrowheads="1"/>
          </p:cNvSpPr>
          <p:nvPr>
            <p:custDataLst>
              <p:tags r:id="rId9"/>
            </p:custDataLst>
          </p:nvPr>
        </p:nvSpPr>
        <p:spPr bwMode="auto">
          <a:xfrm>
            <a:off x="8307388" y="3876675"/>
            <a:ext cx="304800"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11678663-5B68-4280-B68A-C7F1C90D32F7}" type="datetime'Erfolg'' ''''der innova''t''''''i''''''''ven'''' &#10;Beschaffung'">
              <a:rPr lang="de-DE" altLang="en-US" sz="1000" smtClean="0"/>
              <a:pPr marL="0" indent="0" algn="r">
                <a:spcBef>
                  <a:spcPct val="0"/>
                </a:spcBef>
              </a:pPr>
              <a:t>Erfolg der innovativen 
Beschaffung</a:t>
            </a:fld>
            <a:endParaRPr lang="de-DE" altLang="de-DE" sz="1000" dirty="0">
              <a:sym typeface="+mn-lt"/>
            </a:endParaRPr>
          </a:p>
        </p:txBody>
      </p:sp>
      <p:sp>
        <p:nvSpPr>
          <p:cNvPr id="13" name="Rectangle 3">
            <a:extLst>
              <a:ext uri="{FF2B5EF4-FFF2-40B4-BE49-F238E27FC236}">
                <a16:creationId xmlns:a16="http://schemas.microsoft.com/office/drawing/2014/main" id="{55B2A85E-E44E-45CA-9EE5-8E4C444AD787}"/>
              </a:ext>
            </a:extLst>
          </p:cNvPr>
          <p:cNvSpPr>
            <a:spLocks noGrp="1" noChangeArrowheads="1"/>
          </p:cNvSpPr>
          <p:nvPr>
            <p:custDataLst>
              <p:tags r:id="rId10"/>
            </p:custDataLst>
          </p:nvPr>
        </p:nvSpPr>
        <p:spPr bwMode="auto">
          <a:xfrm>
            <a:off x="2578100" y="3876675"/>
            <a:ext cx="304800" cy="166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0AB4F1D2-5F96-49C7-B841-49E9D4C811EC}" type="datetime'Strateg''''is''che Ziele und &#10;Wirtschaftlichkeitsverständnis'">
              <a:rPr lang="de-DE" altLang="en-US" sz="1000" smtClean="0"/>
              <a:pPr marL="0" indent="0" algn="r">
                <a:spcBef>
                  <a:spcPct val="0"/>
                </a:spcBef>
              </a:pPr>
              <a:t>Strategische Ziele und 
Wirtschaftlichkeitsverständnis</a:t>
            </a:fld>
            <a:endParaRPr lang="de-DE" altLang="de-DE" sz="1000" dirty="0">
              <a:sym typeface="+mn-lt"/>
            </a:endParaRPr>
          </a:p>
        </p:txBody>
      </p:sp>
      <p:sp>
        <p:nvSpPr>
          <p:cNvPr id="14" name="Rectangle 3">
            <a:extLst>
              <a:ext uri="{FF2B5EF4-FFF2-40B4-BE49-F238E27FC236}">
                <a16:creationId xmlns:a16="http://schemas.microsoft.com/office/drawing/2014/main" id="{1D9AC04D-4BB6-4A29-ADD0-FCF621114596}"/>
              </a:ext>
            </a:extLst>
          </p:cNvPr>
          <p:cNvSpPr>
            <a:spLocks noGrp="1" noChangeArrowheads="1"/>
          </p:cNvSpPr>
          <p:nvPr>
            <p:custDataLst>
              <p:tags r:id="rId11"/>
            </p:custDataLst>
          </p:nvPr>
        </p:nvSpPr>
        <p:spPr bwMode="auto">
          <a:xfrm>
            <a:off x="3397250" y="3876675"/>
            <a:ext cx="304800"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EBAB5D19-A362-45B1-BDDB-43E8438E6A52}" type="datetime'Inn''ovat''ionskul''''''t''ur u''nd &#10;Anrei''ze (Motiva''tion)'">
              <a:rPr lang="de-DE" altLang="en-US" sz="1000" smtClean="0"/>
              <a:pPr marL="0" indent="0" algn="r">
                <a:spcBef>
                  <a:spcPct val="0"/>
                </a:spcBef>
              </a:pPr>
              <a:t>Innovationskultur und 
Anreize (Motivation)</a:t>
            </a:fld>
            <a:endParaRPr lang="de-DE" altLang="de-DE" sz="1000" dirty="0">
              <a:sym typeface="+mn-lt"/>
            </a:endParaRPr>
          </a:p>
        </p:txBody>
      </p:sp>
      <p:sp>
        <p:nvSpPr>
          <p:cNvPr id="36" name="Rectangle 3">
            <a:extLst>
              <a:ext uri="{FF2B5EF4-FFF2-40B4-BE49-F238E27FC236}">
                <a16:creationId xmlns:a16="http://schemas.microsoft.com/office/drawing/2014/main" id="{DFC382A0-C941-4646-805C-AEF3E1AC0CEF}"/>
              </a:ext>
            </a:extLst>
          </p:cNvPr>
          <p:cNvSpPr>
            <a:spLocks noGrp="1" noChangeArrowheads="1"/>
          </p:cNvSpPr>
          <p:nvPr>
            <p:custDataLst>
              <p:tags r:id="rId12"/>
            </p:custDataLst>
          </p:nvPr>
        </p:nvSpPr>
        <p:spPr bwMode="auto">
          <a:xfrm>
            <a:off x="5033963" y="3876675"/>
            <a:ext cx="304800" cy="83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21E8F3A3-822E-49E7-9EB1-2B89D4906CEE}" type="datetime'''Le''''gitim''atio''n ''''''''&#10;un''d'''' In''tegr''a''ti''on'">
              <a:rPr lang="de-DE" altLang="en-US" sz="1000" smtClean="0"/>
              <a:pPr marL="0" indent="0" algn="r">
                <a:spcBef>
                  <a:spcPct val="0"/>
                </a:spcBef>
              </a:pPr>
              <a:t>Legitimation 
und Integration</a:t>
            </a:fld>
            <a:endParaRPr lang="de-DE" altLang="de-DE" sz="1000" dirty="0">
              <a:sym typeface="+mn-lt"/>
            </a:endParaRPr>
          </a:p>
        </p:txBody>
      </p:sp>
      <p:sp>
        <p:nvSpPr>
          <p:cNvPr id="38" name="Rectangle 3">
            <a:extLst>
              <a:ext uri="{FF2B5EF4-FFF2-40B4-BE49-F238E27FC236}">
                <a16:creationId xmlns:a16="http://schemas.microsoft.com/office/drawing/2014/main" id="{A4500910-07CB-47EF-BB1C-7356ABFF214E}"/>
              </a:ext>
            </a:extLst>
          </p:cNvPr>
          <p:cNvSpPr>
            <a:spLocks noGrp="1" noChangeArrowheads="1"/>
          </p:cNvSpPr>
          <p:nvPr>
            <p:custDataLst>
              <p:tags r:id="rId13"/>
            </p:custDataLst>
          </p:nvPr>
        </p:nvSpPr>
        <p:spPr bwMode="auto">
          <a:xfrm>
            <a:off x="6670675" y="3876675"/>
            <a:ext cx="304800" cy="152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3D4AC329-AEA7-4F21-9C0F-2803110E2B52}" type="datetime'Anwen''dung elektr''o''nis''cher'' &#10;Vergabe''tech''nolog''ien'">
              <a:rPr lang="de-DE" altLang="en-US" sz="1000" smtClean="0"/>
              <a:pPr marL="0" indent="0" algn="r">
                <a:spcBef>
                  <a:spcPct val="0"/>
                </a:spcBef>
              </a:pPr>
              <a:t>Anwendung elektronischer 
Vergabetechnologien</a:t>
            </a:fld>
            <a:endParaRPr lang="de-DE" altLang="de-DE" sz="1000" dirty="0">
              <a:sym typeface="+mn-lt"/>
            </a:endParaRPr>
          </a:p>
        </p:txBody>
      </p:sp>
      <p:sp>
        <p:nvSpPr>
          <p:cNvPr id="37" name="Rectangle 3">
            <a:extLst>
              <a:ext uri="{FF2B5EF4-FFF2-40B4-BE49-F238E27FC236}">
                <a16:creationId xmlns:a16="http://schemas.microsoft.com/office/drawing/2014/main" id="{4B2EA0F6-410F-4BA2-B29D-3EA33391761A}"/>
              </a:ext>
            </a:extLst>
          </p:cNvPr>
          <p:cNvSpPr>
            <a:spLocks noGrp="1" noChangeArrowheads="1"/>
          </p:cNvSpPr>
          <p:nvPr>
            <p:custDataLst>
              <p:tags r:id="rId14"/>
            </p:custDataLst>
          </p:nvPr>
        </p:nvSpPr>
        <p:spPr bwMode="auto">
          <a:xfrm>
            <a:off x="5851525" y="3876675"/>
            <a:ext cx="304800" cy="128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3F72B879-DEA3-4924-B252-924C29CCFF27}" type="datetime'''Anwendung Strat''eg''ie-'' &#10;T''oo''ls u''nd M''''ethoden'">
              <a:rPr lang="de-DE" altLang="en-US" sz="1000" smtClean="0"/>
              <a:pPr marL="0" indent="0" algn="r">
                <a:spcBef>
                  <a:spcPct val="0"/>
                </a:spcBef>
              </a:pPr>
              <a:t>Anwendung Strategie- 
Tools und Methoden</a:t>
            </a:fld>
            <a:endParaRPr lang="de-DE" altLang="de-DE" sz="1000" dirty="0">
              <a:sym typeface="+mn-lt"/>
            </a:endParaRPr>
          </a:p>
        </p:txBody>
      </p:sp>
      <p:sp>
        <p:nvSpPr>
          <p:cNvPr id="41" name="Rectangle 3">
            <a:extLst>
              <a:ext uri="{FF2B5EF4-FFF2-40B4-BE49-F238E27FC236}">
                <a16:creationId xmlns:a16="http://schemas.microsoft.com/office/drawing/2014/main" id="{C7240BA0-ACC8-45FE-80C8-B19C8305C7ED}"/>
              </a:ext>
            </a:extLst>
          </p:cNvPr>
          <p:cNvSpPr>
            <a:spLocks noGrp="1" noChangeArrowheads="1"/>
          </p:cNvSpPr>
          <p:nvPr>
            <p:custDataLst>
              <p:tags r:id="rId15"/>
            </p:custDataLst>
          </p:nvPr>
        </p:nvSpPr>
        <p:spPr bwMode="auto">
          <a:xfrm>
            <a:off x="7488238" y="3876675"/>
            <a:ext cx="3048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27822F2A-92FF-40B8-AC3F-1BE35F6324EC}" type="datetime'''A''nwe''ndu''n''g'' &#10;''Besc''''''haffungs''werkz''''eu''ge'">
              <a:rPr lang="de-DE" altLang="en-US" sz="1000" smtClean="0"/>
              <a:pPr marL="0" indent="0" algn="r">
                <a:spcBef>
                  <a:spcPct val="0"/>
                </a:spcBef>
              </a:pPr>
              <a:t>Anwendung 
Beschaffungswerkzeuge</a:t>
            </a:fld>
            <a:endParaRPr lang="de-DE" altLang="de-DE" sz="1000" dirty="0">
              <a:sym typeface="+mn-lt"/>
            </a:endParaRPr>
          </a:p>
        </p:txBody>
      </p:sp>
      <p:cxnSp>
        <p:nvCxnSpPr>
          <p:cNvPr id="30" name="Gerader Verbinder 29">
            <a:extLst>
              <a:ext uri="{FF2B5EF4-FFF2-40B4-BE49-F238E27FC236}">
                <a16:creationId xmlns:a16="http://schemas.microsoft.com/office/drawing/2014/main" id="{25597D90-4B6C-48E0-9F69-F6E45A6E9946}"/>
              </a:ext>
            </a:extLst>
          </p:cNvPr>
          <p:cNvCxnSpPr/>
          <p:nvPr>
            <p:custDataLst>
              <p:tags r:id="rId16"/>
            </p:custDataLst>
          </p:nvPr>
        </p:nvCxnSpPr>
        <p:spPr bwMode="gray">
          <a:xfrm>
            <a:off x="3511550" y="5783263"/>
            <a:ext cx="76200" cy="0"/>
          </a:xfrm>
          <a:prstGeom prst="line">
            <a:avLst/>
          </a:prstGeom>
          <a:ln w="19050" cap="rnd" cmpd="sng" algn="ctr">
            <a:solidFill>
              <a:srgbClr val="969696"/>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Gerader Verbinder 26">
            <a:extLst>
              <a:ext uri="{FF2B5EF4-FFF2-40B4-BE49-F238E27FC236}">
                <a16:creationId xmlns:a16="http://schemas.microsoft.com/office/drawing/2014/main" id="{78C74528-8A15-4450-8728-0BA6B2810033}"/>
              </a:ext>
            </a:extLst>
          </p:cNvPr>
          <p:cNvCxnSpPr/>
          <p:nvPr>
            <p:custDataLst>
              <p:tags r:id="rId17"/>
            </p:custDataLst>
          </p:nvPr>
        </p:nvCxnSpPr>
        <p:spPr bwMode="gray">
          <a:xfrm flipH="1">
            <a:off x="461963" y="5986463"/>
            <a:ext cx="57150" cy="0"/>
          </a:xfrm>
          <a:prstGeom prst="line">
            <a:avLst/>
          </a:prstGeom>
          <a:ln w="19050" cap="rnd" cmpd="sng" algn="ctr">
            <a:solidFill>
              <a:srgbClr val="C30C3E"/>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Gerader Verbinder 27">
            <a:extLst>
              <a:ext uri="{FF2B5EF4-FFF2-40B4-BE49-F238E27FC236}">
                <a16:creationId xmlns:a16="http://schemas.microsoft.com/office/drawing/2014/main" id="{9082BB9A-BE33-492E-B849-96E01E10EF74}"/>
              </a:ext>
            </a:extLst>
          </p:cNvPr>
          <p:cNvCxnSpPr/>
          <p:nvPr>
            <p:custDataLst>
              <p:tags r:id="rId18"/>
            </p:custDataLst>
          </p:nvPr>
        </p:nvCxnSpPr>
        <p:spPr bwMode="gray">
          <a:xfrm>
            <a:off x="725488" y="5986463"/>
            <a:ext cx="57150" cy="0"/>
          </a:xfrm>
          <a:prstGeom prst="line">
            <a:avLst/>
          </a:prstGeom>
          <a:ln w="19050" cap="rnd" cmpd="sng" algn="ctr">
            <a:solidFill>
              <a:srgbClr val="C30C3E"/>
            </a:solidFill>
            <a:prstDash val="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Gerader Verbinder 23">
            <a:extLst>
              <a:ext uri="{FF2B5EF4-FFF2-40B4-BE49-F238E27FC236}">
                <a16:creationId xmlns:a16="http://schemas.microsoft.com/office/drawing/2014/main" id="{AE1EB869-1047-4E40-B30C-6F951C9BCFEB}"/>
              </a:ext>
            </a:extLst>
          </p:cNvPr>
          <p:cNvCxnSpPr/>
          <p:nvPr>
            <p:custDataLst>
              <p:tags r:id="rId19"/>
            </p:custDataLst>
          </p:nvPr>
        </p:nvCxnSpPr>
        <p:spPr bwMode="gray">
          <a:xfrm>
            <a:off x="703263" y="5783263"/>
            <a:ext cx="88900" cy="0"/>
          </a:xfrm>
          <a:prstGeom prst="line">
            <a:avLst/>
          </a:prstGeom>
          <a:ln w="12700" cap="rnd" cmpd="sng" algn="ctr">
            <a:solidFill>
              <a:srgbClr val="007770"/>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3" name="Gerader Verbinder 22">
            <a:extLst>
              <a:ext uri="{FF2B5EF4-FFF2-40B4-BE49-F238E27FC236}">
                <a16:creationId xmlns:a16="http://schemas.microsoft.com/office/drawing/2014/main" id="{3C551FE9-593A-4B17-8755-1C5205D59D39}"/>
              </a:ext>
            </a:extLst>
          </p:cNvPr>
          <p:cNvCxnSpPr/>
          <p:nvPr>
            <p:custDataLst>
              <p:tags r:id="rId20"/>
            </p:custDataLst>
          </p:nvPr>
        </p:nvCxnSpPr>
        <p:spPr bwMode="gray">
          <a:xfrm flipH="1">
            <a:off x="452438" y="5783263"/>
            <a:ext cx="88900" cy="0"/>
          </a:xfrm>
          <a:prstGeom prst="line">
            <a:avLst/>
          </a:prstGeom>
          <a:ln w="12700" cap="rnd" cmpd="sng" algn="ctr">
            <a:solidFill>
              <a:srgbClr val="007770"/>
            </a:solidFill>
            <a:prstDash val="lgDash"/>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Gerader Verbinder 31">
            <a:extLst>
              <a:ext uri="{FF2B5EF4-FFF2-40B4-BE49-F238E27FC236}">
                <a16:creationId xmlns:a16="http://schemas.microsoft.com/office/drawing/2014/main" id="{F31BFE55-342C-49A4-8E96-63509F4C0731}"/>
              </a:ext>
            </a:extLst>
          </p:cNvPr>
          <p:cNvCxnSpPr/>
          <p:nvPr>
            <p:custDataLst>
              <p:tags r:id="rId21"/>
            </p:custDataLst>
          </p:nvPr>
        </p:nvCxnSpPr>
        <p:spPr bwMode="gray">
          <a:xfrm>
            <a:off x="3511550" y="5986463"/>
            <a:ext cx="76200" cy="0"/>
          </a:xfrm>
          <a:prstGeom prst="line">
            <a:avLst/>
          </a:prstGeom>
          <a:ln w="19050" cap="rnd" cmpd="sng" algn="ctr">
            <a:solidFill>
              <a:srgbClr val="007770"/>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Gerader Verbinder 28">
            <a:extLst>
              <a:ext uri="{FF2B5EF4-FFF2-40B4-BE49-F238E27FC236}">
                <a16:creationId xmlns:a16="http://schemas.microsoft.com/office/drawing/2014/main" id="{3A70DC76-38FE-4330-86A1-E00C78EBBE4A}"/>
              </a:ext>
            </a:extLst>
          </p:cNvPr>
          <p:cNvCxnSpPr/>
          <p:nvPr>
            <p:custDataLst>
              <p:tags r:id="rId22"/>
            </p:custDataLst>
          </p:nvPr>
        </p:nvCxnSpPr>
        <p:spPr bwMode="gray">
          <a:xfrm flipH="1">
            <a:off x="3305175" y="5783263"/>
            <a:ext cx="76200" cy="0"/>
          </a:xfrm>
          <a:prstGeom prst="line">
            <a:avLst/>
          </a:prstGeom>
          <a:ln w="19050" cap="rnd" cmpd="sng" algn="ctr">
            <a:solidFill>
              <a:srgbClr val="969696"/>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Gerader Verbinder 30">
            <a:extLst>
              <a:ext uri="{FF2B5EF4-FFF2-40B4-BE49-F238E27FC236}">
                <a16:creationId xmlns:a16="http://schemas.microsoft.com/office/drawing/2014/main" id="{B1C07836-D4E1-4949-875D-271E64E69753}"/>
              </a:ext>
            </a:extLst>
          </p:cNvPr>
          <p:cNvCxnSpPr/>
          <p:nvPr>
            <p:custDataLst>
              <p:tags r:id="rId23"/>
            </p:custDataLst>
          </p:nvPr>
        </p:nvCxnSpPr>
        <p:spPr bwMode="gray">
          <a:xfrm flipH="1">
            <a:off x="3305175" y="5986463"/>
            <a:ext cx="76200" cy="0"/>
          </a:xfrm>
          <a:prstGeom prst="line">
            <a:avLst/>
          </a:prstGeom>
          <a:ln w="19050" cap="rnd" cmpd="sng" algn="ctr">
            <a:solidFill>
              <a:srgbClr val="007770"/>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Gerader Verbinder 33">
            <a:extLst>
              <a:ext uri="{FF2B5EF4-FFF2-40B4-BE49-F238E27FC236}">
                <a16:creationId xmlns:a16="http://schemas.microsoft.com/office/drawing/2014/main" id="{37B2EB66-1101-46B2-B724-95063956F963}"/>
              </a:ext>
            </a:extLst>
          </p:cNvPr>
          <p:cNvCxnSpPr/>
          <p:nvPr>
            <p:custDataLst>
              <p:tags r:id="rId24"/>
            </p:custDataLst>
          </p:nvPr>
        </p:nvCxnSpPr>
        <p:spPr bwMode="gray">
          <a:xfrm>
            <a:off x="6311900" y="5783263"/>
            <a:ext cx="76200" cy="0"/>
          </a:xfrm>
          <a:prstGeom prst="line">
            <a:avLst/>
          </a:prstGeom>
          <a:ln w="19050" cap="rnd" cmpd="sng" algn="ctr">
            <a:solidFill>
              <a:srgbClr val="C30C3E"/>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3" name="Gerader Verbinder 32">
            <a:extLst>
              <a:ext uri="{FF2B5EF4-FFF2-40B4-BE49-F238E27FC236}">
                <a16:creationId xmlns:a16="http://schemas.microsoft.com/office/drawing/2014/main" id="{004A5DA4-0056-4B70-B4A5-594C97707398}"/>
              </a:ext>
            </a:extLst>
          </p:cNvPr>
          <p:cNvCxnSpPr/>
          <p:nvPr>
            <p:custDataLst>
              <p:tags r:id="rId25"/>
            </p:custDataLst>
          </p:nvPr>
        </p:nvCxnSpPr>
        <p:spPr bwMode="gray">
          <a:xfrm flipH="1">
            <a:off x="6105525" y="5783263"/>
            <a:ext cx="76200" cy="0"/>
          </a:xfrm>
          <a:prstGeom prst="line">
            <a:avLst/>
          </a:prstGeom>
          <a:ln w="19050" cap="rnd" cmpd="sng" algn="ctr">
            <a:solidFill>
              <a:srgbClr val="C30C3E"/>
            </a:solidFill>
            <a:prstDash val="sysDot"/>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3" name="Gleichschenkliges Dreieck 42">
            <a:extLst>
              <a:ext uri="{FF2B5EF4-FFF2-40B4-BE49-F238E27FC236}">
                <a16:creationId xmlns:a16="http://schemas.microsoft.com/office/drawing/2014/main" id="{7F14F159-71CB-4783-BA64-F7C3411A2D40}"/>
              </a:ext>
            </a:extLst>
          </p:cNvPr>
          <p:cNvSpPr/>
          <p:nvPr>
            <p:custDataLst>
              <p:tags r:id="rId26"/>
            </p:custDataLst>
          </p:nvPr>
        </p:nvSpPr>
        <p:spPr bwMode="auto">
          <a:xfrm>
            <a:off x="590550" y="5751513"/>
            <a:ext cx="63500" cy="63500"/>
          </a:xfrm>
          <a:prstGeom prst="triangle">
            <a:avLst/>
          </a:prstGeom>
          <a:solidFill>
            <a:srgbClr val="007770"/>
          </a:solidFill>
          <a:ln w="9525" cap="flat" cmpd="sng" algn="ctr">
            <a:solidFill>
              <a:srgbClr val="00777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40" name="Ellipse 39">
            <a:extLst>
              <a:ext uri="{FF2B5EF4-FFF2-40B4-BE49-F238E27FC236}">
                <a16:creationId xmlns:a16="http://schemas.microsoft.com/office/drawing/2014/main" id="{B891AE19-E9AA-40C5-898A-FABDEF7A3462}"/>
              </a:ext>
            </a:extLst>
          </p:cNvPr>
          <p:cNvSpPr/>
          <p:nvPr>
            <p:custDataLst>
              <p:tags r:id="rId27"/>
            </p:custDataLst>
          </p:nvPr>
        </p:nvSpPr>
        <p:spPr bwMode="auto">
          <a:xfrm>
            <a:off x="590550" y="5954713"/>
            <a:ext cx="63500" cy="63500"/>
          </a:xfrm>
          <a:prstGeom prst="ellipse">
            <a:avLst/>
          </a:prstGeom>
          <a:solidFill>
            <a:srgbClr val="C30C3E"/>
          </a:solidFill>
          <a:ln w="9525" cap="flat" cmpd="sng" algn="ctr">
            <a:solidFill>
              <a:srgbClr val="C30C3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64" name="Rechteck 63">
            <a:extLst>
              <a:ext uri="{FF2B5EF4-FFF2-40B4-BE49-F238E27FC236}">
                <a16:creationId xmlns:a16="http://schemas.microsoft.com/office/drawing/2014/main" id="{BBC2100A-3215-4318-AB9C-ED199EFFA99C}"/>
              </a:ext>
            </a:extLst>
          </p:cNvPr>
          <p:cNvSpPr/>
          <p:nvPr>
            <p:custDataLst>
              <p:tags r:id="rId28"/>
            </p:custDataLst>
          </p:nvPr>
        </p:nvSpPr>
        <p:spPr bwMode="auto">
          <a:xfrm>
            <a:off x="3414713" y="5751513"/>
            <a:ext cx="63500" cy="63500"/>
          </a:xfrm>
          <a:prstGeom prst="rect">
            <a:avLst/>
          </a:prstGeom>
          <a:solidFill>
            <a:srgbClr val="969696"/>
          </a:solidFill>
          <a:ln w="9525" cap="flat" cmpd="sng" algn="ctr">
            <a:solidFill>
              <a:srgbClr val="969696"/>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78" name="Gleichschenkliges Dreieck 77">
            <a:extLst>
              <a:ext uri="{FF2B5EF4-FFF2-40B4-BE49-F238E27FC236}">
                <a16:creationId xmlns:a16="http://schemas.microsoft.com/office/drawing/2014/main" id="{5017EA85-8625-438D-99FA-83F6B496496B}"/>
              </a:ext>
            </a:extLst>
          </p:cNvPr>
          <p:cNvSpPr/>
          <p:nvPr>
            <p:custDataLst>
              <p:tags r:id="rId29"/>
            </p:custDataLst>
          </p:nvPr>
        </p:nvSpPr>
        <p:spPr bwMode="auto">
          <a:xfrm>
            <a:off x="3414713" y="5954713"/>
            <a:ext cx="63500" cy="63500"/>
          </a:xfrm>
          <a:prstGeom prst="triangle">
            <a:avLst/>
          </a:prstGeom>
          <a:solidFill>
            <a:srgbClr val="FFFFFF"/>
          </a:solidFill>
          <a:ln w="9525" cap="flat" cmpd="sng" algn="ctr">
            <a:solidFill>
              <a:srgbClr val="00777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5" name="Ellipse 84">
            <a:extLst>
              <a:ext uri="{FF2B5EF4-FFF2-40B4-BE49-F238E27FC236}">
                <a16:creationId xmlns:a16="http://schemas.microsoft.com/office/drawing/2014/main" id="{A97C5A30-A758-4F73-9C91-6EC65C4FFA76}"/>
              </a:ext>
            </a:extLst>
          </p:cNvPr>
          <p:cNvSpPr/>
          <p:nvPr>
            <p:custDataLst>
              <p:tags r:id="rId30"/>
            </p:custDataLst>
          </p:nvPr>
        </p:nvSpPr>
        <p:spPr bwMode="auto">
          <a:xfrm>
            <a:off x="6215063" y="5751513"/>
            <a:ext cx="63500" cy="63500"/>
          </a:xfrm>
          <a:prstGeom prst="ellipse">
            <a:avLst/>
          </a:prstGeom>
          <a:solidFill>
            <a:srgbClr val="FFFFFF"/>
          </a:solidFill>
          <a:ln w="9525" cap="flat" cmpd="sng" algn="ctr">
            <a:solidFill>
              <a:srgbClr val="C30C3E"/>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48EA647A-16E7-49C7-BFDE-76FAD2BB76CD}"/>
              </a:ext>
            </a:extLst>
          </p:cNvPr>
          <p:cNvSpPr>
            <a:spLocks noGrp="1" noChangeArrowheads="1"/>
          </p:cNvSpPr>
          <p:nvPr>
            <p:custDataLst>
              <p:tags r:id="rId31"/>
            </p:custDataLst>
          </p:nvPr>
        </p:nvSpPr>
        <p:spPr bwMode="auto">
          <a:xfrm>
            <a:off x="849313" y="5711825"/>
            <a:ext cx="20177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6B304DA7-817D-40D3-A3BA-394DECFC9829}" type="datetime'Mit''tel''''''w''ert'' (Z''erti''fizierun''''g'' bestanden)'''">
              <a:rPr lang="de-DE" altLang="en-US" sz="1000" smtClean="0">
                <a:sym typeface="+mn-lt"/>
              </a:rPr>
              <a:pPr/>
              <a:t>Mittelwert (Zertifizierung bestanden)</a:t>
            </a:fld>
            <a:endParaRPr lang="de-DE" altLang="de-DE" sz="1000" dirty="0">
              <a:sym typeface="+mn-lt"/>
            </a:endParaRPr>
          </a:p>
        </p:txBody>
      </p:sp>
      <p:sp>
        <p:nvSpPr>
          <p:cNvPr id="8" name="Rectangle 3">
            <a:extLst>
              <a:ext uri="{FF2B5EF4-FFF2-40B4-BE49-F238E27FC236}">
                <a16:creationId xmlns:a16="http://schemas.microsoft.com/office/drawing/2014/main" id="{362BB120-88C4-4422-990C-7670AE854F6C}"/>
              </a:ext>
            </a:extLst>
          </p:cNvPr>
          <p:cNvSpPr>
            <a:spLocks noGrp="1" noChangeArrowheads="1"/>
          </p:cNvSpPr>
          <p:nvPr>
            <p:custDataLst>
              <p:tags r:id="rId32"/>
            </p:custDataLst>
          </p:nvPr>
        </p:nvSpPr>
        <p:spPr bwMode="auto">
          <a:xfrm>
            <a:off x="849313" y="5915025"/>
            <a:ext cx="23193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8A388C7A-1B6D-4F2C-B330-4FE20CD281EB}" type="datetime'Mittelwert'' (''Z''ertifizie''rung'' ni''cht'' bestande''n)'''">
              <a:rPr lang="de-DE" altLang="en-US" sz="1000" smtClean="0">
                <a:sym typeface="+mn-lt"/>
              </a:rPr>
              <a:pPr/>
              <a:t>Mittelwert (Zertifizierung nicht bestanden)</a:t>
            </a:fld>
            <a:endParaRPr lang="de-DE" altLang="de-DE" sz="1000" dirty="0">
              <a:sym typeface="+mn-lt"/>
            </a:endParaRPr>
          </a:p>
        </p:txBody>
      </p:sp>
      <p:sp>
        <p:nvSpPr>
          <p:cNvPr id="59" name="Rectangle 3">
            <a:extLst>
              <a:ext uri="{FF2B5EF4-FFF2-40B4-BE49-F238E27FC236}">
                <a16:creationId xmlns:a16="http://schemas.microsoft.com/office/drawing/2014/main" id="{1E183315-1056-48CE-BFD9-474277B36585}"/>
              </a:ext>
            </a:extLst>
          </p:cNvPr>
          <p:cNvSpPr>
            <a:spLocks noGrp="1" noChangeArrowheads="1"/>
          </p:cNvSpPr>
          <p:nvPr>
            <p:custDataLst>
              <p:tags r:id="rId33"/>
            </p:custDataLst>
          </p:nvPr>
        </p:nvSpPr>
        <p:spPr bwMode="auto">
          <a:xfrm>
            <a:off x="3673475" y="5711825"/>
            <a:ext cx="22955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4FFE75C8-6DFA-41CE-A8A0-EC91EA007A76}" type="datetime'Mitte''lwert'' ''(Alle Z''e''r''tifizier''ungsteilne''hmer)'''">
              <a:rPr lang="de-DE" altLang="en-US" sz="1000" smtClean="0">
                <a:sym typeface="+mn-lt"/>
              </a:rPr>
              <a:pPr/>
              <a:t>Mittelwert (Alle Zertifizierungsteilnehmer)</a:t>
            </a:fld>
            <a:endParaRPr lang="de-DE" altLang="de-DE" sz="1000" dirty="0">
              <a:sym typeface="+mn-lt"/>
            </a:endParaRPr>
          </a:p>
        </p:txBody>
      </p:sp>
      <p:sp>
        <p:nvSpPr>
          <p:cNvPr id="69" name="Rectangle 3">
            <a:extLst>
              <a:ext uri="{FF2B5EF4-FFF2-40B4-BE49-F238E27FC236}">
                <a16:creationId xmlns:a16="http://schemas.microsoft.com/office/drawing/2014/main" id="{836E275F-2257-4D5E-887F-2C239720A7DA}"/>
              </a:ext>
            </a:extLst>
          </p:cNvPr>
          <p:cNvSpPr>
            <a:spLocks noGrp="1" noChangeArrowheads="1"/>
          </p:cNvSpPr>
          <p:nvPr>
            <p:custDataLst>
              <p:tags r:id="rId34"/>
            </p:custDataLst>
          </p:nvPr>
        </p:nvSpPr>
        <p:spPr bwMode="auto">
          <a:xfrm>
            <a:off x="3673475" y="5915025"/>
            <a:ext cx="21701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6852ABEE-4534-482B-AA77-9895009CA969}" type="datetime'Wer''te d''e''s ''&quot;Be''st'' ''i''n'' C''lass&quot; ''Teiln''ehmers'">
              <a:rPr lang="de-DE" altLang="en-US" sz="1000" smtClean="0">
                <a:sym typeface="+mn-lt"/>
              </a:rPr>
              <a:pPr/>
              <a:t>Werte des "Best in Class" Teilnehmers</a:t>
            </a:fld>
            <a:endParaRPr lang="de-DE" altLang="de-DE" sz="1000" dirty="0">
              <a:sym typeface="+mn-lt"/>
            </a:endParaRPr>
          </a:p>
        </p:txBody>
      </p:sp>
      <p:sp>
        <p:nvSpPr>
          <p:cNvPr id="73" name="Rectangle 3">
            <a:extLst>
              <a:ext uri="{FF2B5EF4-FFF2-40B4-BE49-F238E27FC236}">
                <a16:creationId xmlns:a16="http://schemas.microsoft.com/office/drawing/2014/main" id="{672E2F60-FFC0-4FD9-AEE6-148E176E8124}"/>
              </a:ext>
            </a:extLst>
          </p:cNvPr>
          <p:cNvSpPr>
            <a:spLocks noGrp="1" noChangeArrowheads="1"/>
          </p:cNvSpPr>
          <p:nvPr>
            <p:custDataLst>
              <p:tags r:id="rId35"/>
            </p:custDataLst>
          </p:nvPr>
        </p:nvSpPr>
        <p:spPr bwMode="auto">
          <a:xfrm>
            <a:off x="6473825" y="5711825"/>
            <a:ext cx="22494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43ABCBE3-9720-45C3-8603-570B39378852}" type="datetime'Wer''te des ''&quot;Wo''rst in'' Cla''ss&quot; Te''i''ln''ehmer''''s'''">
              <a:rPr lang="de-DE" altLang="en-US" sz="1000" smtClean="0">
                <a:sym typeface="+mn-lt"/>
              </a:rPr>
              <a:pPr/>
              <a:t>Werte des "Worst in Class" Teilnehmers</a:t>
            </a:fld>
            <a:endParaRPr lang="de-DE" altLang="de-DE" sz="1000" dirty="0">
              <a:sym typeface="+mn-lt"/>
            </a:endParaRPr>
          </a:p>
        </p:txBody>
      </p:sp>
      <p:sp>
        <p:nvSpPr>
          <p:cNvPr id="51" name="Foliennummernplatzhalter 3">
            <a:extLst>
              <a:ext uri="{FF2B5EF4-FFF2-40B4-BE49-F238E27FC236}">
                <a16:creationId xmlns:a16="http://schemas.microsoft.com/office/drawing/2014/main" id="{FEA4FACE-98AE-4D79-A177-A2DC7095D6C6}"/>
              </a:ext>
            </a:extLst>
          </p:cNvPr>
          <p:cNvSpPr txBox="1">
            <a:spLocks/>
          </p:cNvSpPr>
          <p:nvPr/>
        </p:nvSpPr>
        <p:spPr bwMode="auto">
          <a:xfrm>
            <a:off x="223902" y="6172200"/>
            <a:ext cx="564667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de-DE" altLang="de-DE" dirty="0"/>
              <a:t>Quelle: Eigene Untersuchung im Rahmen der Zertifizierung innovativer öffentlicher Auftraggeber, </a:t>
            </a:r>
            <a:r>
              <a:rPr lang="de-DE" altLang="de-DE" dirty="0">
                <a:hlinkClick r:id="rId40"/>
              </a:rPr>
              <a:t>https://www.koinno-bmwi.de/informationen/zertifizierung/</a:t>
            </a:r>
            <a:r>
              <a:rPr lang="de-DE" altLang="de-DE" dirty="0"/>
              <a:t> mit Stand zum 30.01.2023</a:t>
            </a:r>
          </a:p>
        </p:txBody>
      </p:sp>
      <p:sp>
        <p:nvSpPr>
          <p:cNvPr id="47" name="Foliennummernplatzhalter 3">
            <a:extLst>
              <a:ext uri="{FF2B5EF4-FFF2-40B4-BE49-F238E27FC236}">
                <a16:creationId xmlns:a16="http://schemas.microsoft.com/office/drawing/2014/main" id="{A7FBF8E2-9F2E-4195-A878-B5973E676AE6}"/>
              </a:ext>
            </a:extLst>
          </p:cNvPr>
          <p:cNvSpPr>
            <a:spLocks noGrp="1"/>
          </p:cNvSpPr>
          <p:nvPr>
            <p:ph type="sldNum" sz="quarter" idx="11"/>
          </p:nvPr>
        </p:nvSpPr>
        <p:spPr>
          <a:xfrm>
            <a:off x="7596336" y="6172200"/>
            <a:ext cx="1319064" cy="533400"/>
          </a:xfrm>
        </p:spPr>
        <p:txBody>
          <a:bodyPr/>
          <a:lstStyle/>
          <a:p>
            <a:endParaRPr lang="de-DE" altLang="de-DE" dirty="0"/>
          </a:p>
          <a:p>
            <a:endParaRPr lang="de-DE" altLang="de-DE" dirty="0"/>
          </a:p>
          <a:p>
            <a:fld id="{E09D41E7-F5F1-4CBE-AC65-2CAB189D04A8}" type="slidenum">
              <a:rPr lang="de-DE" altLang="de-DE" smtClean="0"/>
              <a:pPr/>
              <a:t>21</a:t>
            </a:fld>
            <a:endParaRPr lang="de-DE" altLang="de-DE" dirty="0"/>
          </a:p>
        </p:txBody>
      </p:sp>
      <p:cxnSp>
        <p:nvCxnSpPr>
          <p:cNvPr id="4" name="Gerade Verbindung mit Pfeil 3">
            <a:extLst>
              <a:ext uri="{FF2B5EF4-FFF2-40B4-BE49-F238E27FC236}">
                <a16:creationId xmlns:a16="http://schemas.microsoft.com/office/drawing/2014/main" id="{A1CFC76F-D3B4-4CB9-9E43-28008C465D07}"/>
              </a:ext>
            </a:extLst>
          </p:cNvPr>
          <p:cNvCxnSpPr/>
          <p:nvPr/>
        </p:nvCxnSpPr>
        <p:spPr>
          <a:xfrm>
            <a:off x="1907704" y="1772816"/>
            <a:ext cx="0" cy="201622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7D495519-479E-4B82-8C59-DA3B52AB0623}"/>
              </a:ext>
            </a:extLst>
          </p:cNvPr>
          <p:cNvCxnSpPr>
            <a:cxnSpLocks/>
          </p:cNvCxnSpPr>
          <p:nvPr/>
        </p:nvCxnSpPr>
        <p:spPr>
          <a:xfrm>
            <a:off x="5180316" y="1772816"/>
            <a:ext cx="0" cy="122413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799B75DE-D266-4657-A4B5-568DA5743FCC}"/>
              </a:ext>
            </a:extLst>
          </p:cNvPr>
          <p:cNvCxnSpPr>
            <a:cxnSpLocks/>
          </p:cNvCxnSpPr>
          <p:nvPr/>
        </p:nvCxnSpPr>
        <p:spPr>
          <a:xfrm>
            <a:off x="4355976" y="1772816"/>
            <a:ext cx="0" cy="103056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7636CBB0-E44A-4230-82B4-83FCA3C6C92A}"/>
              </a:ext>
            </a:extLst>
          </p:cNvPr>
          <p:cNvCxnSpPr>
            <a:cxnSpLocks/>
          </p:cNvCxnSpPr>
          <p:nvPr/>
        </p:nvCxnSpPr>
        <p:spPr>
          <a:xfrm>
            <a:off x="6804248" y="1844824"/>
            <a:ext cx="0" cy="1944216"/>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253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D0351533-D764-4955-BE54-0912B4AC5178}"/>
              </a:ext>
            </a:extLst>
          </p:cNvPr>
          <p:cNvGraphicFramePr>
            <a:graphicFrameLocks noChangeAspect="1"/>
          </p:cNvGraphicFramePr>
          <p:nvPr>
            <p:custDataLst>
              <p:tags r:id="rId2"/>
            </p:custDataLst>
            <p:extLst>
              <p:ext uri="{D42A27DB-BD31-4B8C-83A1-F6EECF244321}">
                <p14:modId xmlns:p14="http://schemas.microsoft.com/office/powerpoint/2010/main" val="3268049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Folie" r:id="rId72" imgW="338" imgH="337" progId="TCLayout.ActiveDocument.1">
                  <p:embed/>
                </p:oleObj>
              </mc:Choice>
              <mc:Fallback>
                <p:oleObj name="think-cell Folie" r:id="rId72" imgW="338" imgH="337" progId="TCLayout.ActiveDocument.1">
                  <p:embed/>
                  <p:pic>
                    <p:nvPicPr>
                      <p:cNvPr id="5" name="Objekt 4" hidden="1">
                        <a:extLst>
                          <a:ext uri="{FF2B5EF4-FFF2-40B4-BE49-F238E27FC236}">
                            <a16:creationId xmlns:a16="http://schemas.microsoft.com/office/drawing/2014/main" id="{D0351533-D764-4955-BE54-0912B4AC5178}"/>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id="{17BE82F3-AD00-4FEF-A903-B660265CB342}"/>
              </a:ext>
            </a:extLst>
          </p:cNvPr>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de-DE" sz="800" dirty="0">
              <a:sym typeface="+mn-lt"/>
            </a:endParaRPr>
          </a:p>
        </p:txBody>
      </p:sp>
      <p:sp>
        <p:nvSpPr>
          <p:cNvPr id="2" name="Titel 1">
            <a:extLst>
              <a:ext uri="{FF2B5EF4-FFF2-40B4-BE49-F238E27FC236}">
                <a16:creationId xmlns:a16="http://schemas.microsoft.com/office/drawing/2014/main" id="{936E7D2B-9D58-49A6-BF69-455D74556C47}"/>
              </a:ext>
            </a:extLst>
          </p:cNvPr>
          <p:cNvSpPr>
            <a:spLocks noGrp="1"/>
          </p:cNvSpPr>
          <p:nvPr>
            <p:ph type="title"/>
          </p:nvPr>
        </p:nvSpPr>
        <p:spPr/>
        <p:txBody>
          <a:bodyPr vert="horz"/>
          <a:lstStyle/>
          <a:p>
            <a:r>
              <a:rPr lang="de-DE" dirty="0"/>
              <a:t>Innovative Beschaffung muss </a:t>
            </a:r>
            <a:r>
              <a:rPr lang="de-DE" u="sng" dirty="0"/>
              <a:t>ermöglicht</a:t>
            </a:r>
            <a:r>
              <a:rPr lang="de-DE" dirty="0"/>
              <a:t> werden </a:t>
            </a:r>
            <a:br>
              <a:rPr lang="de-DE" dirty="0"/>
            </a:br>
            <a:r>
              <a:rPr lang="de-DE" dirty="0">
                <a:latin typeface="+mn-lt"/>
              </a:rPr>
              <a:t>Kompetenzen öffentlicher Einkäufer/innen ausbauen &amp; nutzen</a:t>
            </a:r>
          </a:p>
        </p:txBody>
      </p:sp>
      <p:sp>
        <p:nvSpPr>
          <p:cNvPr id="8" name="Foliennummernplatzhalter 3">
            <a:extLst>
              <a:ext uri="{FF2B5EF4-FFF2-40B4-BE49-F238E27FC236}">
                <a16:creationId xmlns:a16="http://schemas.microsoft.com/office/drawing/2014/main" id="{FEA4FACE-98AE-4D79-A177-A2DC7095D6C6}"/>
              </a:ext>
            </a:extLst>
          </p:cNvPr>
          <p:cNvSpPr txBox="1">
            <a:spLocks/>
          </p:cNvSpPr>
          <p:nvPr/>
        </p:nvSpPr>
        <p:spPr bwMode="auto">
          <a:xfrm>
            <a:off x="223902" y="6172200"/>
            <a:ext cx="643633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fontAlgn="base">
              <a:spcBef>
                <a:spcPct val="0"/>
              </a:spcBef>
              <a:spcAft>
                <a:spcPct val="0"/>
              </a:spcAft>
              <a:defRPr sz="1000" kern="1200">
                <a:solidFill>
                  <a:schemeClr val="tx1"/>
                </a:solidFill>
                <a:latin typeface="+mn-lt"/>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l"/>
            <a:r>
              <a:rPr lang="de-DE" altLang="de-DE" dirty="0"/>
              <a:t>Quelle: Eigene Untersuchung im Rahmen der Zertifizierung innovativer öffentlicher Auftraggeber, </a:t>
            </a:r>
            <a:r>
              <a:rPr lang="de-DE" altLang="de-DE" dirty="0">
                <a:hlinkClick r:id="rId74"/>
              </a:rPr>
              <a:t>https://www.koinno-bmwi.de/informationen/zertifizierung/</a:t>
            </a:r>
            <a:r>
              <a:rPr lang="de-DE" altLang="de-DE" dirty="0"/>
              <a:t> mit Stand zum 30.01.2023</a:t>
            </a:r>
          </a:p>
        </p:txBody>
      </p:sp>
      <p:graphicFrame>
        <p:nvGraphicFramePr>
          <p:cNvPr id="106" name="Chart 3">
            <a:extLst>
              <a:ext uri="{FF2B5EF4-FFF2-40B4-BE49-F238E27FC236}">
                <a16:creationId xmlns:a16="http://schemas.microsoft.com/office/drawing/2014/main" id="{AF55B869-7217-4E32-85A0-62CCB23E2085}"/>
              </a:ext>
            </a:extLst>
          </p:cNvPr>
          <p:cNvGraphicFramePr/>
          <p:nvPr>
            <p:custDataLst>
              <p:tags r:id="rId4"/>
            </p:custDataLst>
          </p:nvPr>
        </p:nvGraphicFramePr>
        <p:xfrm>
          <a:off x="5373688" y="1952625"/>
          <a:ext cx="3241675" cy="550863"/>
        </p:xfrm>
        <a:graphic>
          <a:graphicData uri="http://schemas.openxmlformats.org/drawingml/2006/chart">
            <c:chart xmlns:c="http://schemas.openxmlformats.org/drawingml/2006/chart" xmlns:r="http://schemas.openxmlformats.org/officeDocument/2006/relationships" r:id="rId75"/>
          </a:graphicData>
        </a:graphic>
      </p:graphicFrame>
      <p:sp>
        <p:nvSpPr>
          <p:cNvPr id="11" name="Rectangle 3"/>
          <p:cNvSpPr>
            <a:spLocks noGrp="1" noChangeArrowheads="1"/>
          </p:cNvSpPr>
          <p:nvPr>
            <p:custDataLst>
              <p:tags r:id="rId5"/>
            </p:custDataLst>
          </p:nvPr>
        </p:nvSpPr>
        <p:spPr bwMode="auto">
          <a:xfrm>
            <a:off x="6327775" y="1816100"/>
            <a:ext cx="1603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AB2E850D-D1AE-4DD5-BBD4-9577F5D4B2C8}" type="datetime'''''J''''''''''''''''''''''''''''''''a'''''''''''">
              <a:rPr lang="de-DE" altLang="en-US" sz="1200" smtClean="0"/>
              <a:pPr marL="0" indent="0" algn="ctr">
                <a:spcBef>
                  <a:spcPct val="0"/>
                </a:spcBef>
              </a:pPr>
              <a:t>Ja</a:t>
            </a:fld>
            <a:endParaRPr lang="de-DE" altLang="de-DE" sz="1200" dirty="0">
              <a:sym typeface="+mn-lt"/>
            </a:endParaRPr>
          </a:p>
        </p:txBody>
      </p:sp>
      <p:sp>
        <p:nvSpPr>
          <p:cNvPr id="15" name="Rectangle 3"/>
          <p:cNvSpPr>
            <a:spLocks noGrp="1" noChangeArrowheads="1"/>
          </p:cNvSpPr>
          <p:nvPr>
            <p:custDataLst>
              <p:tags r:id="rId6"/>
            </p:custDataLst>
          </p:nvPr>
        </p:nvSpPr>
        <p:spPr bwMode="gray">
          <a:xfrm>
            <a:off x="7839075" y="2136775"/>
            <a:ext cx="212725" cy="182563"/>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7E0A0282-BB29-4AEB-8F31-EAAFF11E3987}" type="datetime'''''''''''''''''''''''''''''''''''''2''''1'''''">
              <a:rPr lang="de-DE" altLang="en-US" sz="1200" smtClean="0"/>
              <a:pPr/>
              <a:t>21</a:t>
            </a:fld>
            <a:endParaRPr lang="de-DE" altLang="de-DE" sz="1200" dirty="0">
              <a:sym typeface="+mn-lt"/>
            </a:endParaRPr>
          </a:p>
        </p:txBody>
      </p:sp>
      <p:sp>
        <p:nvSpPr>
          <p:cNvPr id="13" name="Rectangle 3"/>
          <p:cNvSpPr>
            <a:spLocks noGrp="1" noChangeArrowheads="1"/>
          </p:cNvSpPr>
          <p:nvPr>
            <p:custDataLst>
              <p:tags r:id="rId7"/>
            </p:custDataLst>
          </p:nvPr>
        </p:nvSpPr>
        <p:spPr bwMode="gray">
          <a:xfrm>
            <a:off x="8558213" y="213677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4C3298A3-D656-46E2-9C9E-087134A6EFA1}" type="datetime'''''''''''''5''''''''''''''''''''''''''''''''''''''''''''''5'">
              <a:rPr lang="de-DE" altLang="en-US" sz="1200" smtClean="0"/>
              <a:pPr/>
              <a:t>55</a:t>
            </a:fld>
            <a:endParaRPr lang="de-DE" altLang="de-DE" sz="1200" dirty="0">
              <a:sym typeface="+mn-lt"/>
            </a:endParaRPr>
          </a:p>
        </p:txBody>
      </p:sp>
      <p:sp>
        <p:nvSpPr>
          <p:cNvPr id="12" name="Rectangle 3"/>
          <p:cNvSpPr>
            <a:spLocks noGrp="1" noChangeArrowheads="1"/>
          </p:cNvSpPr>
          <p:nvPr>
            <p:custDataLst>
              <p:tags r:id="rId8"/>
            </p:custDataLst>
          </p:nvPr>
        </p:nvSpPr>
        <p:spPr bwMode="auto">
          <a:xfrm>
            <a:off x="7789863" y="1816100"/>
            <a:ext cx="31115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EF2A0B48-CEA4-4186-9CA7-456B31140580}" type="datetime'''''''''''''''''''''N''''''ei''n'''''">
              <a:rPr lang="de-DE" altLang="en-US" sz="1200" smtClean="0"/>
              <a:pPr marL="0" indent="0" algn="ctr">
                <a:spcBef>
                  <a:spcPct val="0"/>
                </a:spcBef>
              </a:pPr>
              <a:t>Nein</a:t>
            </a:fld>
            <a:endParaRPr lang="de-DE" altLang="de-DE" sz="1200" dirty="0">
              <a:sym typeface="+mn-lt"/>
            </a:endParaRPr>
          </a:p>
        </p:txBody>
      </p:sp>
      <p:sp>
        <p:nvSpPr>
          <p:cNvPr id="10" name="Rectangle 3"/>
          <p:cNvSpPr>
            <a:spLocks noGrp="1" noChangeArrowheads="1"/>
          </p:cNvSpPr>
          <p:nvPr>
            <p:custDataLst>
              <p:tags r:id="rId9"/>
            </p:custDataLst>
          </p:nvPr>
        </p:nvSpPr>
        <p:spPr bwMode="auto">
          <a:xfrm>
            <a:off x="341314" y="2136775"/>
            <a:ext cx="50133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ACEEDD54-09A5-4D43-8FC1-B9703700903E}" type="thinkcell&lt;?xml version=&quot;1.0&quot; encoding=&quot;UTF-16&quot; standalone=&quot;yes&quot;?&gt;&lt;root reqver=&quot;25060&quot;&gt;&lt;version val=&quot;28312&quot;/&gt;&lt;PersistentType&gt;&lt;m_guid val=&quot;419618bf-b022-4063-bf83-2d0b1b7d9bb0&quot;/&gt;&lt;m_prec&gt;&lt;m_yearfmt&gt;&lt;begin val=&quot;0&quot;/&gt;&lt;end val=&quot;4&quot;/&gt;&lt;/m_yearfmt&gt;&lt;/m_prec&gt;&lt;/PersistentType&gt;&lt;/root&gt;">
              <a:rPr lang="de-DE" altLang="en-US" sz="1200" smtClean="0"/>
              <a:pPr marL="0" indent="0" algn="r">
                <a:spcBef>
                  <a:spcPct val="0"/>
                </a:spcBef>
              </a:pPr>
              <a:t>Die Mitarbeiter sind für die Beschaffung von Prod. und Dienstl. ausgebildet</a:t>
            </a:fld>
            <a:endParaRPr lang="de-DE" altLang="de-DE" sz="1200" dirty="0">
              <a:sym typeface="+mn-lt"/>
            </a:endParaRPr>
          </a:p>
        </p:txBody>
      </p:sp>
      <p:sp>
        <p:nvSpPr>
          <p:cNvPr id="14" name="Rectangle 3"/>
          <p:cNvSpPr>
            <a:spLocks noGrp="1" noChangeArrowheads="1"/>
          </p:cNvSpPr>
          <p:nvPr>
            <p:custDataLst>
              <p:tags r:id="rId10"/>
            </p:custDataLst>
          </p:nvPr>
        </p:nvSpPr>
        <p:spPr bwMode="gray">
          <a:xfrm>
            <a:off x="6300788" y="2136775"/>
            <a:ext cx="212725" cy="182563"/>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225" tIns="0" rIns="2222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F889E28B-9B9E-4BD9-8876-8C2D01CB37CF}" type="datetime'''''''''''''''''''''''''''''3''''''''''''''''4'''''''''''''">
              <a:rPr lang="de-DE" altLang="en-US" sz="1200" smtClean="0"/>
              <a:pPr/>
              <a:t>34</a:t>
            </a:fld>
            <a:endParaRPr lang="de-DE" altLang="de-DE" sz="1200" dirty="0">
              <a:sym typeface="+mn-lt"/>
            </a:endParaRPr>
          </a:p>
        </p:txBody>
      </p:sp>
      <p:graphicFrame>
        <p:nvGraphicFramePr>
          <p:cNvPr id="123" name="Chart 3">
            <a:extLst>
              <a:ext uri="{FF2B5EF4-FFF2-40B4-BE49-F238E27FC236}">
                <a16:creationId xmlns:a16="http://schemas.microsoft.com/office/drawing/2014/main" id="{43943250-443F-4AF9-AD6D-737B3C4D8052}"/>
              </a:ext>
            </a:extLst>
          </p:cNvPr>
          <p:cNvGraphicFramePr/>
          <p:nvPr>
            <p:custDataLst>
              <p:tags r:id="rId11"/>
            </p:custDataLst>
          </p:nvPr>
        </p:nvGraphicFramePr>
        <p:xfrm>
          <a:off x="4806950" y="2409825"/>
          <a:ext cx="3808413" cy="3117850"/>
        </p:xfrm>
        <a:graphic>
          <a:graphicData uri="http://schemas.openxmlformats.org/drawingml/2006/chart">
            <c:chart xmlns:c="http://schemas.openxmlformats.org/drawingml/2006/chart" xmlns:r="http://schemas.openxmlformats.org/officeDocument/2006/relationships" r:id="rId76"/>
          </a:graphicData>
        </a:graphic>
      </p:graphicFrame>
      <p:sp>
        <p:nvSpPr>
          <p:cNvPr id="155" name="Rectangle 3"/>
          <p:cNvSpPr>
            <a:spLocks noGrp="1" noChangeArrowheads="1"/>
          </p:cNvSpPr>
          <p:nvPr>
            <p:custDataLst>
              <p:tags r:id="rId12"/>
            </p:custDataLst>
          </p:nvPr>
        </p:nvSpPr>
        <p:spPr bwMode="gray">
          <a:xfrm>
            <a:off x="4879975" y="3101975"/>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2C496C13-3FF5-46F8-B304-E354D84625BE}" type="datetime'''''''''''''''''''''''''''''''1'''''''''''''''''''">
              <a:rPr lang="de-DE" altLang="en-US" sz="800" smtClean="0">
                <a:sym typeface="+mn-lt"/>
              </a:rPr>
              <a:pPr marL="0" indent="0" algn="ctr">
                <a:spcBef>
                  <a:spcPct val="0"/>
                </a:spcBef>
              </a:pPr>
              <a:t>1</a:t>
            </a:fld>
            <a:endParaRPr lang="de-DE" altLang="de-DE" sz="800" dirty="0">
              <a:sym typeface="+mn-lt"/>
            </a:endParaRPr>
          </a:p>
        </p:txBody>
      </p:sp>
      <p:sp>
        <p:nvSpPr>
          <p:cNvPr id="73" name="Rectangle 3"/>
          <p:cNvSpPr>
            <a:spLocks noGrp="1" noChangeArrowheads="1"/>
          </p:cNvSpPr>
          <p:nvPr>
            <p:custDataLst>
              <p:tags r:id="rId13"/>
            </p:custDataLst>
          </p:nvPr>
        </p:nvSpPr>
        <p:spPr bwMode="auto">
          <a:xfrm>
            <a:off x="1455738" y="3101975"/>
            <a:ext cx="3338513"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1AAB2769-6671-46C2-BADC-6F2BB3D39C59}" type="thinkcell&lt;?xml version=&quot;1.0&quot; encoding=&quot;UTF-16&quot; standalone=&quot;yes&quot;?&gt;&lt;root reqver=&quot;25060&quot;&gt;&lt;version val=&quot;28312&quot;/&gt;&lt;PersistentType&gt;&lt;m_guid val=&quot;95014f86-0b4b-4f44-8c59-7a54c6f83eb0&quot;/&gt;&lt;m_prec&gt;&lt;m_yearfmt&gt;&lt;begin val=&quot;0&quot;/&gt;&lt;end val=&quot;4&quot;/&gt;&lt;/m_yearfmt&gt;&lt;/m_prec&gt;&lt;/PersistentType&gt;&lt;/root&gt;">
              <a:rPr lang="de-DE" altLang="en-US" sz="800" smtClean="0">
                <a:sym typeface="+mn-lt"/>
              </a:rPr>
              <a:pPr marL="0" indent="0" algn="r">
                <a:spcBef>
                  <a:spcPct val="0"/>
                </a:spcBef>
              </a:pPr>
              <a:t>Handlungsmöglichkeiten und Verantwortung für den einzelnen Beschaffer</a:t>
            </a:fld>
            <a:endParaRPr lang="de-DE" altLang="de-DE" sz="800" dirty="0">
              <a:sym typeface="+mn-lt"/>
            </a:endParaRPr>
          </a:p>
        </p:txBody>
      </p:sp>
      <p:sp>
        <p:nvSpPr>
          <p:cNvPr id="154" name="Rectangle 3"/>
          <p:cNvSpPr>
            <a:spLocks noGrp="1" noChangeArrowheads="1"/>
          </p:cNvSpPr>
          <p:nvPr>
            <p:custDataLst>
              <p:tags r:id="rId14"/>
            </p:custDataLst>
          </p:nvPr>
        </p:nvSpPr>
        <p:spPr bwMode="gray">
          <a:xfrm>
            <a:off x="7893050" y="256540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5F0056D5-0DD6-4E29-AD3E-05AB636E7168}" type="datetime'''''''''''''''''''''''''''''''''''''''2'''''''''''''''''''">
              <a:rPr lang="de-DE" altLang="en-US" sz="800" smtClean="0"/>
              <a:pPr/>
              <a:t>2</a:t>
            </a:fld>
            <a:endParaRPr lang="de-DE" altLang="de-DE" sz="800" dirty="0">
              <a:sym typeface="+mn-lt"/>
            </a:endParaRPr>
          </a:p>
        </p:txBody>
      </p:sp>
      <p:sp>
        <p:nvSpPr>
          <p:cNvPr id="153" name="Rectangle 3"/>
          <p:cNvSpPr>
            <a:spLocks noGrp="1" noChangeArrowheads="1"/>
          </p:cNvSpPr>
          <p:nvPr>
            <p:custDataLst>
              <p:tags r:id="rId15"/>
            </p:custDataLst>
          </p:nvPr>
        </p:nvSpPr>
        <p:spPr bwMode="gray">
          <a:xfrm>
            <a:off x="7727950" y="256540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1C6A4552-559E-4664-81C6-BCDEEBD0BA92}" type="datetime'''''''''''''''''''''''''''''3'''''''''''''''''">
              <a:rPr lang="de-DE" altLang="en-US" sz="800" smtClean="0"/>
              <a:pPr/>
              <a:t>3</a:t>
            </a:fld>
            <a:endParaRPr lang="de-DE" altLang="de-DE" sz="800" dirty="0">
              <a:sym typeface="+mn-lt"/>
            </a:endParaRPr>
          </a:p>
        </p:txBody>
      </p:sp>
      <p:sp>
        <p:nvSpPr>
          <p:cNvPr id="283" name="Rectangle 3"/>
          <p:cNvSpPr>
            <a:spLocks noGrp="1" noChangeArrowheads="1"/>
          </p:cNvSpPr>
          <p:nvPr>
            <p:custDataLst>
              <p:tags r:id="rId16"/>
            </p:custDataLst>
          </p:nvPr>
        </p:nvSpPr>
        <p:spPr bwMode="auto">
          <a:xfrm>
            <a:off x="1316038" y="4981575"/>
            <a:ext cx="3478213"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D6B32738-2304-4878-8F99-CA2EDD992312}" type="thinkcell&lt;?xml version=&quot;1.0&quot; encoding=&quot;UTF-16&quot; standalone=&quot;yes&quot;?&gt;&lt;root reqver=&quot;25060&quot;&gt;&lt;version val=&quot;28312&quot;/&gt;&lt;PersistentType&gt;&lt;m_guid val=&quot;a0d47a06-8bcc-40e9-b155-27f835cee9ec&quot;/&gt;&lt;m_prec&gt;&lt;m_yearfmt&gt;&lt;begin val=&quot;0&quot;/&gt;&lt;end val=&quot;4&quot;/&gt;&lt;/m_yearfmt&gt;&lt;/m_prec&gt;&lt;/PersistentType&gt;&lt;/root&gt;">
              <a:rPr lang="de-DE" altLang="en-US" sz="800" smtClean="0">
                <a:sym typeface="+mn-lt"/>
              </a:rPr>
              <a:pPr marL="0" indent="0" algn="r">
                <a:spcBef>
                  <a:spcPct val="0"/>
                </a:spcBef>
              </a:pPr>
              <a:t>Kompetenzen im Vertragsmanagement/zu Verhandlungstechniken existieren</a:t>
            </a:fld>
            <a:endParaRPr lang="de-DE" altLang="de-DE" sz="800" dirty="0">
              <a:sym typeface="+mn-lt"/>
            </a:endParaRPr>
          </a:p>
        </p:txBody>
      </p:sp>
      <p:sp>
        <p:nvSpPr>
          <p:cNvPr id="75" name="Rectangle 3"/>
          <p:cNvSpPr>
            <a:spLocks noGrp="1" noChangeArrowheads="1"/>
          </p:cNvSpPr>
          <p:nvPr>
            <p:custDataLst>
              <p:tags r:id="rId17"/>
            </p:custDataLst>
          </p:nvPr>
        </p:nvSpPr>
        <p:spPr bwMode="gray">
          <a:xfrm>
            <a:off x="5276850" y="4981575"/>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26CB0879-3E8E-4352-AA42-D9C17CC7A0E1}" type="datetime'7'''''''''''''''''''">
              <a:rPr lang="de-DE" altLang="en-US" sz="800" smtClean="0"/>
              <a:pPr/>
              <a:t>7</a:t>
            </a:fld>
            <a:endParaRPr lang="de-DE" altLang="de-DE" sz="800" dirty="0">
              <a:sym typeface="+mn-lt"/>
            </a:endParaRPr>
          </a:p>
        </p:txBody>
      </p:sp>
      <p:sp>
        <p:nvSpPr>
          <p:cNvPr id="56" name="Rectangle 3"/>
          <p:cNvSpPr>
            <a:spLocks noGrp="1" noChangeArrowheads="1"/>
          </p:cNvSpPr>
          <p:nvPr>
            <p:custDataLst>
              <p:tags r:id="rId18"/>
            </p:custDataLst>
          </p:nvPr>
        </p:nvSpPr>
        <p:spPr bwMode="gray">
          <a:xfrm>
            <a:off x="5276850" y="2833688"/>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F6236F23-73B6-40E1-9296-E39E0AB1CE52}" type="datetime'5'''''''''''''''''''''''''''''''''''''''">
              <a:rPr lang="de-DE" altLang="en-US" sz="800" smtClean="0"/>
              <a:pPr/>
              <a:t>5</a:t>
            </a:fld>
            <a:endParaRPr lang="de-DE" altLang="de-DE" sz="800" dirty="0">
              <a:sym typeface="+mn-lt"/>
            </a:endParaRPr>
          </a:p>
        </p:txBody>
      </p:sp>
      <p:sp>
        <p:nvSpPr>
          <p:cNvPr id="380" name="Rectangle 3"/>
          <p:cNvSpPr>
            <a:spLocks noGrp="1" noChangeArrowheads="1"/>
          </p:cNvSpPr>
          <p:nvPr>
            <p:custDataLst>
              <p:tags r:id="rId19"/>
            </p:custDataLst>
          </p:nvPr>
        </p:nvSpPr>
        <p:spPr bwMode="auto">
          <a:xfrm>
            <a:off x="2062163" y="2565400"/>
            <a:ext cx="273208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10EDB046-C491-42A6-91A1-7A1C27264DC8}" type="thinkcell&lt;?xml version=&quot;1.0&quot; encoding=&quot;UTF-16&quot; standalone=&quot;yes&quot;?&gt;&lt;root reqver=&quot;25060&quot;&gt;&lt;version val=&quot;28312&quot;/&gt;&lt;PersistentType&gt;&lt;m_guid val=&quot;9197f369-1a2c-426c-829f-3acf11d16e29&quot;/&gt;&lt;m_prec&gt;&lt;m_yearfmt&gt;&lt;begin val=&quot;0&quot;/&gt;&lt;end val=&quot;4&quot;/&gt;&lt;/m_yearfmt&gt;&lt;/m_prec&gt;&lt;/PersistentType&gt;&lt;/root&gt;">
              <a:rPr lang="de-DE" altLang="en-US" sz="800" smtClean="0">
                <a:sym typeface="+mn-lt"/>
              </a:rPr>
              <a:pPr marL="0" indent="0" algn="r">
                <a:spcBef>
                  <a:spcPct val="0"/>
                </a:spcBef>
              </a:pPr>
              <a:t>Anreize für Mitarbeiter zur Beschaffung innovativer Produkte</a:t>
            </a:fld>
            <a:endParaRPr lang="de-DE" altLang="de-DE" sz="800" dirty="0">
              <a:sym typeface="+mn-lt"/>
            </a:endParaRPr>
          </a:p>
        </p:txBody>
      </p:sp>
      <p:sp>
        <p:nvSpPr>
          <p:cNvPr id="163" name="Rectangle 3"/>
          <p:cNvSpPr>
            <a:spLocks noGrp="1" noChangeArrowheads="1"/>
          </p:cNvSpPr>
          <p:nvPr>
            <p:custDataLst>
              <p:tags r:id="rId20"/>
            </p:custDataLst>
          </p:nvPr>
        </p:nvSpPr>
        <p:spPr bwMode="gray">
          <a:xfrm>
            <a:off x="5276850" y="524986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C51308E6-848F-40B3-8AD9-DEB610947058}" type="datetime'''''7'''''''''''''''''''''''''''''''''''''''''''''''''''''''''">
              <a:rPr lang="de-DE" altLang="en-US" sz="800" smtClean="0"/>
              <a:pPr/>
              <a:t>7</a:t>
            </a:fld>
            <a:endParaRPr lang="de-DE" altLang="de-DE" sz="800" dirty="0">
              <a:sym typeface="+mn-lt"/>
            </a:endParaRPr>
          </a:p>
        </p:txBody>
      </p:sp>
      <p:sp>
        <p:nvSpPr>
          <p:cNvPr id="57" name="Rectangle 3"/>
          <p:cNvSpPr>
            <a:spLocks noGrp="1" noChangeArrowheads="1"/>
          </p:cNvSpPr>
          <p:nvPr>
            <p:custDataLst>
              <p:tags r:id="rId21"/>
            </p:custDataLst>
          </p:nvPr>
        </p:nvSpPr>
        <p:spPr bwMode="gray">
          <a:xfrm>
            <a:off x="5675313" y="2833688"/>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BC3AD388-A245-4F30-B9E1-9163D72E1C1F}" type="datetime'''''''''''''''''''''''''7'''''''">
              <a:rPr lang="de-DE" altLang="en-US" sz="800" smtClean="0"/>
              <a:pPr/>
              <a:t>7</a:t>
            </a:fld>
            <a:endParaRPr lang="de-DE" altLang="de-DE" sz="800" dirty="0">
              <a:sym typeface="+mn-lt"/>
            </a:endParaRPr>
          </a:p>
        </p:txBody>
      </p:sp>
      <p:sp>
        <p:nvSpPr>
          <p:cNvPr id="402" name="Rectangle 3"/>
          <p:cNvSpPr>
            <a:spLocks noGrp="1" noChangeArrowheads="1"/>
          </p:cNvSpPr>
          <p:nvPr>
            <p:custDataLst>
              <p:tags r:id="rId22"/>
            </p:custDataLst>
          </p:nvPr>
        </p:nvSpPr>
        <p:spPr bwMode="auto">
          <a:xfrm>
            <a:off x="1939925" y="2833688"/>
            <a:ext cx="28543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453E39C4-EC9D-4DBC-8981-C2F6209E6923}" type="datetime'''Dur''chgängiges Projektmanagement für Beschaffungsvorhaben'">
              <a:rPr lang="de-DE" altLang="en-US" sz="800" smtClean="0">
                <a:sym typeface="+mn-lt"/>
              </a:rPr>
              <a:pPr marL="0" indent="0" algn="r">
                <a:spcBef>
                  <a:spcPct val="0"/>
                </a:spcBef>
              </a:pPr>
              <a:t>Durchgängiges Projektmanagement für Beschaffungsvorhaben</a:t>
            </a:fld>
            <a:endParaRPr lang="de-DE" altLang="de-DE" sz="800" dirty="0">
              <a:sym typeface="+mn-lt"/>
            </a:endParaRPr>
          </a:p>
        </p:txBody>
      </p:sp>
      <p:sp>
        <p:nvSpPr>
          <p:cNvPr id="68" name="Rectangle 3"/>
          <p:cNvSpPr>
            <a:spLocks noGrp="1" noChangeArrowheads="1"/>
          </p:cNvSpPr>
          <p:nvPr>
            <p:custDataLst>
              <p:tags r:id="rId23"/>
            </p:custDataLst>
          </p:nvPr>
        </p:nvSpPr>
        <p:spPr bwMode="gray">
          <a:xfrm>
            <a:off x="8558213" y="3101975"/>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E3A0A6FA-59B7-4DD4-BB01-BF2F9E7248DA}" type="datetime'''''''''''''5''''''''''''5'''''''">
              <a:rPr lang="de-DE" altLang="en-US" sz="800" smtClean="0"/>
              <a:pPr/>
              <a:t>55</a:t>
            </a:fld>
            <a:endParaRPr lang="de-DE" altLang="de-DE" sz="800" dirty="0">
              <a:sym typeface="+mn-lt"/>
            </a:endParaRPr>
          </a:p>
        </p:txBody>
      </p:sp>
      <p:sp>
        <p:nvSpPr>
          <p:cNvPr id="156" name="Rectangle 3"/>
          <p:cNvSpPr>
            <a:spLocks noGrp="1" noChangeArrowheads="1"/>
          </p:cNvSpPr>
          <p:nvPr>
            <p:custDataLst>
              <p:tags r:id="rId24"/>
            </p:custDataLst>
          </p:nvPr>
        </p:nvSpPr>
        <p:spPr bwMode="gray">
          <a:xfrm>
            <a:off x="5011738" y="3101975"/>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A39D9244-993B-4D17-99FB-A8ED6185B419}" type="datetime'''''''''''3'''''''''''''''''''''''''''''">
              <a:rPr lang="de-DE" altLang="en-US" sz="800" smtClean="0">
                <a:sym typeface="+mn-lt"/>
              </a:rPr>
              <a:pPr marL="0" indent="0" algn="ctr">
                <a:spcBef>
                  <a:spcPct val="0"/>
                </a:spcBef>
              </a:pPr>
              <a:t>3</a:t>
            </a:fld>
            <a:endParaRPr lang="de-DE" altLang="de-DE" sz="800" dirty="0">
              <a:sym typeface="+mn-lt"/>
            </a:endParaRPr>
          </a:p>
        </p:txBody>
      </p:sp>
      <p:sp>
        <p:nvSpPr>
          <p:cNvPr id="100" name="Rectangle 3">
            <a:extLst>
              <a:ext uri="{FF2B5EF4-FFF2-40B4-BE49-F238E27FC236}">
                <a16:creationId xmlns:a16="http://schemas.microsoft.com/office/drawing/2014/main" id="{648D61F2-B043-458C-B50B-5C5AC60EBA86}"/>
              </a:ext>
            </a:extLst>
          </p:cNvPr>
          <p:cNvSpPr>
            <a:spLocks noGrp="1" noChangeArrowheads="1"/>
          </p:cNvSpPr>
          <p:nvPr>
            <p:custDataLst>
              <p:tags r:id="rId25"/>
            </p:custDataLst>
          </p:nvPr>
        </p:nvSpPr>
        <p:spPr bwMode="gray">
          <a:xfrm>
            <a:off x="5276850" y="337026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B74388A8-08E1-41E1-A598-31EBEAF9D269}" type="datetime'''''''''''''''''''''''''''''''''''5'">
              <a:rPr lang="de-DE" altLang="en-US" sz="800" smtClean="0"/>
              <a:pPr/>
              <a:t>5</a:t>
            </a:fld>
            <a:endParaRPr lang="de-DE" altLang="de-DE" sz="800" dirty="0">
              <a:sym typeface="+mn-lt"/>
            </a:endParaRPr>
          </a:p>
        </p:txBody>
      </p:sp>
      <p:sp>
        <p:nvSpPr>
          <p:cNvPr id="161" name="Rectangle 3"/>
          <p:cNvSpPr>
            <a:spLocks noGrp="1" noChangeArrowheads="1"/>
          </p:cNvSpPr>
          <p:nvPr>
            <p:custDataLst>
              <p:tags r:id="rId26"/>
            </p:custDataLst>
          </p:nvPr>
        </p:nvSpPr>
        <p:spPr bwMode="gray">
          <a:xfrm>
            <a:off x="5243513" y="4713288"/>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41EACC64-332D-430B-8DF6-1D8B90615623}" type="datetime'''''''''''6'''''''''">
              <a:rPr lang="de-DE" altLang="en-US" sz="800" smtClean="0"/>
              <a:pPr/>
              <a:t>6</a:t>
            </a:fld>
            <a:endParaRPr lang="de-DE" altLang="de-DE" sz="800" dirty="0">
              <a:sym typeface="+mn-lt"/>
            </a:endParaRPr>
          </a:p>
        </p:txBody>
      </p:sp>
      <p:sp>
        <p:nvSpPr>
          <p:cNvPr id="105" name="Rectangle 3">
            <a:extLst>
              <a:ext uri="{FF2B5EF4-FFF2-40B4-BE49-F238E27FC236}">
                <a16:creationId xmlns:a16="http://schemas.microsoft.com/office/drawing/2014/main" id="{EEACE447-60F3-4922-9824-F39A1FE6D3BD}"/>
              </a:ext>
            </a:extLst>
          </p:cNvPr>
          <p:cNvSpPr>
            <a:spLocks noGrp="1" noChangeArrowheads="1"/>
          </p:cNvSpPr>
          <p:nvPr>
            <p:custDataLst>
              <p:tags r:id="rId27"/>
            </p:custDataLst>
          </p:nvPr>
        </p:nvSpPr>
        <p:spPr bwMode="gray">
          <a:xfrm>
            <a:off x="5078413" y="337026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2876B637-1C78-42E7-99F1-4231EBE41CC3}" type="datetime'''''''1'''''''''''''''''''''''''''''''''''''''''''''''''">
              <a:rPr lang="de-DE" altLang="en-US" sz="800" smtClean="0">
                <a:sym typeface="+mn-lt"/>
              </a:rPr>
              <a:pPr/>
              <a:t>1</a:t>
            </a:fld>
            <a:endParaRPr lang="de-DE" altLang="de-DE" sz="800" dirty="0">
              <a:sym typeface="+mn-lt"/>
            </a:endParaRPr>
          </a:p>
        </p:txBody>
      </p:sp>
      <p:sp>
        <p:nvSpPr>
          <p:cNvPr id="96" name="Rectangle 3"/>
          <p:cNvSpPr>
            <a:spLocks noGrp="1" noChangeArrowheads="1"/>
          </p:cNvSpPr>
          <p:nvPr>
            <p:custDataLst>
              <p:tags r:id="rId28"/>
            </p:custDataLst>
          </p:nvPr>
        </p:nvSpPr>
        <p:spPr bwMode="auto">
          <a:xfrm>
            <a:off x="2024063" y="3370263"/>
            <a:ext cx="277018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33E1D740-EFF1-416A-BB13-B50010735B52}" type="thinkcell&lt;?xml version=&quot;1.0&quot; encoding=&quot;UTF-16&quot; standalone=&quot;yes&quot;?&gt;&lt;root reqver=&quot;25060&quot;&gt;&lt;version val=&quot;28312&quot;/&gt;&lt;PersistentType&gt;&lt;m_guid val=&quot;6e60223f-b9de-4f8b-ab24-3d63212bd472&quot;/&gt;&lt;m_prec&gt;&lt;m_yearfmt&gt;&lt;begin val=&quot;0&quot;/&gt;&lt;end val=&quot;4&quot;/&gt;&lt;/m_yearfmt&gt;&lt;/m_prec&gt;&lt;/PersistentType&gt;&lt;/root&gt;">
              <a:rPr lang="de-DE" altLang="en-US" sz="800" smtClean="0">
                <a:sym typeface="+mn-lt"/>
              </a:rPr>
              <a:pPr marL="0" indent="0" algn="r">
                <a:spcBef>
                  <a:spcPct val="0"/>
                </a:spcBef>
              </a:pPr>
              <a:t>Innovationsfördernde Kultur innerhalb der Beschaffungsstelle</a:t>
            </a:fld>
            <a:endParaRPr lang="de-DE" altLang="de-DE" sz="800" dirty="0">
              <a:sym typeface="+mn-lt"/>
            </a:endParaRPr>
          </a:p>
        </p:txBody>
      </p:sp>
      <p:sp>
        <p:nvSpPr>
          <p:cNvPr id="158" name="Rectangle 3"/>
          <p:cNvSpPr>
            <a:spLocks noGrp="1" noChangeArrowheads="1"/>
          </p:cNvSpPr>
          <p:nvPr>
            <p:custDataLst>
              <p:tags r:id="rId29"/>
            </p:custDataLst>
          </p:nvPr>
        </p:nvSpPr>
        <p:spPr bwMode="gray">
          <a:xfrm>
            <a:off x="5673725" y="363855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BFC9F9CE-2026-4AD4-BD97-74F1220FA8D6}" type="datetime'''''''''''''''''''''9'''">
              <a:rPr lang="de-DE" altLang="en-US" sz="800" smtClean="0"/>
              <a:pPr/>
              <a:t>9</a:t>
            </a:fld>
            <a:endParaRPr lang="de-DE" altLang="de-DE" sz="800" dirty="0">
              <a:sym typeface="+mn-lt"/>
            </a:endParaRPr>
          </a:p>
        </p:txBody>
      </p:sp>
      <p:sp>
        <p:nvSpPr>
          <p:cNvPr id="157" name="Rectangle 3"/>
          <p:cNvSpPr>
            <a:spLocks noGrp="1" noChangeArrowheads="1"/>
          </p:cNvSpPr>
          <p:nvPr>
            <p:custDataLst>
              <p:tags r:id="rId30"/>
            </p:custDataLst>
          </p:nvPr>
        </p:nvSpPr>
        <p:spPr bwMode="gray">
          <a:xfrm>
            <a:off x="5176838" y="363855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A2D62429-B781-4C17-9441-4126343FB82F}" type="datetime'''''''''''''''''''''''''''''''''''''''6'''''''''">
              <a:rPr lang="de-DE" altLang="en-US" sz="800" smtClean="0"/>
              <a:pPr/>
              <a:t>6</a:t>
            </a:fld>
            <a:endParaRPr lang="de-DE" altLang="de-DE" sz="800" dirty="0">
              <a:sym typeface="+mn-lt"/>
            </a:endParaRPr>
          </a:p>
        </p:txBody>
      </p:sp>
      <p:sp>
        <p:nvSpPr>
          <p:cNvPr id="76" name="Rectangle 3"/>
          <p:cNvSpPr>
            <a:spLocks noGrp="1" noChangeArrowheads="1"/>
          </p:cNvSpPr>
          <p:nvPr>
            <p:custDataLst>
              <p:tags r:id="rId31"/>
            </p:custDataLst>
          </p:nvPr>
        </p:nvSpPr>
        <p:spPr bwMode="gray">
          <a:xfrm>
            <a:off x="5740400" y="4981575"/>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34C25023-0886-4DC9-9FCC-06869778D157}" type="datetime'''''''''7'''''''''''''">
              <a:rPr lang="de-DE" altLang="en-US" sz="800" smtClean="0"/>
              <a:pPr/>
              <a:t>7</a:t>
            </a:fld>
            <a:endParaRPr lang="de-DE" altLang="de-DE" sz="800" dirty="0">
              <a:sym typeface="+mn-lt"/>
            </a:endParaRPr>
          </a:p>
        </p:txBody>
      </p:sp>
      <p:sp>
        <p:nvSpPr>
          <p:cNvPr id="97" name="Rectangle 3"/>
          <p:cNvSpPr>
            <a:spLocks noGrp="1" noChangeArrowheads="1"/>
          </p:cNvSpPr>
          <p:nvPr>
            <p:custDataLst>
              <p:tags r:id="rId32"/>
            </p:custDataLst>
          </p:nvPr>
        </p:nvSpPr>
        <p:spPr bwMode="auto">
          <a:xfrm>
            <a:off x="1968500" y="3638550"/>
            <a:ext cx="282575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00E83C7F-2276-49C6-B2B5-5D6CDC1C0942}" type="thinkcell&lt;?xml version=&quot;1.0&quot; encoding=&quot;UTF-16&quot; standalone=&quot;yes&quot;?&gt;&lt;root reqver=&quot;25060&quot;&gt;&lt;version val=&quot;28312&quot;/&gt;&lt;PersistentType&gt;&lt;m_guid val=&quot;3fe46cf8-c8ed-4078-8ea9-9627b77da984&quot;/&gt;&lt;m_prec&gt;&lt;m_yearfmt&gt;&lt;begin val=&quot;0&quot;/&gt;&lt;end val=&quot;4&quot;/&gt;&lt;/m_yearfmt&gt;&lt;/m_prec&gt;&lt;/PersistentType&gt;&lt;/root&gt;">
              <a:rPr lang="de-DE" altLang="en-US" sz="800" smtClean="0">
                <a:sym typeface="+mn-lt"/>
              </a:rPr>
              <a:pPr marL="0" indent="0" algn="r">
                <a:spcBef>
                  <a:spcPct val="0"/>
                </a:spcBef>
              </a:pPr>
              <a:t>Erfahrungen hinsichtlich der Beschaffung innovativer Produkte</a:t>
            </a:fld>
            <a:endParaRPr lang="de-DE" altLang="de-DE" sz="800" dirty="0">
              <a:sym typeface="+mn-lt"/>
            </a:endParaRPr>
          </a:p>
        </p:txBody>
      </p:sp>
      <p:sp>
        <p:nvSpPr>
          <p:cNvPr id="98" name="Rectangle 3"/>
          <p:cNvSpPr>
            <a:spLocks noGrp="1" noChangeArrowheads="1"/>
          </p:cNvSpPr>
          <p:nvPr>
            <p:custDataLst>
              <p:tags r:id="rId33"/>
            </p:custDataLst>
          </p:nvPr>
        </p:nvSpPr>
        <p:spPr bwMode="auto">
          <a:xfrm>
            <a:off x="2844800" y="3906838"/>
            <a:ext cx="194945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3B74B745-4FD0-4852-84CB-A193AEAF664C}" type="datetime'''V''ergab''er''''''echtliche Kompetenzen e''''x''isti''eren'">
              <a:rPr lang="de-DE" altLang="en-US" sz="800" smtClean="0">
                <a:sym typeface="+mn-lt"/>
              </a:rPr>
              <a:pPr marL="0" indent="0" algn="r">
                <a:spcBef>
                  <a:spcPct val="0"/>
                </a:spcBef>
              </a:pPr>
              <a:t>Vergaberechtliche Kompetenzen existieren</a:t>
            </a:fld>
            <a:endParaRPr lang="de-DE" altLang="de-DE" sz="800" dirty="0">
              <a:sym typeface="+mn-lt"/>
            </a:endParaRPr>
          </a:p>
        </p:txBody>
      </p:sp>
      <p:sp>
        <p:nvSpPr>
          <p:cNvPr id="67" name="Rectangle 3"/>
          <p:cNvSpPr>
            <a:spLocks noGrp="1" noChangeArrowheads="1"/>
          </p:cNvSpPr>
          <p:nvPr>
            <p:custDataLst>
              <p:tags r:id="rId34"/>
            </p:custDataLst>
          </p:nvPr>
        </p:nvSpPr>
        <p:spPr bwMode="gray">
          <a:xfrm>
            <a:off x="5938838" y="417671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DBDEA3E3-869E-471D-8E56-8EEB2C45F441}" type="datetime'''''''''''''9'">
              <a:rPr lang="de-DE" altLang="en-US" sz="800" smtClean="0"/>
              <a:pPr/>
              <a:t>9</a:t>
            </a:fld>
            <a:endParaRPr lang="de-DE" altLang="de-DE" sz="800" dirty="0">
              <a:sym typeface="+mn-lt"/>
            </a:endParaRPr>
          </a:p>
        </p:txBody>
      </p:sp>
      <p:sp>
        <p:nvSpPr>
          <p:cNvPr id="66" name="Rectangle 3"/>
          <p:cNvSpPr>
            <a:spLocks noGrp="1" noChangeArrowheads="1"/>
          </p:cNvSpPr>
          <p:nvPr>
            <p:custDataLst>
              <p:tags r:id="rId35"/>
            </p:custDataLst>
          </p:nvPr>
        </p:nvSpPr>
        <p:spPr bwMode="gray">
          <a:xfrm>
            <a:off x="5441950" y="417671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6A7ABE9A-5242-4B4E-A1ED-98425FC9E3DB}" type="datetime'''''''''6'''''''''''''''''''''''''''">
              <a:rPr lang="de-DE" altLang="en-US" sz="800" smtClean="0"/>
              <a:pPr/>
              <a:t>6</a:t>
            </a:fld>
            <a:endParaRPr lang="de-DE" altLang="de-DE" sz="800" dirty="0">
              <a:sym typeface="+mn-lt"/>
            </a:endParaRPr>
          </a:p>
        </p:txBody>
      </p:sp>
      <p:sp>
        <p:nvSpPr>
          <p:cNvPr id="99" name="Rectangle 3"/>
          <p:cNvSpPr>
            <a:spLocks noGrp="1" noChangeArrowheads="1"/>
          </p:cNvSpPr>
          <p:nvPr>
            <p:custDataLst>
              <p:tags r:id="rId36"/>
            </p:custDataLst>
          </p:nvPr>
        </p:nvSpPr>
        <p:spPr bwMode="auto">
          <a:xfrm>
            <a:off x="2573338" y="4176713"/>
            <a:ext cx="2220913"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97027978-A46C-45CE-88F7-9EB42A875A9A}" type="datetime'Kom''''pet''enzen'' zum Beschaff''ungs''markt e''xi''stieren'">
              <a:rPr lang="de-DE" altLang="en-US" sz="800" smtClean="0">
                <a:sym typeface="+mn-lt"/>
              </a:rPr>
              <a:pPr marL="0" indent="0" algn="r">
                <a:spcBef>
                  <a:spcPct val="0"/>
                </a:spcBef>
              </a:pPr>
              <a:t>Kompetenzen zum Beschaffungsmarkt existieren</a:t>
            </a:fld>
            <a:endParaRPr lang="de-DE" altLang="de-DE" sz="800" dirty="0">
              <a:sym typeface="+mn-lt"/>
            </a:endParaRPr>
          </a:p>
        </p:txBody>
      </p:sp>
      <p:sp>
        <p:nvSpPr>
          <p:cNvPr id="301" name="Rectangle 3"/>
          <p:cNvSpPr>
            <a:spLocks noGrp="1" noChangeArrowheads="1"/>
          </p:cNvSpPr>
          <p:nvPr>
            <p:custDataLst>
              <p:tags r:id="rId37"/>
            </p:custDataLst>
          </p:nvPr>
        </p:nvSpPr>
        <p:spPr bwMode="gray">
          <a:xfrm>
            <a:off x="8558213" y="4981575"/>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E8E4F883-2DD9-40F6-A30B-1B7FF37B0119}" type="datetime'5''''''''5'''''''''''''''''''''''''''''''''''''''''''''">
              <a:rPr lang="de-DE" altLang="en-US" sz="800" smtClean="0"/>
              <a:pPr/>
              <a:t>55</a:t>
            </a:fld>
            <a:endParaRPr lang="de-DE" altLang="de-DE" sz="800" dirty="0">
              <a:sym typeface="+mn-lt"/>
            </a:endParaRPr>
          </a:p>
        </p:txBody>
      </p:sp>
      <p:sp>
        <p:nvSpPr>
          <p:cNvPr id="101" name="Rectangle 3"/>
          <p:cNvSpPr>
            <a:spLocks noGrp="1" noChangeArrowheads="1"/>
          </p:cNvSpPr>
          <p:nvPr>
            <p:custDataLst>
              <p:tags r:id="rId38"/>
            </p:custDataLst>
          </p:nvPr>
        </p:nvSpPr>
        <p:spPr bwMode="gray">
          <a:xfrm>
            <a:off x="5707063" y="5249863"/>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729100B1-9FC2-4922-87D8-B7F5E716BE25}" type="datetime'''''''''''''''''''''6'''''''''''''''''''''''''''''''''''''''''">
              <a:rPr lang="de-DE" altLang="en-US" sz="800" smtClean="0"/>
              <a:pPr/>
              <a:t>6</a:t>
            </a:fld>
            <a:endParaRPr lang="de-DE" altLang="de-DE" sz="800" dirty="0">
              <a:sym typeface="+mn-lt"/>
            </a:endParaRPr>
          </a:p>
        </p:txBody>
      </p:sp>
      <p:sp>
        <p:nvSpPr>
          <p:cNvPr id="160" name="Rectangle 3"/>
          <p:cNvSpPr>
            <a:spLocks noGrp="1" noChangeArrowheads="1"/>
          </p:cNvSpPr>
          <p:nvPr>
            <p:custDataLst>
              <p:tags r:id="rId39"/>
            </p:custDataLst>
          </p:nvPr>
        </p:nvSpPr>
        <p:spPr bwMode="gray">
          <a:xfrm>
            <a:off x="5707063" y="444500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0D605C04-855F-4255-AB1B-0C6ACD75069D}" type="datetime'''''''8'''''''''''''''''''''''''''''''''''''''''''''''''''">
              <a:rPr lang="de-DE" altLang="en-US" sz="800" smtClean="0"/>
              <a:pPr/>
              <a:t>8</a:t>
            </a:fld>
            <a:endParaRPr lang="de-DE" altLang="de-DE" sz="800" dirty="0">
              <a:sym typeface="+mn-lt"/>
            </a:endParaRPr>
          </a:p>
        </p:txBody>
      </p:sp>
      <p:sp>
        <p:nvSpPr>
          <p:cNvPr id="159" name="Rectangle 3"/>
          <p:cNvSpPr>
            <a:spLocks noGrp="1" noChangeArrowheads="1"/>
          </p:cNvSpPr>
          <p:nvPr>
            <p:custDataLst>
              <p:tags r:id="rId40"/>
            </p:custDataLst>
          </p:nvPr>
        </p:nvSpPr>
        <p:spPr bwMode="gray">
          <a:xfrm>
            <a:off x="5178425" y="4445000"/>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08CC9A35-57C4-40A9-A7C7-B58B1BE00380}" type="datetime'''''8'''''''''''''">
              <a:rPr lang="de-DE" altLang="en-US" sz="800" smtClean="0"/>
              <a:pPr/>
              <a:t>8</a:t>
            </a:fld>
            <a:endParaRPr lang="de-DE" altLang="de-DE" sz="800" dirty="0">
              <a:sym typeface="+mn-lt"/>
            </a:endParaRPr>
          </a:p>
        </p:txBody>
      </p:sp>
      <p:sp>
        <p:nvSpPr>
          <p:cNvPr id="166" name="Rectangle 3"/>
          <p:cNvSpPr>
            <a:spLocks noGrp="1" noChangeArrowheads="1"/>
          </p:cNvSpPr>
          <p:nvPr>
            <p:custDataLst>
              <p:tags r:id="rId41"/>
            </p:custDataLst>
          </p:nvPr>
        </p:nvSpPr>
        <p:spPr bwMode="gray">
          <a:xfrm>
            <a:off x="8558213" y="337026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6BA46A24-F390-4337-B46C-D0C2B2B1D8A0}" type="datetime'''''''''''''''''''''''''''''5''''''''''''''5'''''''''''''''">
              <a:rPr lang="de-DE" altLang="en-US" sz="800" smtClean="0"/>
              <a:pPr/>
              <a:t>55</a:t>
            </a:fld>
            <a:endParaRPr lang="de-DE" altLang="de-DE" sz="800" dirty="0">
              <a:sym typeface="+mn-lt"/>
            </a:endParaRPr>
          </a:p>
        </p:txBody>
      </p:sp>
      <p:sp>
        <p:nvSpPr>
          <p:cNvPr id="281" name="Rectangle 3"/>
          <p:cNvSpPr>
            <a:spLocks noGrp="1" noChangeArrowheads="1"/>
          </p:cNvSpPr>
          <p:nvPr>
            <p:custDataLst>
              <p:tags r:id="rId42"/>
            </p:custDataLst>
          </p:nvPr>
        </p:nvSpPr>
        <p:spPr bwMode="auto">
          <a:xfrm>
            <a:off x="2654300" y="4445000"/>
            <a:ext cx="213995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D6BB443C-8D21-4F7A-99FB-25AF54256150}" type="datetime'Betrie''''bswirtschaftliche Komp''''eten''zen'' exis''tieren'">
              <a:rPr lang="de-DE" altLang="en-US" sz="800" smtClean="0">
                <a:sym typeface="+mn-lt"/>
              </a:rPr>
              <a:pPr marL="0" indent="0" algn="r">
                <a:spcBef>
                  <a:spcPct val="0"/>
                </a:spcBef>
              </a:pPr>
              <a:t>Betriebswirtschaftliche Kompetenzen existieren</a:t>
            </a:fld>
            <a:endParaRPr lang="de-DE" altLang="de-DE" sz="800" dirty="0">
              <a:sym typeface="+mn-lt"/>
            </a:endParaRPr>
          </a:p>
        </p:txBody>
      </p:sp>
      <p:sp>
        <p:nvSpPr>
          <p:cNvPr id="162" name="Rectangle 3"/>
          <p:cNvSpPr>
            <a:spLocks noGrp="1" noChangeArrowheads="1"/>
          </p:cNvSpPr>
          <p:nvPr>
            <p:custDataLst>
              <p:tags r:id="rId43"/>
            </p:custDataLst>
          </p:nvPr>
        </p:nvSpPr>
        <p:spPr bwMode="gray">
          <a:xfrm>
            <a:off x="5740400" y="4713288"/>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27D68147-D79C-4308-AFA0-EE8F7BAEF7CE}" type="datetime'''''''''''''''''9'''''''">
              <a:rPr lang="de-DE" altLang="en-US" sz="800" smtClean="0"/>
              <a:pPr/>
              <a:t>9</a:t>
            </a:fld>
            <a:endParaRPr lang="de-DE" altLang="de-DE" sz="800" dirty="0">
              <a:sym typeface="+mn-lt"/>
            </a:endParaRPr>
          </a:p>
        </p:txBody>
      </p:sp>
      <p:sp>
        <p:nvSpPr>
          <p:cNvPr id="171" name="Rectangle 3"/>
          <p:cNvSpPr>
            <a:spLocks noGrp="1" noChangeArrowheads="1"/>
          </p:cNvSpPr>
          <p:nvPr>
            <p:custDataLst>
              <p:tags r:id="rId44"/>
            </p:custDataLst>
          </p:nvPr>
        </p:nvSpPr>
        <p:spPr bwMode="gray">
          <a:xfrm>
            <a:off x="8558213" y="3638550"/>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EBBD1F8C-7B61-4C23-9A4B-5AE68A9FB922}" type="datetime'''''''''''''''5''''''''''''''''''''5'''''''''''''''">
              <a:rPr lang="de-DE" altLang="en-US" sz="800" smtClean="0"/>
              <a:pPr/>
              <a:t>55</a:t>
            </a:fld>
            <a:endParaRPr lang="de-DE" altLang="de-DE" sz="800" dirty="0">
              <a:sym typeface="+mn-lt"/>
            </a:endParaRPr>
          </a:p>
        </p:txBody>
      </p:sp>
      <p:sp>
        <p:nvSpPr>
          <p:cNvPr id="403" name="Rectangle 3"/>
          <p:cNvSpPr>
            <a:spLocks noGrp="1" noChangeArrowheads="1"/>
          </p:cNvSpPr>
          <p:nvPr>
            <p:custDataLst>
              <p:tags r:id="rId45"/>
            </p:custDataLst>
          </p:nvPr>
        </p:nvSpPr>
        <p:spPr bwMode="gray">
          <a:xfrm>
            <a:off x="8558213" y="283368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9E3B1DB9-C33F-44B3-B290-A62D3F0E4DCD}" type="datetime'5''''''''''''''''''''5'''''">
              <a:rPr lang="de-DE" altLang="en-US" sz="800" smtClean="0"/>
              <a:pPr/>
              <a:t>55</a:t>
            </a:fld>
            <a:endParaRPr lang="de-DE" altLang="de-DE" sz="800" dirty="0">
              <a:sym typeface="+mn-lt"/>
            </a:endParaRPr>
          </a:p>
        </p:txBody>
      </p:sp>
      <p:sp>
        <p:nvSpPr>
          <p:cNvPr id="282" name="Rectangle 3"/>
          <p:cNvSpPr>
            <a:spLocks noGrp="1" noChangeArrowheads="1"/>
          </p:cNvSpPr>
          <p:nvPr>
            <p:custDataLst>
              <p:tags r:id="rId46"/>
            </p:custDataLst>
          </p:nvPr>
        </p:nvSpPr>
        <p:spPr bwMode="auto">
          <a:xfrm>
            <a:off x="2257425" y="4713288"/>
            <a:ext cx="25368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678A8B33-73AE-49A0-8918-76657158C689}" type="datetime'T''ech''nische ''/ Produktbezogene Kom''petenzen existier''en'">
              <a:rPr lang="de-DE" altLang="en-US" sz="800" smtClean="0">
                <a:sym typeface="+mn-lt"/>
              </a:rPr>
              <a:pPr marL="0" indent="0" algn="r">
                <a:spcBef>
                  <a:spcPct val="0"/>
                </a:spcBef>
              </a:pPr>
              <a:t>Technische / Produktbezogene Kompetenzen existieren</a:t>
            </a:fld>
            <a:endParaRPr lang="de-DE" altLang="de-DE" sz="800" dirty="0">
              <a:sym typeface="+mn-lt"/>
            </a:endParaRPr>
          </a:p>
        </p:txBody>
      </p:sp>
      <p:sp>
        <p:nvSpPr>
          <p:cNvPr id="284" name="Rectangle 3"/>
          <p:cNvSpPr>
            <a:spLocks noGrp="1" noChangeArrowheads="1"/>
          </p:cNvSpPr>
          <p:nvPr>
            <p:custDataLst>
              <p:tags r:id="rId47"/>
            </p:custDataLst>
          </p:nvPr>
        </p:nvSpPr>
        <p:spPr bwMode="auto">
          <a:xfrm>
            <a:off x="1257300" y="5249863"/>
            <a:ext cx="353695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pPr>
            <a:fld id="{6C6DDB51-4B2E-4F7A-943C-38F238C5D07E}" type="thinkcell&lt;?xml version=&quot;1.0&quot; encoding=&quot;UTF-16&quot; standalone=&quot;yes&quot;?&gt;&lt;root reqver=&quot;25060&quot;&gt;&lt;version val=&quot;28312&quot;/&gt;&lt;PersistentType&gt;&lt;m_guid val=&quot;12cc638b-1408-4d3e-b1e4-9ee815d5b690&quot;/&gt;&lt;m_prec&gt;&lt;m_yearfmt&gt;&lt;begin val=&quot;0&quot;/&gt;&lt;end val=&quot;4&quot;/&gt;&lt;/m_yearfmt&gt;&lt;/m_prec&gt;&lt;/PersistentType&gt;&lt;/root&gt;">
              <a:rPr lang="de-DE" altLang="en-US" sz="800" smtClean="0"/>
              <a:pPr marL="0" indent="0" algn="r">
                <a:spcBef>
                  <a:spcPct val="0"/>
                </a:spcBef>
              </a:pPr>
              <a:t>Kompetenzen zu Koordinationsaufgaben / zum Projektmanagement existieren</a:t>
            </a:fld>
            <a:endParaRPr lang="de-DE" altLang="de-DE" sz="800" dirty="0">
              <a:sym typeface="+mn-lt"/>
            </a:endParaRPr>
          </a:p>
        </p:txBody>
      </p:sp>
      <p:sp>
        <p:nvSpPr>
          <p:cNvPr id="381" name="Rectangle 3"/>
          <p:cNvSpPr>
            <a:spLocks noGrp="1" noChangeArrowheads="1"/>
          </p:cNvSpPr>
          <p:nvPr>
            <p:custDataLst>
              <p:tags r:id="rId48"/>
            </p:custDataLst>
          </p:nvPr>
        </p:nvSpPr>
        <p:spPr bwMode="gray">
          <a:xfrm>
            <a:off x="8558213" y="2565400"/>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CECF15E3-3DBD-466D-9EC4-E951CB58F75C}" type="datetime'''''''''55'''''''''''''''''''''''''''''''''''''''''">
              <a:rPr lang="de-DE" altLang="en-US" sz="800" smtClean="0"/>
              <a:pPr/>
              <a:t>55</a:t>
            </a:fld>
            <a:endParaRPr lang="de-DE" altLang="de-DE" sz="800" dirty="0">
              <a:sym typeface="+mn-lt"/>
            </a:endParaRPr>
          </a:p>
        </p:txBody>
      </p:sp>
      <p:sp>
        <p:nvSpPr>
          <p:cNvPr id="113" name="Rectangle 3">
            <a:extLst>
              <a:ext uri="{FF2B5EF4-FFF2-40B4-BE49-F238E27FC236}">
                <a16:creationId xmlns:a16="http://schemas.microsoft.com/office/drawing/2014/main" id="{67B1F30A-8C45-45F2-8F44-5FA8DC9C5D3D}"/>
              </a:ext>
            </a:extLst>
          </p:cNvPr>
          <p:cNvSpPr>
            <a:spLocks noGrp="1" noChangeArrowheads="1"/>
          </p:cNvSpPr>
          <p:nvPr>
            <p:custDataLst>
              <p:tags r:id="rId49"/>
            </p:custDataLst>
          </p:nvPr>
        </p:nvSpPr>
        <p:spPr bwMode="gray">
          <a:xfrm>
            <a:off x="8323263" y="2565400"/>
            <a:ext cx="85725" cy="122238"/>
          </a:xfrm>
          <a:prstGeom prst="rect">
            <a:avLst/>
          </a:prstGeom>
          <a:solidFill>
            <a:srgbClr val="E67015"/>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4EEB7A6F-53BA-4C43-B836-187813DCEADB}" type="datetime'''''''''''''1'''''''''''''''''''''">
              <a:rPr lang="de-DE" altLang="en-US" sz="800" smtClean="0">
                <a:solidFill>
                  <a:schemeClr val="bg1"/>
                </a:solidFill>
                <a:sym typeface="+mn-lt"/>
              </a:rPr>
              <a:pPr marL="0" indent="0" algn="ctr">
                <a:spcBef>
                  <a:spcPct val="0"/>
                </a:spcBef>
              </a:pPr>
              <a:t>1</a:t>
            </a:fld>
            <a:endParaRPr lang="de-DE" altLang="de-DE" sz="800" dirty="0">
              <a:solidFill>
                <a:schemeClr val="bg1"/>
              </a:solidFill>
              <a:sym typeface="+mn-lt"/>
            </a:endParaRPr>
          </a:p>
        </p:txBody>
      </p:sp>
      <p:sp>
        <p:nvSpPr>
          <p:cNvPr id="179" name="Rectangle 3"/>
          <p:cNvSpPr>
            <a:spLocks noGrp="1" noChangeArrowheads="1"/>
          </p:cNvSpPr>
          <p:nvPr>
            <p:custDataLst>
              <p:tags r:id="rId50"/>
            </p:custDataLst>
          </p:nvPr>
        </p:nvSpPr>
        <p:spPr bwMode="gray">
          <a:xfrm>
            <a:off x="8558213" y="390683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9785BA6E-4684-4DE2-AE2E-B0E10FE3A4E9}" type="datetime'''''''''''''''''''''5''''''''5'''''''''''''''''''''''''''''''">
              <a:rPr lang="de-DE" altLang="en-US" sz="800" smtClean="0"/>
              <a:pPr/>
              <a:t>55</a:t>
            </a:fld>
            <a:endParaRPr lang="de-DE" altLang="de-DE" sz="800" dirty="0">
              <a:sym typeface="+mn-lt"/>
            </a:endParaRPr>
          </a:p>
        </p:txBody>
      </p:sp>
      <p:sp>
        <p:nvSpPr>
          <p:cNvPr id="185" name="Rectangle 3"/>
          <p:cNvSpPr>
            <a:spLocks noGrp="1" noChangeArrowheads="1"/>
          </p:cNvSpPr>
          <p:nvPr>
            <p:custDataLst>
              <p:tags r:id="rId51"/>
            </p:custDataLst>
          </p:nvPr>
        </p:nvSpPr>
        <p:spPr bwMode="gray">
          <a:xfrm>
            <a:off x="8558213" y="417671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E720AE21-2EA3-4070-8C62-059D9E7D15AA}" type="datetime'''''''''''''''''''''''''''''''''5''''5'''''''''''''''">
              <a:rPr lang="de-DE" altLang="en-US" sz="800" smtClean="0"/>
              <a:pPr/>
              <a:t>55</a:t>
            </a:fld>
            <a:endParaRPr lang="de-DE" altLang="de-DE" sz="800" dirty="0">
              <a:sym typeface="+mn-lt"/>
            </a:endParaRPr>
          </a:p>
        </p:txBody>
      </p:sp>
      <p:sp>
        <p:nvSpPr>
          <p:cNvPr id="285" name="Rectangle 3"/>
          <p:cNvSpPr>
            <a:spLocks noGrp="1" noChangeArrowheads="1"/>
          </p:cNvSpPr>
          <p:nvPr>
            <p:custDataLst>
              <p:tags r:id="rId52"/>
            </p:custDataLst>
          </p:nvPr>
        </p:nvSpPr>
        <p:spPr bwMode="gray">
          <a:xfrm>
            <a:off x="8558213" y="4445000"/>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6BF91564-3E55-417E-823B-18CDA1D76CA8}" type="datetime'''''''5''''''''''''''5'''''''''''''''''''''''''''''''''''''">
              <a:rPr lang="de-DE" altLang="en-US" sz="800" smtClean="0"/>
              <a:pPr/>
              <a:t>55</a:t>
            </a:fld>
            <a:endParaRPr lang="de-DE" altLang="de-DE" sz="800" dirty="0">
              <a:sym typeface="+mn-lt"/>
            </a:endParaRPr>
          </a:p>
        </p:txBody>
      </p:sp>
      <p:sp>
        <p:nvSpPr>
          <p:cNvPr id="293" name="Rectangle 3"/>
          <p:cNvSpPr>
            <a:spLocks noGrp="1" noChangeArrowheads="1"/>
          </p:cNvSpPr>
          <p:nvPr>
            <p:custDataLst>
              <p:tags r:id="rId53"/>
            </p:custDataLst>
          </p:nvPr>
        </p:nvSpPr>
        <p:spPr bwMode="gray">
          <a:xfrm>
            <a:off x="8558213" y="4713288"/>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181893A5-B4CB-4F9F-B780-CBE2A9D4290A}" type="datetime'''''''''5''''''''''''''''5'''''''''''''''''''''''''''''''''">
              <a:rPr lang="de-DE" altLang="en-US" sz="800" smtClean="0"/>
              <a:pPr/>
              <a:t>55</a:t>
            </a:fld>
            <a:endParaRPr lang="de-DE" altLang="de-DE" sz="800" dirty="0">
              <a:sym typeface="+mn-lt"/>
            </a:endParaRPr>
          </a:p>
        </p:txBody>
      </p:sp>
      <p:sp>
        <p:nvSpPr>
          <p:cNvPr id="309" name="Rectangle 3"/>
          <p:cNvSpPr>
            <a:spLocks noGrp="1" noChangeArrowheads="1"/>
          </p:cNvSpPr>
          <p:nvPr>
            <p:custDataLst>
              <p:tags r:id="rId54"/>
            </p:custDataLst>
          </p:nvPr>
        </p:nvSpPr>
        <p:spPr bwMode="gray">
          <a:xfrm>
            <a:off x="8558213" y="5249863"/>
            <a:ext cx="14287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FEE4D0C8-809F-4E65-BC15-A94E0CA7E16B}" type="datetime'''''''5''''''''''''''''''''''''''''''''''''5'''''''''''">
              <a:rPr lang="de-DE" altLang="en-US" sz="800" smtClean="0"/>
              <a:pPr/>
              <a:t>55</a:t>
            </a:fld>
            <a:endParaRPr lang="de-DE" altLang="de-DE" sz="800" dirty="0">
              <a:sym typeface="+mn-lt"/>
            </a:endParaRPr>
          </a:p>
        </p:txBody>
      </p:sp>
      <p:sp>
        <p:nvSpPr>
          <p:cNvPr id="120" name="Rectangle 3">
            <a:extLst>
              <a:ext uri="{FF2B5EF4-FFF2-40B4-BE49-F238E27FC236}">
                <a16:creationId xmlns:a16="http://schemas.microsoft.com/office/drawing/2014/main" id="{17D28F91-ADE3-4F07-874F-D1EE2274AAEF}"/>
              </a:ext>
            </a:extLst>
          </p:cNvPr>
          <p:cNvSpPr>
            <a:spLocks noGrp="1" noChangeArrowheads="1"/>
          </p:cNvSpPr>
          <p:nvPr>
            <p:custDataLst>
              <p:tags r:id="rId55"/>
            </p:custDataLst>
          </p:nvPr>
        </p:nvSpPr>
        <p:spPr bwMode="gray">
          <a:xfrm>
            <a:off x="4945063" y="3870325"/>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924A9E26-E6B3-4097-88C1-EC2A4563A742}" type="datetime'''''''''''''''''''''''''1'''''''''''''''''''''''''''''''''">
              <a:rPr lang="de-DE" altLang="en-US" sz="800" smtClean="0">
                <a:sym typeface="+mn-lt"/>
              </a:rPr>
              <a:pPr marL="0" indent="0" algn="ctr">
                <a:spcBef>
                  <a:spcPct val="0"/>
                </a:spcBef>
              </a:pPr>
              <a:t>1</a:t>
            </a:fld>
            <a:endParaRPr lang="de-DE" altLang="de-DE" sz="800" dirty="0">
              <a:sym typeface="+mn-lt"/>
            </a:endParaRPr>
          </a:p>
        </p:txBody>
      </p:sp>
      <p:sp>
        <p:nvSpPr>
          <p:cNvPr id="122" name="Rectangle 3">
            <a:extLst>
              <a:ext uri="{FF2B5EF4-FFF2-40B4-BE49-F238E27FC236}">
                <a16:creationId xmlns:a16="http://schemas.microsoft.com/office/drawing/2014/main" id="{80120AC1-2F74-45A5-8AB1-292530C5519B}"/>
              </a:ext>
            </a:extLst>
          </p:cNvPr>
          <p:cNvSpPr>
            <a:spLocks noGrp="1" noChangeArrowheads="1"/>
          </p:cNvSpPr>
          <p:nvPr>
            <p:custDataLst>
              <p:tags r:id="rId56"/>
            </p:custDataLst>
          </p:nvPr>
        </p:nvSpPr>
        <p:spPr bwMode="gray">
          <a:xfrm>
            <a:off x="4879975" y="3944938"/>
            <a:ext cx="85725" cy="122238"/>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288" tIns="0" rIns="14288"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pPr>
            <a:fld id="{9CD5CC36-4613-4DA4-B327-AE424D631E84}" type="datetime'''''''''''''''1'''''''''''">
              <a:rPr lang="de-DE" altLang="en-US" sz="800" smtClean="0">
                <a:sym typeface="+mn-lt"/>
              </a:rPr>
              <a:pPr marL="0" indent="0" algn="ctr">
                <a:spcBef>
                  <a:spcPct val="0"/>
                </a:spcBef>
              </a:pPr>
              <a:t>1</a:t>
            </a:fld>
            <a:endParaRPr lang="de-DE" altLang="de-DE" sz="800" dirty="0">
              <a:sym typeface="+mn-lt"/>
            </a:endParaRPr>
          </a:p>
        </p:txBody>
      </p:sp>
      <p:sp>
        <p:nvSpPr>
          <p:cNvPr id="79" name="Rechteck 78"/>
          <p:cNvSpPr/>
          <p:nvPr>
            <p:custDataLst>
              <p:tags r:id="rId57"/>
            </p:custDataLst>
          </p:nvPr>
        </p:nvSpPr>
        <p:spPr bwMode="auto">
          <a:xfrm>
            <a:off x="3854450" y="5934075"/>
            <a:ext cx="142875" cy="106363"/>
          </a:xfrm>
          <a:prstGeom prst="rect">
            <a:avLst/>
          </a:prstGeom>
          <a:pattFill prst="pct50">
            <a:fgClr>
              <a:schemeClr val="tx1"/>
            </a:fgClr>
            <a:bgClr>
              <a:schemeClr val="bg1"/>
            </a:bgClr>
          </a:pattFill>
          <a:ln w="9525"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78" name="Rechteck 77"/>
          <p:cNvSpPr/>
          <p:nvPr>
            <p:custDataLst>
              <p:tags r:id="rId58"/>
            </p:custDataLst>
          </p:nvPr>
        </p:nvSpPr>
        <p:spPr bwMode="auto">
          <a:xfrm>
            <a:off x="3854450" y="5761038"/>
            <a:ext cx="142875" cy="106363"/>
          </a:xfrm>
          <a:prstGeom prst="rect">
            <a:avLst/>
          </a:prstGeom>
          <a:pattFill prst="pct10">
            <a:fgClr>
              <a:schemeClr val="tx1"/>
            </a:fgClr>
            <a:bgClr>
              <a:schemeClr val="bg1"/>
            </a:bgClr>
          </a:pattFill>
          <a:ln w="9525"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77" name="Rechteck 76"/>
          <p:cNvSpPr/>
          <p:nvPr>
            <p:custDataLst>
              <p:tags r:id="rId59"/>
            </p:custDataLst>
          </p:nvPr>
        </p:nvSpPr>
        <p:spPr bwMode="auto">
          <a:xfrm>
            <a:off x="3854450" y="5588000"/>
            <a:ext cx="142875" cy="106363"/>
          </a:xfrm>
          <a:prstGeom prst="rect">
            <a:avLst/>
          </a:prstGeom>
          <a:solidFill>
            <a:schemeClr val="bg1"/>
          </a:solidFill>
          <a:ln w="9525"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2" name="Rechteck 81"/>
          <p:cNvSpPr/>
          <p:nvPr>
            <p:custDataLst>
              <p:tags r:id="rId60"/>
            </p:custDataLst>
          </p:nvPr>
        </p:nvSpPr>
        <p:spPr bwMode="auto">
          <a:xfrm>
            <a:off x="5576888" y="5934075"/>
            <a:ext cx="142875" cy="106363"/>
          </a:xfrm>
          <a:prstGeom prst="rect">
            <a:avLst/>
          </a:prstGeom>
          <a:solidFill>
            <a:srgbClr val="C87504"/>
          </a:solidFill>
          <a:ln w="952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0" name="Rechteck 79"/>
          <p:cNvSpPr/>
          <p:nvPr>
            <p:custDataLst>
              <p:tags r:id="rId61"/>
            </p:custDataLst>
          </p:nvPr>
        </p:nvSpPr>
        <p:spPr bwMode="auto">
          <a:xfrm>
            <a:off x="5576888" y="5588000"/>
            <a:ext cx="142875" cy="106363"/>
          </a:xfrm>
          <a:prstGeom prst="rect">
            <a:avLst/>
          </a:prstGeom>
          <a:solidFill>
            <a:srgbClr val="D5A035"/>
          </a:solidFill>
          <a:ln w="952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1" name="Rechteck 80"/>
          <p:cNvSpPr/>
          <p:nvPr>
            <p:custDataLst>
              <p:tags r:id="rId62"/>
            </p:custDataLst>
          </p:nvPr>
        </p:nvSpPr>
        <p:spPr bwMode="auto">
          <a:xfrm>
            <a:off x="5576888" y="5761038"/>
            <a:ext cx="142875" cy="106363"/>
          </a:xfrm>
          <a:prstGeom prst="rect">
            <a:avLst/>
          </a:prstGeom>
          <a:solidFill>
            <a:srgbClr val="E67015"/>
          </a:solidFill>
          <a:ln w="9525"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3" name="Rechteck 82"/>
          <p:cNvSpPr/>
          <p:nvPr>
            <p:custDataLst>
              <p:tags r:id="rId63"/>
            </p:custDataLst>
          </p:nvPr>
        </p:nvSpPr>
        <p:spPr bwMode="auto">
          <a:xfrm>
            <a:off x="7054850" y="5588000"/>
            <a:ext cx="142875" cy="106363"/>
          </a:xfrm>
          <a:prstGeom prst="rect">
            <a:avLst/>
          </a:prstGeom>
          <a:solidFill>
            <a:schemeClr val="tx1"/>
          </a:solidFill>
          <a:ln w="9525"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latin typeface="Arial" panose="020B0604020202020204" pitchFamily="34" charset="0"/>
              <a:cs typeface="Arial" panose="020B0604020202020204" pitchFamily="34" charset="0"/>
            </a:endParaRPr>
          </a:p>
        </p:txBody>
      </p:sp>
      <p:sp>
        <p:nvSpPr>
          <p:cNvPr id="87" name="Rectangle 3"/>
          <p:cNvSpPr>
            <a:spLocks noGrp="1" noChangeArrowheads="1"/>
          </p:cNvSpPr>
          <p:nvPr>
            <p:custDataLst>
              <p:tags r:id="rId64"/>
            </p:custDataLst>
          </p:nvPr>
        </p:nvSpPr>
        <p:spPr bwMode="auto">
          <a:xfrm>
            <a:off x="5770563" y="5756275"/>
            <a:ext cx="118268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2B88667B-7EE5-4703-97BA-CC8EE9B98B28}" type="datetime'Ist'' g''r''''ö''ßt''en''t''''ei''''l''''s ''vorhan''d''''en'">
              <a:rPr lang="de-DE" altLang="en-US" sz="800" smtClean="0">
                <a:sym typeface="+mn-lt"/>
              </a:rPr>
              <a:pPr marL="0" indent="0">
                <a:spcBef>
                  <a:spcPct val="0"/>
                </a:spcBef>
              </a:pPr>
              <a:t>Ist größtenteils vorhanden</a:t>
            </a:fld>
            <a:endParaRPr lang="de-DE" altLang="de-DE" sz="800" dirty="0">
              <a:sym typeface="+mn-lt"/>
            </a:endParaRPr>
          </a:p>
        </p:txBody>
      </p:sp>
      <p:sp>
        <p:nvSpPr>
          <p:cNvPr id="84" name="Rectangle 3"/>
          <p:cNvSpPr>
            <a:spLocks noGrp="1" noChangeArrowheads="1"/>
          </p:cNvSpPr>
          <p:nvPr>
            <p:custDataLst>
              <p:tags r:id="rId65"/>
            </p:custDataLst>
          </p:nvPr>
        </p:nvSpPr>
        <p:spPr bwMode="auto">
          <a:xfrm>
            <a:off x="4048125" y="5583238"/>
            <a:ext cx="86518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0930DEB0-5B32-4A43-98AA-2D96E9554ABB}" type="datetime'''I''s''''''''t'' ni''cht v''o''rh''a''n''''''''d''''''en'''">
              <a:rPr lang="de-DE" altLang="en-US" sz="800" smtClean="0">
                <a:sym typeface="+mn-lt"/>
              </a:rPr>
              <a:pPr marL="0" indent="0">
                <a:spcBef>
                  <a:spcPct val="0"/>
                </a:spcBef>
              </a:pPr>
              <a:t>Ist nicht vorhanden</a:t>
            </a:fld>
            <a:endParaRPr lang="de-DE" altLang="de-DE" sz="800" dirty="0">
              <a:sym typeface="+mn-lt"/>
            </a:endParaRPr>
          </a:p>
        </p:txBody>
      </p:sp>
      <p:sp>
        <p:nvSpPr>
          <p:cNvPr id="86" name="Rectangle 3"/>
          <p:cNvSpPr>
            <a:spLocks noGrp="1" noChangeArrowheads="1"/>
          </p:cNvSpPr>
          <p:nvPr>
            <p:custDataLst>
              <p:tags r:id="rId66"/>
            </p:custDataLst>
          </p:nvPr>
        </p:nvSpPr>
        <p:spPr bwMode="auto">
          <a:xfrm>
            <a:off x="4048125" y="5929313"/>
            <a:ext cx="11271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56379CB6-86DC-438B-9042-FD4A6564378C}" type="datetime' Ist'''' e''''''''her'''''' ''ni''cht'' vor''h''''a''nd''e''n'">
              <a:rPr lang="de-DE" altLang="en-US" sz="800" smtClean="0">
                <a:sym typeface="+mn-lt"/>
              </a:rPr>
              <a:pPr marL="0" indent="0">
                <a:spcBef>
                  <a:spcPct val="0"/>
                </a:spcBef>
              </a:pPr>
              <a:t> Ist eher nicht vorhanden</a:t>
            </a:fld>
            <a:endParaRPr lang="de-DE" altLang="de-DE" sz="800" dirty="0">
              <a:sym typeface="+mn-lt"/>
            </a:endParaRPr>
          </a:p>
        </p:txBody>
      </p:sp>
      <p:sp>
        <p:nvSpPr>
          <p:cNvPr id="85" name="Rectangle 3"/>
          <p:cNvSpPr>
            <a:spLocks noGrp="1" noChangeArrowheads="1"/>
          </p:cNvSpPr>
          <p:nvPr>
            <p:custDataLst>
              <p:tags r:id="rId67"/>
            </p:custDataLst>
          </p:nvPr>
        </p:nvSpPr>
        <p:spPr bwMode="auto">
          <a:xfrm>
            <a:off x="4048125" y="5756275"/>
            <a:ext cx="1427163"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79269D7C-8FFF-4C99-9A40-CFB55745A84E}" type="datetime'''Ist g''rö''ßte''nt''e''il''s ''nicht ''vor''h''''a''nden'">
              <a:rPr lang="de-DE" altLang="en-US" sz="800" smtClean="0">
                <a:sym typeface="+mn-lt"/>
              </a:rPr>
              <a:pPr marL="0" indent="0">
                <a:spcBef>
                  <a:spcPct val="0"/>
                </a:spcBef>
              </a:pPr>
              <a:t>Ist größtenteils nicht vorhanden</a:t>
            </a:fld>
            <a:endParaRPr lang="de-DE" altLang="de-DE" sz="800" dirty="0">
              <a:sym typeface="+mn-lt"/>
            </a:endParaRPr>
          </a:p>
        </p:txBody>
      </p:sp>
      <p:sp>
        <p:nvSpPr>
          <p:cNvPr id="90" name="Rectangle 3"/>
          <p:cNvSpPr>
            <a:spLocks noGrp="1" noChangeArrowheads="1"/>
          </p:cNvSpPr>
          <p:nvPr>
            <p:custDataLst>
              <p:tags r:id="rId68"/>
            </p:custDataLst>
          </p:nvPr>
        </p:nvSpPr>
        <p:spPr bwMode="auto">
          <a:xfrm>
            <a:off x="7248525" y="5583238"/>
            <a:ext cx="479425"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8B6785E5-AB6A-4A56-B11F-D9B610DC1FF8}" type="datetime'''u''n''''''b''e''''''''kan''n''''t'''''''''''''''''">
              <a:rPr lang="de-DE" altLang="en-US" sz="800" smtClean="0">
                <a:sym typeface="+mn-lt"/>
              </a:rPr>
              <a:pPr marL="0" indent="0">
                <a:spcBef>
                  <a:spcPct val="0"/>
                </a:spcBef>
              </a:pPr>
              <a:t>unbekannt</a:t>
            </a:fld>
            <a:endParaRPr lang="de-DE" altLang="de-DE" sz="800" dirty="0">
              <a:sym typeface="+mn-lt"/>
            </a:endParaRPr>
          </a:p>
        </p:txBody>
      </p:sp>
      <p:sp>
        <p:nvSpPr>
          <p:cNvPr id="88" name="Rectangle 3"/>
          <p:cNvSpPr>
            <a:spLocks noGrp="1" noChangeArrowheads="1"/>
          </p:cNvSpPr>
          <p:nvPr>
            <p:custDataLst>
              <p:tags r:id="rId69"/>
            </p:custDataLst>
          </p:nvPr>
        </p:nvSpPr>
        <p:spPr bwMode="auto">
          <a:xfrm>
            <a:off x="5770563" y="5583238"/>
            <a:ext cx="882650"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1D1E2C24-41DD-456B-BA73-1165713B5614}" type="datetime''''''' I''st'' eher ''vor''''''''''''han''''''''''''''d''en'''">
              <a:rPr lang="de-DE" altLang="en-US" sz="800" smtClean="0">
                <a:sym typeface="+mn-lt"/>
              </a:rPr>
              <a:pPr marL="0" indent="0">
                <a:spcBef>
                  <a:spcPct val="0"/>
                </a:spcBef>
              </a:pPr>
              <a:t> Ist eher vorhanden</a:t>
            </a:fld>
            <a:endParaRPr lang="de-DE" altLang="de-DE" sz="800" dirty="0">
              <a:sym typeface="+mn-lt"/>
            </a:endParaRPr>
          </a:p>
        </p:txBody>
      </p:sp>
      <p:sp>
        <p:nvSpPr>
          <p:cNvPr id="89" name="Rectangle 3"/>
          <p:cNvSpPr>
            <a:spLocks noGrp="1" noChangeArrowheads="1"/>
          </p:cNvSpPr>
          <p:nvPr>
            <p:custDataLst>
              <p:tags r:id="rId70"/>
            </p:custDataLst>
          </p:nvPr>
        </p:nvSpPr>
        <p:spPr bwMode="auto">
          <a:xfrm>
            <a:off x="5770563" y="5929313"/>
            <a:ext cx="1023938" cy="12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pPr>
            <a:fld id="{4F511A4D-E3A9-4618-8495-4B8853816350}" type="datetime''' I''s''t'' def''in''i''''''tiv ''vor''h''a''''''''nd''''en'">
              <a:rPr lang="de-DE" altLang="en-US" sz="800" smtClean="0">
                <a:sym typeface="+mn-lt"/>
              </a:rPr>
              <a:pPr marL="0" indent="0">
                <a:spcBef>
                  <a:spcPct val="0"/>
                </a:spcBef>
              </a:pPr>
              <a:t> Ist definitiv vorhanden</a:t>
            </a:fld>
            <a:endParaRPr lang="de-DE" altLang="de-DE" sz="800" dirty="0">
              <a:sym typeface="+mn-lt"/>
            </a:endParaRPr>
          </a:p>
        </p:txBody>
      </p:sp>
      <p:sp>
        <p:nvSpPr>
          <p:cNvPr id="93" name="Foliennummernplatzhalter 3">
            <a:extLst>
              <a:ext uri="{FF2B5EF4-FFF2-40B4-BE49-F238E27FC236}">
                <a16:creationId xmlns:a16="http://schemas.microsoft.com/office/drawing/2014/main" id="{8127791D-9991-4F38-8296-45B993B0BDFF}"/>
              </a:ext>
            </a:extLst>
          </p:cNvPr>
          <p:cNvSpPr>
            <a:spLocks noGrp="1"/>
          </p:cNvSpPr>
          <p:nvPr>
            <p:ph type="sldNum" sz="quarter" idx="11"/>
          </p:nvPr>
        </p:nvSpPr>
        <p:spPr>
          <a:xfrm>
            <a:off x="7596336" y="6172200"/>
            <a:ext cx="1319064" cy="533400"/>
          </a:xfrm>
        </p:spPr>
        <p:txBody>
          <a:bodyPr/>
          <a:lstStyle/>
          <a:p>
            <a:endParaRPr lang="de-DE" altLang="de-DE" dirty="0"/>
          </a:p>
          <a:p>
            <a:endParaRPr lang="de-DE" altLang="de-DE" dirty="0"/>
          </a:p>
          <a:p>
            <a:fld id="{E09D41E7-F5F1-4CBE-AC65-2CAB189D04A8}" type="slidenum">
              <a:rPr lang="de-DE" altLang="de-DE" smtClean="0"/>
              <a:pPr/>
              <a:t>22</a:t>
            </a:fld>
            <a:endParaRPr lang="de-DE" altLang="de-DE" dirty="0"/>
          </a:p>
        </p:txBody>
      </p:sp>
    </p:spTree>
    <p:extLst>
      <p:ext uri="{BB962C8B-B14F-4D97-AF65-F5344CB8AC3E}">
        <p14:creationId xmlns:p14="http://schemas.microsoft.com/office/powerpoint/2010/main" val="66070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E101F0C-CD0B-4540-875C-C01363A629B3}"/>
              </a:ext>
            </a:extLst>
          </p:cNvPr>
          <p:cNvGraphicFramePr>
            <a:graphicFrameLocks noChangeAspect="1"/>
          </p:cNvGraphicFramePr>
          <p:nvPr>
            <p:custDataLst>
              <p:tags r:id="rId2"/>
            </p:custDataLst>
            <p:extLst>
              <p:ext uri="{D42A27DB-BD31-4B8C-83A1-F6EECF244321}">
                <p14:modId xmlns:p14="http://schemas.microsoft.com/office/powerpoint/2010/main" val="5549942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Folie" r:id="rId4" imgW="359" imgH="358" progId="TCLayout.ActiveDocument.1">
                  <p:embed/>
                </p:oleObj>
              </mc:Choice>
              <mc:Fallback>
                <p:oleObj name="think-cell Folie" r:id="rId4" imgW="359" imgH="358" progId="TCLayout.ActiveDocument.1">
                  <p:embed/>
                  <p:pic>
                    <p:nvPicPr>
                      <p:cNvPr id="5" name="Objekt 4" hidden="1">
                        <a:extLst>
                          <a:ext uri="{FF2B5EF4-FFF2-40B4-BE49-F238E27FC236}">
                            <a16:creationId xmlns:a16="http://schemas.microsoft.com/office/drawing/2014/main" id="{6E101F0C-CD0B-4540-875C-C01363A629B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E2BC260-DD97-4624-95BE-27C7DA3F0540}"/>
              </a:ext>
            </a:extLst>
          </p:cNvPr>
          <p:cNvSpPr>
            <a:spLocks noGrp="1"/>
          </p:cNvSpPr>
          <p:nvPr>
            <p:ph type="title"/>
          </p:nvPr>
        </p:nvSpPr>
        <p:spPr/>
        <p:txBody>
          <a:bodyPr vert="horz"/>
          <a:lstStyle/>
          <a:p>
            <a:r>
              <a:rPr lang="de-DE" dirty="0"/>
              <a:t>Innovative Beschaffung muss </a:t>
            </a:r>
            <a:r>
              <a:rPr lang="de-DE" u="sng" dirty="0"/>
              <a:t>ermöglicht</a:t>
            </a:r>
            <a:r>
              <a:rPr lang="de-DE" dirty="0"/>
              <a:t> werden</a:t>
            </a:r>
          </a:p>
        </p:txBody>
      </p:sp>
      <p:sp>
        <p:nvSpPr>
          <p:cNvPr id="4" name="Foliennummernplatzhalter 3">
            <a:extLst>
              <a:ext uri="{FF2B5EF4-FFF2-40B4-BE49-F238E27FC236}">
                <a16:creationId xmlns:a16="http://schemas.microsoft.com/office/drawing/2014/main" id="{65AB2FEC-EBDB-4C68-AD5B-8F2BF31DF85C}"/>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23</a:t>
            </a:fld>
            <a:endParaRPr lang="de-DE" altLang="de-DE" dirty="0"/>
          </a:p>
        </p:txBody>
      </p:sp>
      <p:pic>
        <p:nvPicPr>
          <p:cNvPr id="17" name="Grafik 16">
            <a:extLst>
              <a:ext uri="{FF2B5EF4-FFF2-40B4-BE49-F238E27FC236}">
                <a16:creationId xmlns:a16="http://schemas.microsoft.com/office/drawing/2014/main" id="{91A2BBF7-0FA5-46B1-9C02-22AC6A3736ED}"/>
              </a:ext>
            </a:extLst>
          </p:cNvPr>
          <p:cNvPicPr>
            <a:picLocks noChangeAspect="1"/>
          </p:cNvPicPr>
          <p:nvPr/>
        </p:nvPicPr>
        <p:blipFill>
          <a:blip r:embed="rId6"/>
          <a:stretch>
            <a:fillRect/>
          </a:stretch>
        </p:blipFill>
        <p:spPr>
          <a:xfrm>
            <a:off x="323528" y="1981201"/>
            <a:ext cx="1052595" cy="1447800"/>
          </a:xfrm>
          <a:prstGeom prst="rect">
            <a:avLst/>
          </a:prstGeom>
        </p:spPr>
      </p:pic>
      <p:pic>
        <p:nvPicPr>
          <p:cNvPr id="18" name="Grafik 17">
            <a:extLst>
              <a:ext uri="{FF2B5EF4-FFF2-40B4-BE49-F238E27FC236}">
                <a16:creationId xmlns:a16="http://schemas.microsoft.com/office/drawing/2014/main" id="{9B0A85E7-B769-4C42-A0F3-458DBC64BA1C}"/>
              </a:ext>
            </a:extLst>
          </p:cNvPr>
          <p:cNvPicPr>
            <a:picLocks noChangeAspect="1"/>
          </p:cNvPicPr>
          <p:nvPr/>
        </p:nvPicPr>
        <p:blipFill>
          <a:blip r:embed="rId7"/>
          <a:stretch>
            <a:fillRect/>
          </a:stretch>
        </p:blipFill>
        <p:spPr>
          <a:xfrm>
            <a:off x="1577582" y="2136194"/>
            <a:ext cx="3785209" cy="4011317"/>
          </a:xfrm>
          <a:prstGeom prst="rect">
            <a:avLst/>
          </a:prstGeom>
        </p:spPr>
      </p:pic>
      <p:pic>
        <p:nvPicPr>
          <p:cNvPr id="19" name="Grafik 18">
            <a:extLst>
              <a:ext uri="{FF2B5EF4-FFF2-40B4-BE49-F238E27FC236}">
                <a16:creationId xmlns:a16="http://schemas.microsoft.com/office/drawing/2014/main" id="{1B1CA8C7-4F6F-4CD0-ADC8-DE6246DBEE2E}"/>
              </a:ext>
            </a:extLst>
          </p:cNvPr>
          <p:cNvPicPr>
            <a:picLocks noChangeAspect="1"/>
          </p:cNvPicPr>
          <p:nvPr/>
        </p:nvPicPr>
        <p:blipFill>
          <a:blip r:embed="rId8"/>
          <a:stretch>
            <a:fillRect/>
          </a:stretch>
        </p:blipFill>
        <p:spPr>
          <a:xfrm>
            <a:off x="5436096" y="1949366"/>
            <a:ext cx="3384376" cy="4548659"/>
          </a:xfrm>
          <a:prstGeom prst="rect">
            <a:avLst/>
          </a:prstGeom>
        </p:spPr>
      </p:pic>
      <p:sp>
        <p:nvSpPr>
          <p:cNvPr id="20" name="Rechteck 19">
            <a:extLst>
              <a:ext uri="{FF2B5EF4-FFF2-40B4-BE49-F238E27FC236}">
                <a16:creationId xmlns:a16="http://schemas.microsoft.com/office/drawing/2014/main" id="{0906AE7F-C2A5-4FA5-B1D1-E4B4BDF9F780}"/>
              </a:ext>
            </a:extLst>
          </p:cNvPr>
          <p:cNvSpPr/>
          <p:nvPr/>
        </p:nvSpPr>
        <p:spPr>
          <a:xfrm>
            <a:off x="2267744" y="2996952"/>
            <a:ext cx="3073424" cy="144016"/>
          </a:xfrm>
          <a:prstGeom prst="rect">
            <a:avLst/>
          </a:prstGeom>
          <a:noFill/>
          <a:ln>
            <a:solidFill>
              <a:srgbClr val="E67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57427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21487384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algn="ctr"/>
            <a:endParaRPr lang="de-DE" sz="2000" b="1" dirty="0">
              <a:latin typeface="Arial" panose="020B0604020202020204" pitchFamily="34" charset="0"/>
              <a:ea typeface="+mj-ea"/>
              <a:cs typeface="+mj-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Innovative Beschaffung ist </a:t>
            </a:r>
            <a:r>
              <a:rPr lang="de-DE" u="sng" dirty="0"/>
              <a:t>mehr</a:t>
            </a:r>
            <a:r>
              <a:rPr lang="de-DE" dirty="0"/>
              <a:t> als Vergabe</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a:xfrm>
            <a:off x="3347864" y="6172200"/>
            <a:ext cx="5567536" cy="533400"/>
          </a:xfrm>
        </p:spPr>
        <p:txBody>
          <a:bodyPr/>
          <a:lstStyle/>
          <a:p>
            <a:endParaRPr lang="de-DE" altLang="de-DE" dirty="0"/>
          </a:p>
          <a:p>
            <a:br>
              <a:rPr lang="de-DE" altLang="de-DE" dirty="0"/>
            </a:br>
            <a:fld id="{E09D41E7-F5F1-4CBE-AC65-2CAB189D04A8}" type="slidenum">
              <a:rPr lang="de-DE" altLang="de-DE" smtClean="0"/>
              <a:pPr/>
              <a:t>24</a:t>
            </a:fld>
            <a:endParaRPr lang="de-DE" altLang="de-DE" dirty="0"/>
          </a:p>
        </p:txBody>
      </p:sp>
      <p:sp>
        <p:nvSpPr>
          <p:cNvPr id="8" name="Pfeil: nach rechts 7">
            <a:extLst>
              <a:ext uri="{FF2B5EF4-FFF2-40B4-BE49-F238E27FC236}">
                <a16:creationId xmlns:a16="http://schemas.microsoft.com/office/drawing/2014/main" id="{18CF071F-B1EB-99B7-1BD3-F69762F1DA4F}"/>
              </a:ext>
            </a:extLst>
          </p:cNvPr>
          <p:cNvSpPr/>
          <p:nvPr/>
        </p:nvSpPr>
        <p:spPr>
          <a:xfrm>
            <a:off x="3765627" y="6139587"/>
            <a:ext cx="5114703" cy="454738"/>
          </a:xfrm>
          <a:prstGeom prst="rightArrow">
            <a:avLst>
              <a:gd name="adj1" fmla="val 68449"/>
              <a:gd name="adj2" fmla="val 65531"/>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i="1" dirty="0">
                <a:solidFill>
                  <a:schemeClr val="tx1"/>
                </a:solidFill>
              </a:rPr>
              <a:t>„Beschaffung“ (CPM)</a:t>
            </a:r>
          </a:p>
        </p:txBody>
      </p:sp>
      <p:sp>
        <p:nvSpPr>
          <p:cNvPr id="9" name="Eingekerbter Richtungspfeil 26">
            <a:extLst>
              <a:ext uri="{FF2B5EF4-FFF2-40B4-BE49-F238E27FC236}">
                <a16:creationId xmlns:a16="http://schemas.microsoft.com/office/drawing/2014/main" id="{1F07F037-65F7-A496-F5B5-04A775466934}"/>
              </a:ext>
            </a:extLst>
          </p:cNvPr>
          <p:cNvSpPr/>
          <p:nvPr/>
        </p:nvSpPr>
        <p:spPr bwMode="auto">
          <a:xfrm>
            <a:off x="505000" y="2315194"/>
            <a:ext cx="8055807" cy="361586"/>
          </a:xfrm>
          <a:prstGeom prst="chevron">
            <a:avLst/>
          </a:prstGeom>
          <a:solidFill>
            <a:srgbClr val="FFFFFF">
              <a:lumMod val="65000"/>
            </a:srgbClr>
          </a:solid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FFFFFF"/>
                </a:solidFill>
                <a:effectLst/>
                <a:uLnTx/>
                <a:uFillTx/>
                <a:latin typeface="Arial"/>
              </a:rPr>
              <a:t>Beschaffungsstrategie</a:t>
            </a:r>
          </a:p>
        </p:txBody>
      </p:sp>
      <p:sp>
        <p:nvSpPr>
          <p:cNvPr id="10" name="Eingekerbter Richtungspfeil 27">
            <a:extLst>
              <a:ext uri="{FF2B5EF4-FFF2-40B4-BE49-F238E27FC236}">
                <a16:creationId xmlns:a16="http://schemas.microsoft.com/office/drawing/2014/main" id="{F742444E-A59B-C589-8BD8-52541089D49E}"/>
              </a:ext>
            </a:extLst>
          </p:cNvPr>
          <p:cNvSpPr/>
          <p:nvPr/>
        </p:nvSpPr>
        <p:spPr bwMode="auto">
          <a:xfrm>
            <a:off x="2468180" y="2576056"/>
            <a:ext cx="2098572" cy="400706"/>
          </a:xfrm>
          <a:prstGeom prst="chevron">
            <a:avLst/>
          </a:prstGeom>
          <a:solidFill>
            <a:srgbClr val="FFFFFF"/>
          </a:solid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rPr>
              <a:t>Markterkundung</a:t>
            </a:r>
          </a:p>
        </p:txBody>
      </p:sp>
      <p:sp>
        <p:nvSpPr>
          <p:cNvPr id="11" name="Eingekerbter Richtungspfeil 28">
            <a:extLst>
              <a:ext uri="{FF2B5EF4-FFF2-40B4-BE49-F238E27FC236}">
                <a16:creationId xmlns:a16="http://schemas.microsoft.com/office/drawing/2014/main" id="{6C9E64FF-1B6E-FE5D-8F0B-06CDDA8C4897}"/>
              </a:ext>
            </a:extLst>
          </p:cNvPr>
          <p:cNvSpPr/>
          <p:nvPr/>
        </p:nvSpPr>
        <p:spPr bwMode="auto">
          <a:xfrm>
            <a:off x="369608" y="2576056"/>
            <a:ext cx="2098572" cy="400706"/>
          </a:xfrm>
          <a:prstGeom prst="chevron">
            <a:avLst/>
          </a:prstGeom>
          <a:solidFill>
            <a:srgbClr val="FFFFFF"/>
          </a:solid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rPr>
              <a:t>Bedarfs-</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err="1">
                <a:ln>
                  <a:noFill/>
                </a:ln>
                <a:solidFill>
                  <a:srgbClr val="000000"/>
                </a:solidFill>
                <a:effectLst/>
                <a:uLnTx/>
                <a:uFillTx/>
                <a:latin typeface="Arial"/>
              </a:rPr>
              <a:t>management</a:t>
            </a:r>
            <a:endParaRPr kumimoji="0" lang="de-DE" sz="1200" b="1" i="0" u="none" strike="noStrike" kern="0" cap="none" spc="0" normalizeH="0" baseline="0" noProof="0" dirty="0">
              <a:ln>
                <a:noFill/>
              </a:ln>
              <a:solidFill>
                <a:srgbClr val="000000"/>
              </a:solidFill>
              <a:effectLst/>
              <a:uLnTx/>
              <a:uFillTx/>
              <a:latin typeface="Arial"/>
            </a:endParaRPr>
          </a:p>
        </p:txBody>
      </p:sp>
      <p:sp>
        <p:nvSpPr>
          <p:cNvPr id="12" name="Eingekerbter Richtungspfeil 29">
            <a:extLst>
              <a:ext uri="{FF2B5EF4-FFF2-40B4-BE49-F238E27FC236}">
                <a16:creationId xmlns:a16="http://schemas.microsoft.com/office/drawing/2014/main" id="{FE533061-19A1-FD99-3D1F-DD1ED714D4B6}"/>
              </a:ext>
            </a:extLst>
          </p:cNvPr>
          <p:cNvSpPr/>
          <p:nvPr/>
        </p:nvSpPr>
        <p:spPr bwMode="auto">
          <a:xfrm>
            <a:off x="4566752" y="2576056"/>
            <a:ext cx="2098572" cy="400706"/>
          </a:xfrm>
          <a:prstGeom prst="chevron">
            <a:avLst/>
          </a:prstGeom>
          <a:solidFill>
            <a:srgbClr val="FFFFFF"/>
          </a:solid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rPr>
              <a:t>Beschaffungs-</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rPr>
              <a:t>vergabe</a:t>
            </a:r>
          </a:p>
        </p:txBody>
      </p:sp>
      <p:sp>
        <p:nvSpPr>
          <p:cNvPr id="13" name="Eingekerbter Richtungspfeil 30">
            <a:extLst>
              <a:ext uri="{FF2B5EF4-FFF2-40B4-BE49-F238E27FC236}">
                <a16:creationId xmlns:a16="http://schemas.microsoft.com/office/drawing/2014/main" id="{8F5C5824-B114-6E6C-CB70-8FF6B8904DC1}"/>
              </a:ext>
            </a:extLst>
          </p:cNvPr>
          <p:cNvSpPr/>
          <p:nvPr/>
        </p:nvSpPr>
        <p:spPr bwMode="auto">
          <a:xfrm>
            <a:off x="6665323" y="2576056"/>
            <a:ext cx="2098572" cy="400706"/>
          </a:xfrm>
          <a:prstGeom prst="chevron">
            <a:avLst/>
          </a:prstGeom>
          <a:solidFill>
            <a:srgbClr val="FFFFFF"/>
          </a:solidFill>
          <a:ln w="19050" cap="flat" cmpd="sng" algn="ctr">
            <a:solidFill>
              <a:srgbClr val="FFFFFF">
                <a:lumMod val="65000"/>
              </a:srgb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a:ln>
                  <a:noFill/>
                </a:ln>
                <a:solidFill>
                  <a:srgbClr val="000000"/>
                </a:solidFill>
                <a:effectLst/>
                <a:uLnTx/>
                <a:uFillTx/>
                <a:latin typeface="Arial"/>
              </a:rPr>
              <a:t>Beschaffungs-</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200" b="1" i="0" u="none" strike="noStrike" kern="0" cap="none" spc="0" normalizeH="0" baseline="0" noProof="0" dirty="0" err="1">
                <a:ln>
                  <a:noFill/>
                </a:ln>
                <a:solidFill>
                  <a:srgbClr val="000000"/>
                </a:solidFill>
                <a:effectLst/>
                <a:uLnTx/>
                <a:uFillTx/>
                <a:latin typeface="Arial"/>
              </a:rPr>
              <a:t>abwicklung</a:t>
            </a:r>
            <a:endParaRPr kumimoji="0" lang="de-DE" sz="1200" b="1" i="0" u="none" strike="noStrike" kern="0" cap="none" spc="0" normalizeH="0" baseline="0" noProof="0" dirty="0">
              <a:ln>
                <a:noFill/>
              </a:ln>
              <a:solidFill>
                <a:srgbClr val="000000"/>
              </a:solidFill>
              <a:effectLst/>
              <a:uLnTx/>
              <a:uFillTx/>
              <a:latin typeface="Arial"/>
            </a:endParaRPr>
          </a:p>
        </p:txBody>
      </p:sp>
      <p:cxnSp>
        <p:nvCxnSpPr>
          <p:cNvPr id="14" name="Gerade Verbindung mit Pfeil 13">
            <a:extLst>
              <a:ext uri="{FF2B5EF4-FFF2-40B4-BE49-F238E27FC236}">
                <a16:creationId xmlns:a16="http://schemas.microsoft.com/office/drawing/2014/main" id="{CCACF0EB-E591-7A6E-A10B-B79BAFF2AC02}"/>
              </a:ext>
            </a:extLst>
          </p:cNvPr>
          <p:cNvCxnSpPr/>
          <p:nvPr/>
        </p:nvCxnSpPr>
        <p:spPr bwMode="auto">
          <a:xfrm>
            <a:off x="4566751" y="2254929"/>
            <a:ext cx="1963180" cy="1340"/>
          </a:xfrm>
          <a:prstGeom prst="straightConnector1">
            <a:avLst/>
          </a:prstGeom>
          <a:solidFill>
            <a:srgbClr val="00CC99"/>
          </a:solidFill>
          <a:ln w="19050" cap="flat" cmpd="sng" algn="ctr">
            <a:solidFill>
              <a:srgbClr val="3366CB"/>
            </a:solidFill>
            <a:prstDash val="solid"/>
            <a:round/>
            <a:headEnd type="none" w="med" len="med"/>
            <a:tailEnd type="arrow"/>
          </a:ln>
          <a:effectLst/>
        </p:spPr>
      </p:cxnSp>
      <p:sp>
        <p:nvSpPr>
          <p:cNvPr id="15" name="Textfeld 14">
            <a:extLst>
              <a:ext uri="{FF2B5EF4-FFF2-40B4-BE49-F238E27FC236}">
                <a16:creationId xmlns:a16="http://schemas.microsoft.com/office/drawing/2014/main" id="{58BD795B-FCAC-E9C4-8130-3CA7EF017AB6}"/>
              </a:ext>
            </a:extLst>
          </p:cNvPr>
          <p:cNvSpPr txBox="1"/>
          <p:nvPr/>
        </p:nvSpPr>
        <p:spPr>
          <a:xfrm>
            <a:off x="4566751" y="2013873"/>
            <a:ext cx="1963180" cy="240855"/>
          </a:xfrm>
          <a:prstGeom prst="rect">
            <a:avLst/>
          </a:prstGeom>
          <a:noFill/>
        </p:spPr>
        <p:txBody>
          <a:bodyPr wrap="square" rtlCol="0">
            <a:spAutoFit/>
          </a:bodyPr>
          <a:lstStyle/>
          <a:p>
            <a:pPr algn="ctr"/>
            <a:r>
              <a:rPr lang="de-DE" sz="1100" b="1" dirty="0">
                <a:solidFill>
                  <a:srgbClr val="000000"/>
                </a:solidFill>
                <a:latin typeface="Arial"/>
              </a:rPr>
              <a:t>Vergabeprozess i.e.S.</a:t>
            </a:r>
          </a:p>
        </p:txBody>
      </p:sp>
      <p:cxnSp>
        <p:nvCxnSpPr>
          <p:cNvPr id="16" name="Gerade Verbindung mit Pfeil 15">
            <a:extLst>
              <a:ext uri="{FF2B5EF4-FFF2-40B4-BE49-F238E27FC236}">
                <a16:creationId xmlns:a16="http://schemas.microsoft.com/office/drawing/2014/main" id="{3C33285C-66CE-B461-6969-0F47B8442952}"/>
              </a:ext>
            </a:extLst>
          </p:cNvPr>
          <p:cNvCxnSpPr/>
          <p:nvPr/>
        </p:nvCxnSpPr>
        <p:spPr bwMode="auto">
          <a:xfrm>
            <a:off x="505000" y="2013873"/>
            <a:ext cx="8258894" cy="1340"/>
          </a:xfrm>
          <a:prstGeom prst="straightConnector1">
            <a:avLst/>
          </a:prstGeom>
          <a:solidFill>
            <a:srgbClr val="00CC99"/>
          </a:solidFill>
          <a:ln w="19050" cap="flat" cmpd="sng" algn="ctr">
            <a:solidFill>
              <a:srgbClr val="3366CB"/>
            </a:solidFill>
            <a:prstDash val="solid"/>
            <a:round/>
            <a:headEnd type="none" w="med" len="med"/>
            <a:tailEnd type="arrow"/>
          </a:ln>
          <a:effectLst/>
        </p:spPr>
      </p:cxnSp>
      <p:sp>
        <p:nvSpPr>
          <p:cNvPr id="17" name="Textfeld 16">
            <a:extLst>
              <a:ext uri="{FF2B5EF4-FFF2-40B4-BE49-F238E27FC236}">
                <a16:creationId xmlns:a16="http://schemas.microsoft.com/office/drawing/2014/main" id="{99B46DD9-3C8A-A269-389C-21BF1C986AC8}"/>
              </a:ext>
            </a:extLst>
          </p:cNvPr>
          <p:cNvSpPr txBox="1"/>
          <p:nvPr/>
        </p:nvSpPr>
        <p:spPr>
          <a:xfrm>
            <a:off x="3043594" y="1772816"/>
            <a:ext cx="3181705" cy="240855"/>
          </a:xfrm>
          <a:prstGeom prst="rect">
            <a:avLst/>
          </a:prstGeom>
          <a:noFill/>
        </p:spPr>
        <p:txBody>
          <a:bodyPr wrap="square" rtlCol="0">
            <a:spAutoFit/>
          </a:bodyPr>
          <a:lstStyle/>
          <a:p>
            <a:pPr algn="ctr"/>
            <a:r>
              <a:rPr lang="de-DE" sz="1100" b="1" dirty="0">
                <a:solidFill>
                  <a:srgbClr val="000000"/>
                </a:solidFill>
                <a:latin typeface="Arial"/>
              </a:rPr>
              <a:t>Umfassender Beschaffungsprozess</a:t>
            </a:r>
          </a:p>
        </p:txBody>
      </p:sp>
      <p:sp>
        <p:nvSpPr>
          <p:cNvPr id="18" name="Abgerundetes Rechteck 35">
            <a:extLst>
              <a:ext uri="{FF2B5EF4-FFF2-40B4-BE49-F238E27FC236}">
                <a16:creationId xmlns:a16="http://schemas.microsoft.com/office/drawing/2014/main" id="{1D25F7B3-5E11-DB64-B536-A79D65C333C8}"/>
              </a:ext>
            </a:extLst>
          </p:cNvPr>
          <p:cNvSpPr/>
          <p:nvPr/>
        </p:nvSpPr>
        <p:spPr bwMode="auto">
          <a:xfrm>
            <a:off x="369608" y="3933056"/>
            <a:ext cx="4179472" cy="1591082"/>
          </a:xfrm>
          <a:prstGeom prst="roundRect">
            <a:avLst>
              <a:gd name="adj" fmla="val 12041"/>
            </a:avLst>
          </a:prstGeom>
          <a:solidFill>
            <a:srgbClr val="FFFFFF">
              <a:lumMod val="65000"/>
            </a:srgbClr>
          </a:solidFill>
          <a:ln w="9525" cap="flat" cmpd="sng" algn="ctr">
            <a:solidFill>
              <a:srgbClr val="FFFF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FFFFFF"/>
                </a:solidFill>
                <a:effectLst/>
                <a:uLnTx/>
                <a:uFillTx/>
                <a:latin typeface="Arial"/>
              </a:rPr>
              <a:t>Ebene mit eher </a:t>
            </a:r>
            <a:r>
              <a:rPr kumimoji="0" lang="de-DE" sz="1050" b="1" i="0" u="none" strike="noStrike" kern="0" cap="none" spc="0" normalizeH="0" baseline="0" noProof="0" dirty="0">
                <a:ln>
                  <a:noFill/>
                </a:ln>
                <a:solidFill>
                  <a:srgbClr val="FFFFFF"/>
                </a:solidFill>
                <a:effectLst/>
                <a:uLnTx/>
                <a:uFillTx/>
                <a:latin typeface="Arial"/>
              </a:rPr>
              <a:t>strategischem</a:t>
            </a:r>
            <a:r>
              <a:rPr kumimoji="0" lang="de-DE" sz="1050" b="0" i="0" u="none" strike="noStrike" kern="0" cap="none" spc="0" normalizeH="0" baseline="0" noProof="0" dirty="0">
                <a:ln>
                  <a:noFill/>
                </a:ln>
                <a:solidFill>
                  <a:srgbClr val="FFFFFF"/>
                </a:solidFill>
                <a:effectLst/>
                <a:uLnTx/>
                <a:uFillTx/>
                <a:latin typeface="Arial"/>
              </a:rPr>
              <a:t> Anteil</a:t>
            </a:r>
          </a:p>
          <a:p>
            <a:pPr marL="180975" marR="0" lvl="0" indent="-180975"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sym typeface="Wingdings" pitchFamily="2" charset="2"/>
            </a:endParaRP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nicht / kaum reguliert </a:t>
            </a:r>
            <a:br>
              <a:rPr kumimoji="0" lang="de-DE" sz="1050" b="0" i="0" u="none" strike="noStrike" kern="0" cap="none" spc="0" normalizeH="0" baseline="0" noProof="0" dirty="0">
                <a:ln>
                  <a:noFill/>
                </a:ln>
                <a:solidFill>
                  <a:srgbClr val="FFFFFF"/>
                </a:solidFill>
                <a:effectLst/>
                <a:uLnTx/>
                <a:uFillTx/>
                <a:latin typeface="Arial"/>
                <a:sym typeface="Wingdings" pitchFamily="2" charset="2"/>
              </a:rPr>
            </a:br>
            <a:r>
              <a:rPr kumimoji="0" lang="de-DE" sz="1050" b="0" i="0" u="none" strike="noStrike" kern="0" cap="none" spc="0" normalizeH="0" baseline="0" noProof="0" dirty="0">
                <a:ln>
                  <a:noFill/>
                </a:ln>
                <a:solidFill>
                  <a:srgbClr val="FFFFFF"/>
                </a:solidFill>
                <a:effectLst/>
                <a:uLnTx/>
                <a:uFillTx/>
                <a:latin typeface="Arial"/>
                <a:sym typeface="Wingdings" pitchFamily="2" charset="2"/>
              </a:rPr>
              <a:t>(Bedarfsbestimmungsrecht des Auftraggebers)</a:t>
            </a: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Zulässigkeit der Markterkundung gem. § 28 VgV</a:t>
            </a: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Gestaltungsspielraum gegeben!</a:t>
            </a:r>
            <a:endParaRPr kumimoji="0" lang="de-DE" sz="1050" b="0" i="0" u="none" strike="noStrike" kern="0" cap="none" spc="0" normalizeH="0" baseline="0" noProof="0" dirty="0">
              <a:ln>
                <a:noFill/>
              </a:ln>
              <a:solidFill>
                <a:srgbClr val="FFFFFF"/>
              </a:solidFill>
              <a:effectLst/>
              <a:uLnTx/>
              <a:uFillTx/>
              <a:latin typeface="Arial"/>
            </a:endParaRPr>
          </a:p>
        </p:txBody>
      </p:sp>
      <p:sp>
        <p:nvSpPr>
          <p:cNvPr id="19" name="Rechteck 18">
            <a:extLst>
              <a:ext uri="{FF2B5EF4-FFF2-40B4-BE49-F238E27FC236}">
                <a16:creationId xmlns:a16="http://schemas.microsoft.com/office/drawing/2014/main" id="{6F0602FE-06D4-BD2A-DD10-98B3F7894145}"/>
              </a:ext>
            </a:extLst>
          </p:cNvPr>
          <p:cNvSpPr/>
          <p:nvPr/>
        </p:nvSpPr>
        <p:spPr bwMode="auto">
          <a:xfrm>
            <a:off x="369608" y="3033170"/>
            <a:ext cx="2098572" cy="1441283"/>
          </a:xfrm>
          <a:prstGeom prst="rect">
            <a:avLst/>
          </a:prstGeom>
          <a:solidFill>
            <a:srgbClr val="FFFFFF"/>
          </a:solidFill>
          <a:ln w="9525">
            <a:solidFill>
              <a:srgbClr val="FFFFFF">
                <a:lumMod val="75000"/>
              </a:srgbClr>
            </a:solidFill>
            <a:miter lim="800000"/>
            <a:headEnd/>
            <a:tailEnd/>
          </a:ln>
          <a:effectLst>
            <a:outerShdw blurRad="50800" dist="38100" dir="2700000" algn="tl" rotWithShape="0">
              <a:prstClr val="black">
                <a:alpha val="40000"/>
              </a:prstClr>
            </a:outerShdw>
          </a:effectLst>
        </p:spPr>
        <p:txBody>
          <a:bodyPr wrap="none" anchor="t"/>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
              </a:rPr>
              <a:t>Bedarfsentstehung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
              </a:rPr>
              <a:t>Bedarfsforschung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
              </a:rPr>
              <a:t>Bedarfsprüfung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
              </a:rPr>
              <a:t>Bedarfsfestlegung</a:t>
            </a:r>
          </a:p>
        </p:txBody>
      </p:sp>
      <p:sp>
        <p:nvSpPr>
          <p:cNvPr id="20" name="Rechteck 19">
            <a:extLst>
              <a:ext uri="{FF2B5EF4-FFF2-40B4-BE49-F238E27FC236}">
                <a16:creationId xmlns:a16="http://schemas.microsoft.com/office/drawing/2014/main" id="{49954184-A2E1-C4FF-E0EE-1DAAED71DD9C}"/>
              </a:ext>
            </a:extLst>
          </p:cNvPr>
          <p:cNvSpPr/>
          <p:nvPr/>
        </p:nvSpPr>
        <p:spPr bwMode="auto">
          <a:xfrm>
            <a:off x="2535875" y="3029695"/>
            <a:ext cx="1997028" cy="1441283"/>
          </a:xfrm>
          <a:prstGeom prst="rect">
            <a:avLst/>
          </a:prstGeom>
          <a:solidFill>
            <a:srgbClr val="FFFFFF"/>
          </a:solidFill>
          <a:ln w="9525">
            <a:solidFill>
              <a:srgbClr val="FFFFFF">
                <a:lumMod val="75000"/>
              </a:srgbClr>
            </a:solidFill>
            <a:miter lim="800000"/>
            <a:headEnd/>
            <a:tailEnd/>
          </a:ln>
          <a:effectLst>
            <a:outerShdw blurRad="50800" dist="38100" dir="2700000" algn="tl" rotWithShape="0">
              <a:prstClr val="black">
                <a:alpha val="40000"/>
              </a:prstClr>
            </a:outerShdw>
          </a:effectLst>
        </p:spPr>
        <p:txBody>
          <a:bodyPr wrap="none" anchor="t"/>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Beschaffungsmarkt-</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err="1">
                <a:ln>
                  <a:noFill/>
                </a:ln>
                <a:solidFill>
                  <a:srgbClr val="000000"/>
                </a:solidFill>
                <a:effectLst/>
                <a:uLnTx/>
                <a:uFillTx/>
                <a:latin typeface="Arial"/>
              </a:rPr>
              <a:t>forschung</a:t>
            </a:r>
            <a:endParaRPr kumimoji="0" lang="de-DE" sz="900" b="0" i="0" u="none" strike="noStrike" kern="0" cap="none" spc="0" normalizeH="0" baseline="0" noProof="0" dirty="0">
              <a:ln>
                <a:noFill/>
              </a:ln>
              <a:solidFill>
                <a:srgbClr val="000000"/>
              </a:solidFill>
              <a:effectLst/>
              <a:uLnTx/>
              <a:uFillTx/>
              <a:latin typeface="Arial"/>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Marktanalyse und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a:t>
            </a:r>
            <a:r>
              <a:rPr kumimoji="0" lang="de-DE" sz="900" b="0" i="0" u="none" strike="noStrike" kern="0" cap="none" spc="0" normalizeH="0" baseline="0" noProof="0" dirty="0" err="1">
                <a:ln>
                  <a:noFill/>
                </a:ln>
                <a:solidFill>
                  <a:srgbClr val="000000"/>
                </a:solidFill>
                <a:effectLst/>
                <a:uLnTx/>
                <a:uFillTx/>
                <a:latin typeface="Arial"/>
              </a:rPr>
              <a:t>beobachtung</a:t>
            </a:r>
            <a:endParaRPr kumimoji="0" lang="de-DE" sz="900" b="0" i="0" u="none" strike="noStrike" kern="0" cap="none" spc="0" normalizeH="0" baseline="0" noProof="0" dirty="0">
              <a:ln>
                <a:noFill/>
              </a:ln>
              <a:solidFill>
                <a:srgbClr val="000000"/>
              </a:solidFill>
              <a:effectLst/>
              <a:uLnTx/>
              <a:uFillTx/>
              <a:latin typeface="Arial"/>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Prognose von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Entwicklungstrends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Kommunikation mit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Beschaffungsmärkten</a:t>
            </a:r>
          </a:p>
        </p:txBody>
      </p:sp>
      <p:sp>
        <p:nvSpPr>
          <p:cNvPr id="42" name="Abgerundetes Rechteck 38">
            <a:extLst>
              <a:ext uri="{FF2B5EF4-FFF2-40B4-BE49-F238E27FC236}">
                <a16:creationId xmlns:a16="http://schemas.microsoft.com/office/drawing/2014/main" id="{73A9D13C-CADE-03C8-CA71-81105B6EF32D}"/>
              </a:ext>
            </a:extLst>
          </p:cNvPr>
          <p:cNvSpPr/>
          <p:nvPr/>
        </p:nvSpPr>
        <p:spPr bwMode="auto">
          <a:xfrm>
            <a:off x="6789176" y="3933056"/>
            <a:ext cx="1974719" cy="1613211"/>
          </a:xfrm>
          <a:prstGeom prst="roundRect">
            <a:avLst>
              <a:gd name="adj" fmla="val 12041"/>
            </a:avLst>
          </a:prstGeom>
          <a:solidFill>
            <a:srgbClr val="FFFFFF">
              <a:lumMod val="65000"/>
            </a:srgbClr>
          </a:solidFill>
          <a:ln w="9525" cap="flat" cmpd="sng" algn="ctr">
            <a:solidFill>
              <a:srgbClr val="FFFFCC"/>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FFFFFF"/>
                </a:solidFill>
                <a:effectLst/>
                <a:uLnTx/>
                <a:uFillTx/>
                <a:latin typeface="Arial"/>
              </a:rPr>
              <a:t>Ebene mit </a:t>
            </a:r>
            <a:r>
              <a:rPr kumimoji="0" lang="de-DE" sz="1050" b="1" i="0" u="none" strike="noStrike" kern="0" cap="none" spc="0" normalizeH="0" baseline="0" noProof="0" dirty="0">
                <a:ln>
                  <a:noFill/>
                </a:ln>
                <a:solidFill>
                  <a:srgbClr val="FFFFFF"/>
                </a:solidFill>
                <a:effectLst/>
                <a:uLnTx/>
                <a:uFillTx/>
                <a:latin typeface="Arial"/>
              </a:rPr>
              <a:t>strategischem</a:t>
            </a:r>
            <a:r>
              <a:rPr kumimoji="0" lang="de-DE" sz="1050" b="0" i="0" u="none" strike="noStrike" kern="0" cap="none" spc="0" normalizeH="0" baseline="0" noProof="0" dirty="0">
                <a:ln>
                  <a:noFill/>
                </a:ln>
                <a:solidFill>
                  <a:srgbClr val="FFFFFF"/>
                </a:solidFill>
                <a:effectLst/>
                <a:uLnTx/>
                <a:uFillTx/>
                <a:latin typeface="Arial"/>
              </a:rPr>
              <a:t> &amp; </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dirty="0">
                <a:ln>
                  <a:noFill/>
                </a:ln>
                <a:solidFill>
                  <a:srgbClr val="FFFFFF"/>
                </a:solidFill>
                <a:effectLst/>
                <a:uLnTx/>
                <a:uFillTx/>
                <a:latin typeface="Arial"/>
              </a:rPr>
              <a:t>operativem</a:t>
            </a:r>
            <a:r>
              <a:rPr kumimoji="0" lang="de-DE" sz="1050" b="0" i="0" u="none" strike="noStrike" kern="0" cap="none" spc="0" normalizeH="0" baseline="0" noProof="0" dirty="0">
                <a:ln>
                  <a:noFill/>
                </a:ln>
                <a:solidFill>
                  <a:srgbClr val="FFFFFF"/>
                </a:solidFill>
                <a:effectLst/>
                <a:uLnTx/>
                <a:uFillTx/>
                <a:latin typeface="Arial"/>
              </a:rPr>
              <a:t>  Anteil</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endParaRP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nicht reguliert</a:t>
            </a: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Gestaltungsspielraum gegeben</a:t>
            </a:r>
            <a:endParaRPr kumimoji="0" lang="de-DE" sz="1050" b="0" i="0" u="none" strike="noStrike" kern="0" cap="none" spc="0" normalizeH="0" baseline="0" noProof="0" dirty="0">
              <a:ln>
                <a:noFill/>
              </a:ln>
              <a:solidFill>
                <a:srgbClr val="FFFFFF"/>
              </a:solidFill>
              <a:effectLst/>
              <a:uLnTx/>
              <a:uFillTx/>
              <a:latin typeface="Arial"/>
            </a:endParaRPr>
          </a:p>
        </p:txBody>
      </p:sp>
      <p:sp>
        <p:nvSpPr>
          <p:cNvPr id="43" name="Abgerundetes Rechteck 39">
            <a:extLst>
              <a:ext uri="{FF2B5EF4-FFF2-40B4-BE49-F238E27FC236}">
                <a16:creationId xmlns:a16="http://schemas.microsoft.com/office/drawing/2014/main" id="{2DA3C010-FA61-C5D9-2C62-89E2729AE1FC}"/>
              </a:ext>
            </a:extLst>
          </p:cNvPr>
          <p:cNvSpPr/>
          <p:nvPr/>
        </p:nvSpPr>
        <p:spPr bwMode="auto">
          <a:xfrm>
            <a:off x="4634446" y="4108345"/>
            <a:ext cx="2030876" cy="1415792"/>
          </a:xfrm>
          <a:prstGeom prst="roundRect">
            <a:avLst>
              <a:gd name="adj" fmla="val 12041"/>
            </a:avLst>
          </a:prstGeom>
          <a:solidFill>
            <a:srgbClr val="FFFFFF">
              <a:lumMod val="65000"/>
            </a:srgb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100" b="0"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1"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de-DE" sz="1050" b="1" kern="0" dirty="0">
              <a:solidFill>
                <a:srgbClr val="FFFFFF"/>
              </a:solidFill>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1" i="0" u="none" strike="noStrike" kern="0" cap="none" spc="0" normalizeH="0" baseline="0" noProof="0" dirty="0">
              <a:ln>
                <a:noFill/>
              </a:ln>
              <a:solidFill>
                <a:srgbClr val="FFFFFF"/>
              </a:solidFill>
              <a:effectLst/>
              <a:uLnTx/>
              <a:uFillTx/>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050" b="1" i="0" u="none" strike="noStrike" kern="0" cap="none" spc="0" normalizeH="0" baseline="0" noProof="0" dirty="0">
                <a:ln>
                  <a:noFill/>
                </a:ln>
                <a:solidFill>
                  <a:srgbClr val="FFFFFF"/>
                </a:solidFill>
                <a:effectLst/>
                <a:uLnTx/>
                <a:uFillTx/>
                <a:latin typeface="Arial"/>
              </a:rPr>
              <a:t>Operative</a:t>
            </a:r>
            <a:r>
              <a:rPr kumimoji="0" lang="de-DE" sz="1050" b="0" i="0" u="none" strike="noStrike" kern="0" cap="none" spc="0" normalizeH="0" baseline="0" noProof="0" dirty="0">
                <a:ln>
                  <a:noFill/>
                </a:ln>
                <a:solidFill>
                  <a:srgbClr val="FFFFFF"/>
                </a:solidFill>
                <a:effectLst/>
                <a:uLnTx/>
                <a:uFillTx/>
                <a:latin typeface="Arial"/>
              </a:rPr>
              <a:t> Ebene</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050" b="0" i="0" u="none" strike="noStrike" kern="0" cap="none" spc="0" normalizeH="0" baseline="0" noProof="0" dirty="0">
              <a:ln>
                <a:noFill/>
              </a:ln>
              <a:solidFill>
                <a:srgbClr val="FFFFFF"/>
              </a:solidFill>
              <a:effectLst/>
              <a:uLnTx/>
              <a:uFillTx/>
              <a:latin typeface="Arial"/>
            </a:endParaRP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sym typeface="Wingdings" pitchFamily="2" charset="2"/>
              </a:rPr>
              <a:t>determiniert durch Vergaberecht</a:t>
            </a:r>
          </a:p>
          <a:p>
            <a:pPr marL="180975" marR="0" lvl="0" indent="-180975"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1050" b="0" i="0" u="none" strike="noStrike" kern="0" cap="none" spc="0" normalizeH="0" baseline="0" noProof="0" dirty="0">
                <a:ln>
                  <a:noFill/>
                </a:ln>
                <a:solidFill>
                  <a:srgbClr val="FFFFFF"/>
                </a:solidFill>
                <a:effectLst/>
                <a:uLnTx/>
                <a:uFillTx/>
                <a:latin typeface="Arial"/>
              </a:rPr>
              <a:t>Kaum Gestaltungs-</a:t>
            </a:r>
            <a:r>
              <a:rPr kumimoji="0" lang="de-DE" sz="1050" b="0" i="0" u="none" strike="noStrike" kern="0" cap="none" spc="0" normalizeH="0" baseline="0" noProof="0" dirty="0" err="1">
                <a:ln>
                  <a:noFill/>
                </a:ln>
                <a:solidFill>
                  <a:srgbClr val="FFFFFF"/>
                </a:solidFill>
                <a:effectLst/>
                <a:uLnTx/>
                <a:uFillTx/>
                <a:latin typeface="Arial"/>
              </a:rPr>
              <a:t>spielraum</a:t>
            </a:r>
            <a:endParaRPr kumimoji="0" lang="de-DE" sz="1050" b="0" i="0" u="none" strike="noStrike" kern="0" cap="none" spc="0" normalizeH="0" baseline="0" noProof="0" dirty="0">
              <a:ln>
                <a:noFill/>
              </a:ln>
              <a:solidFill>
                <a:srgbClr val="FFFFFF"/>
              </a:solidFill>
              <a:effectLst/>
              <a:uLnTx/>
              <a:uFillTx/>
              <a:latin typeface="Arial"/>
            </a:endParaRPr>
          </a:p>
        </p:txBody>
      </p:sp>
      <p:sp>
        <p:nvSpPr>
          <p:cNvPr id="44" name="Rechteck 43">
            <a:extLst>
              <a:ext uri="{FF2B5EF4-FFF2-40B4-BE49-F238E27FC236}">
                <a16:creationId xmlns:a16="http://schemas.microsoft.com/office/drawing/2014/main" id="{C5C0F66F-EE9D-6575-AB01-538E3E9F201E}"/>
              </a:ext>
            </a:extLst>
          </p:cNvPr>
          <p:cNvSpPr/>
          <p:nvPr/>
        </p:nvSpPr>
        <p:spPr bwMode="auto">
          <a:xfrm>
            <a:off x="6781328" y="3033170"/>
            <a:ext cx="1982564" cy="1441283"/>
          </a:xfrm>
          <a:prstGeom prst="rect">
            <a:avLst/>
          </a:prstGeom>
          <a:solidFill>
            <a:srgbClr val="FFFFFF"/>
          </a:solidFill>
          <a:ln w="9525">
            <a:solidFill>
              <a:srgbClr val="FFFFFF">
                <a:lumMod val="75000"/>
              </a:srgbClr>
            </a:solidFill>
            <a:miter lim="800000"/>
            <a:headEnd/>
            <a:tailEnd/>
          </a:ln>
          <a:effectLst>
            <a:outerShdw blurRad="50800" dist="38100" dir="2700000" algn="tl" rotWithShape="0">
              <a:prstClr val="black">
                <a:alpha val="40000"/>
              </a:prstClr>
            </a:outerShdw>
          </a:effectLst>
        </p:spPr>
        <p:txBody>
          <a:bodyPr wrap="none" anchor="t"/>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Festlegungen nach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Vertragsabschluss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Organisation der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Logistik</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Güter- und Rechnungs-</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err="1">
                <a:ln>
                  <a:noFill/>
                </a:ln>
                <a:solidFill>
                  <a:srgbClr val="000000"/>
                </a:solidFill>
                <a:effectLst/>
                <a:uLnTx/>
                <a:uFillTx/>
                <a:latin typeface="Arial"/>
              </a:rPr>
              <a:t>prüfung</a:t>
            </a:r>
            <a:endParaRPr kumimoji="0" lang="de-DE" sz="900" b="0" i="0" u="none" strike="noStrike" kern="0" cap="none" spc="0" normalizeH="0" baseline="0" noProof="0" dirty="0">
              <a:ln>
                <a:noFill/>
              </a:ln>
              <a:solidFill>
                <a:srgbClr val="000000"/>
              </a:solidFill>
              <a:effectLst/>
              <a:uLnTx/>
              <a:uFillTx/>
              <a:latin typeface="Arial"/>
            </a:endParaRP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Rechnungsabwicklung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lang="de-DE" sz="900" kern="0" dirty="0">
                <a:solidFill>
                  <a:srgbClr val="000000"/>
                </a:solidFill>
                <a:latin typeface="Arial"/>
              </a:rPr>
              <a:t>Nutzung und Begleitung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lang="de-DE" sz="900" kern="0" dirty="0">
                <a:solidFill>
                  <a:srgbClr val="000000"/>
                </a:solidFill>
                <a:latin typeface="Arial"/>
              </a:rPr>
              <a:t>Lieferantensteuerung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Entsorgung</a:t>
            </a:r>
          </a:p>
        </p:txBody>
      </p:sp>
      <p:sp>
        <p:nvSpPr>
          <p:cNvPr id="45" name="Rechteck 44">
            <a:extLst>
              <a:ext uri="{FF2B5EF4-FFF2-40B4-BE49-F238E27FC236}">
                <a16:creationId xmlns:a16="http://schemas.microsoft.com/office/drawing/2014/main" id="{2579E241-EA62-CC64-B13C-06099BE91C4B}"/>
              </a:ext>
            </a:extLst>
          </p:cNvPr>
          <p:cNvSpPr/>
          <p:nvPr/>
        </p:nvSpPr>
        <p:spPr bwMode="auto">
          <a:xfrm>
            <a:off x="4634446" y="3033170"/>
            <a:ext cx="2030876" cy="1441283"/>
          </a:xfrm>
          <a:prstGeom prst="rect">
            <a:avLst/>
          </a:prstGeom>
          <a:solidFill>
            <a:srgbClr val="FFFFFF"/>
          </a:solidFill>
          <a:ln w="9525">
            <a:solidFill>
              <a:srgbClr val="FFFFFF">
                <a:lumMod val="75000"/>
              </a:srgbClr>
            </a:solidFill>
            <a:miter lim="800000"/>
            <a:headEnd/>
            <a:tailEnd/>
          </a:ln>
          <a:effectLst>
            <a:outerShdw blurRad="50800" dist="38100" dir="2700000" algn="tl" rotWithShape="0">
              <a:prstClr val="black">
                <a:alpha val="40000"/>
              </a:prstClr>
            </a:outerShdw>
          </a:effectLst>
        </p:spPr>
        <p:txBody>
          <a:bodyPr wrap="none" anchor="t"/>
          <a:lstStyle/>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Festlegung des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Vergabeverfahrens</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Erstellung der Vergabe-</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unterlagen</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Bekanntgabe der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Beschaffung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Bewertung und Auswahl </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von Anbietern und Ange-</a:t>
            </a:r>
            <a:br>
              <a:rPr kumimoji="0" lang="de-DE" sz="900" b="0" i="0" u="none" strike="noStrike" kern="0" cap="none" spc="0" normalizeH="0" baseline="0" noProof="0" dirty="0">
                <a:ln>
                  <a:noFill/>
                </a:ln>
                <a:solidFill>
                  <a:srgbClr val="000000"/>
                </a:solidFill>
                <a:effectLst/>
                <a:uLnTx/>
                <a:uFillTx/>
                <a:latin typeface="Arial"/>
              </a:rPr>
            </a:br>
            <a:r>
              <a:rPr kumimoji="0" lang="de-DE" sz="900" b="0" i="0" u="none" strike="noStrike" kern="0" cap="none" spc="0" normalizeH="0" baseline="0" noProof="0" dirty="0">
                <a:ln>
                  <a:noFill/>
                </a:ln>
                <a:solidFill>
                  <a:srgbClr val="000000"/>
                </a:solidFill>
                <a:effectLst/>
                <a:uLnTx/>
                <a:uFillTx/>
                <a:latin typeface="Arial"/>
              </a:rPr>
              <a:t>boten (ggf. Verhandlung)</a:t>
            </a:r>
          </a:p>
          <a:p>
            <a:pPr marL="285750" marR="0" lvl="0" indent="-285750" defTabSz="914400" eaLnBrk="1" fontAlgn="auto" latinLnBrk="0" hangingPunct="1">
              <a:lnSpc>
                <a:spcPct val="100000"/>
              </a:lnSpc>
              <a:spcBef>
                <a:spcPts val="0"/>
              </a:spcBef>
              <a:spcAft>
                <a:spcPts val="0"/>
              </a:spcAft>
              <a:buClrTx/>
              <a:buSzTx/>
              <a:buFont typeface="Wingdings" pitchFamily="2" charset="2"/>
              <a:buChar char="Ø"/>
              <a:tabLst/>
              <a:defRPr/>
            </a:pPr>
            <a:r>
              <a:rPr kumimoji="0" lang="de-DE" sz="900" b="0" i="0" u="none" strike="noStrike" kern="0" cap="none" spc="0" normalizeH="0" baseline="0" noProof="0" dirty="0">
                <a:ln>
                  <a:noFill/>
                </a:ln>
                <a:solidFill>
                  <a:srgbClr val="000000"/>
                </a:solidFill>
                <a:effectLst/>
                <a:uLnTx/>
                <a:uFillTx/>
                <a:latin typeface="Arial"/>
              </a:rPr>
              <a:t>Zuschlagserteilung</a:t>
            </a:r>
          </a:p>
        </p:txBody>
      </p:sp>
      <p:sp>
        <p:nvSpPr>
          <p:cNvPr id="46" name="Eingekerbter Richtungspfeil 42">
            <a:extLst>
              <a:ext uri="{FF2B5EF4-FFF2-40B4-BE49-F238E27FC236}">
                <a16:creationId xmlns:a16="http://schemas.microsoft.com/office/drawing/2014/main" id="{9850A5D2-1D5D-E0E9-0F7A-BDC4107ACA86}"/>
              </a:ext>
            </a:extLst>
          </p:cNvPr>
          <p:cNvSpPr/>
          <p:nvPr/>
        </p:nvSpPr>
        <p:spPr bwMode="auto">
          <a:xfrm>
            <a:off x="369609" y="5562506"/>
            <a:ext cx="5570543" cy="577081"/>
          </a:xfrm>
          <a:prstGeom prst="chevron">
            <a:avLst/>
          </a:prstGeom>
          <a:solidFill>
            <a:srgbClr val="FFFFFF"/>
          </a:solidFill>
          <a:ln w="19050" cap="flat" cmpd="sng" algn="ctr">
            <a:solidFill>
              <a:srgbClr val="3366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050" b="0" i="0" u="none" strike="noStrike" kern="0" cap="none" spc="0" normalizeH="0" baseline="0" noProof="0" dirty="0">
                <a:ln>
                  <a:noFill/>
                </a:ln>
                <a:solidFill>
                  <a:srgbClr val="000000"/>
                </a:solidFill>
                <a:effectLst/>
                <a:uLnTx/>
                <a:uFillTx/>
                <a:latin typeface="Arial"/>
              </a:rPr>
              <a:t>Vergabevorbereitende Tätigkeiten:</a:t>
            </a:r>
            <a:br>
              <a:rPr kumimoji="0" lang="de-DE" sz="1050" b="0" i="0" u="none" strike="noStrike" kern="0" cap="none" spc="0" normalizeH="0" baseline="0" noProof="0" dirty="0">
                <a:ln>
                  <a:noFill/>
                </a:ln>
                <a:solidFill>
                  <a:srgbClr val="000000"/>
                </a:solidFill>
                <a:effectLst/>
                <a:uLnTx/>
                <a:uFillTx/>
                <a:latin typeface="Arial"/>
              </a:rPr>
            </a:br>
            <a:r>
              <a:rPr kumimoji="0" lang="de-DE" sz="1050" b="0" i="0" u="none" strike="noStrike" kern="0" cap="none" spc="0" normalizeH="0" baseline="0" noProof="0" dirty="0">
                <a:ln>
                  <a:noFill/>
                </a:ln>
                <a:solidFill>
                  <a:srgbClr val="000000"/>
                </a:solidFill>
                <a:effectLst/>
                <a:uLnTx/>
                <a:uFillTx/>
                <a:latin typeface="Arial"/>
              </a:rPr>
              <a:t>Plan-</a:t>
            </a:r>
            <a:r>
              <a:rPr kumimoji="0" lang="de-DE" sz="1050" b="0" i="0" u="none" strike="noStrike" kern="0" cap="none" spc="0" normalizeH="0" baseline="0" noProof="0" dirty="0" err="1">
                <a:ln>
                  <a:noFill/>
                </a:ln>
                <a:solidFill>
                  <a:srgbClr val="000000"/>
                </a:solidFill>
                <a:effectLst/>
                <a:uLnTx/>
                <a:uFillTx/>
                <a:latin typeface="Arial"/>
              </a:rPr>
              <a:t>to</a:t>
            </a:r>
            <a:r>
              <a:rPr kumimoji="0" lang="de-DE" sz="1050" b="0" i="0" u="none" strike="noStrike" kern="0" cap="none" spc="0" normalizeH="0" baseline="0" noProof="0" dirty="0">
                <a:ln>
                  <a:noFill/>
                </a:ln>
                <a:solidFill>
                  <a:srgbClr val="000000"/>
                </a:solidFill>
                <a:effectLst/>
                <a:uLnTx/>
                <a:uFillTx/>
                <a:latin typeface="Arial"/>
              </a:rPr>
              <a:t>-Source, Source-</a:t>
            </a:r>
            <a:r>
              <a:rPr kumimoji="0" lang="de-DE" sz="1050" b="0" i="0" u="none" strike="noStrike" kern="0" cap="none" spc="0" normalizeH="0" baseline="0" noProof="0" dirty="0" err="1">
                <a:ln>
                  <a:noFill/>
                </a:ln>
                <a:solidFill>
                  <a:srgbClr val="000000"/>
                </a:solidFill>
                <a:effectLst/>
                <a:uLnTx/>
                <a:uFillTx/>
                <a:latin typeface="Arial"/>
              </a:rPr>
              <a:t>to</a:t>
            </a:r>
            <a:r>
              <a:rPr kumimoji="0" lang="de-DE" sz="1050" b="0" i="0" u="none" strike="noStrike" kern="0" cap="none" spc="0" normalizeH="0" baseline="0" noProof="0" dirty="0">
                <a:ln>
                  <a:noFill/>
                </a:ln>
                <a:solidFill>
                  <a:srgbClr val="000000"/>
                </a:solidFill>
                <a:effectLst/>
                <a:uLnTx/>
                <a:uFillTx/>
                <a:latin typeface="Arial"/>
              </a:rPr>
              <a:t>-</a:t>
            </a:r>
            <a:r>
              <a:rPr kumimoji="0" lang="de-DE" sz="1050" b="0" i="0" u="none" strike="noStrike" kern="0" cap="none" spc="0" normalizeH="0" baseline="0" noProof="0" dirty="0" err="1">
                <a:ln>
                  <a:noFill/>
                </a:ln>
                <a:solidFill>
                  <a:srgbClr val="000000"/>
                </a:solidFill>
                <a:effectLst/>
                <a:uLnTx/>
                <a:uFillTx/>
                <a:latin typeface="Arial"/>
              </a:rPr>
              <a:t>Contract</a:t>
            </a:r>
            <a:r>
              <a:rPr kumimoji="0" lang="de-DE" sz="1050" b="0" i="0" u="none" strike="noStrike" kern="0" cap="none" spc="0" normalizeH="0" baseline="0" noProof="0" dirty="0">
                <a:ln>
                  <a:noFill/>
                </a:ln>
                <a:solidFill>
                  <a:srgbClr val="000000"/>
                </a:solidFill>
                <a:effectLst/>
                <a:uLnTx/>
                <a:uFillTx/>
                <a:latin typeface="Arial"/>
              </a:rPr>
              <a:t>,</a:t>
            </a:r>
            <a:br>
              <a:rPr kumimoji="0" lang="de-DE" sz="1050" b="0" i="0" u="none" strike="noStrike" kern="0" cap="none" spc="0" normalizeH="0" baseline="0" noProof="0" dirty="0">
                <a:ln>
                  <a:noFill/>
                </a:ln>
                <a:solidFill>
                  <a:srgbClr val="000000"/>
                </a:solidFill>
                <a:effectLst/>
                <a:uLnTx/>
                <a:uFillTx/>
                <a:latin typeface="Arial"/>
              </a:rPr>
            </a:br>
            <a:r>
              <a:rPr kumimoji="0" lang="de-DE" sz="1050" b="0" i="0" u="none" strike="noStrike" kern="0" cap="none" spc="0" normalizeH="0" baseline="0" noProof="0" dirty="0">
                <a:ln>
                  <a:noFill/>
                </a:ln>
                <a:solidFill>
                  <a:srgbClr val="000000"/>
                </a:solidFill>
                <a:effectLst/>
                <a:uLnTx/>
                <a:uFillTx/>
                <a:latin typeface="Arial"/>
              </a:rPr>
              <a:t>Leistungsdefinition</a:t>
            </a:r>
          </a:p>
        </p:txBody>
      </p:sp>
      <p:sp>
        <p:nvSpPr>
          <p:cNvPr id="47" name="Eingekerbter Richtungspfeil 43">
            <a:extLst>
              <a:ext uri="{FF2B5EF4-FFF2-40B4-BE49-F238E27FC236}">
                <a16:creationId xmlns:a16="http://schemas.microsoft.com/office/drawing/2014/main" id="{3D0C2A37-6B95-8117-9680-DB388FB9E93F}"/>
              </a:ext>
            </a:extLst>
          </p:cNvPr>
          <p:cNvSpPr/>
          <p:nvPr/>
        </p:nvSpPr>
        <p:spPr bwMode="auto">
          <a:xfrm>
            <a:off x="6665322" y="5562505"/>
            <a:ext cx="2098571" cy="507831"/>
          </a:xfrm>
          <a:prstGeom prst="chevron">
            <a:avLst/>
          </a:prstGeom>
          <a:solidFill>
            <a:srgbClr val="FFFFFF"/>
          </a:solidFill>
          <a:ln w="19050" cap="flat" cmpd="sng" algn="ctr">
            <a:solidFill>
              <a:srgbClr val="3366C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eaLnBrk="1" fontAlgn="auto" latinLnBrk="0" hangingPunct="1">
              <a:lnSpc>
                <a:spcPct val="100000"/>
              </a:lnSpc>
              <a:spcBef>
                <a:spcPts val="600"/>
              </a:spcBef>
              <a:spcAft>
                <a:spcPts val="600"/>
              </a:spcAft>
              <a:buClrTx/>
              <a:buSzTx/>
              <a:buFontTx/>
              <a:buNone/>
              <a:tabLst/>
              <a:defRPr/>
            </a:pPr>
            <a:r>
              <a:rPr lang="de-DE" sz="900" kern="0" dirty="0">
                <a:solidFill>
                  <a:srgbClr val="000000"/>
                </a:solidFill>
                <a:latin typeface="Arial"/>
              </a:rPr>
              <a:t>Nutzer- und Lieferantenbegleitung / </a:t>
            </a:r>
            <a:r>
              <a:rPr lang="de-DE" sz="900" kern="0" dirty="0" err="1">
                <a:solidFill>
                  <a:srgbClr val="000000"/>
                </a:solidFill>
                <a:latin typeface="Arial"/>
              </a:rPr>
              <a:t>Product</a:t>
            </a:r>
            <a:r>
              <a:rPr lang="de-DE" sz="900" kern="0" dirty="0">
                <a:solidFill>
                  <a:srgbClr val="000000"/>
                </a:solidFill>
                <a:latin typeface="Arial"/>
              </a:rPr>
              <a:t> Lifecycle </a:t>
            </a:r>
            <a:r>
              <a:rPr lang="de-DE" sz="900" kern="0" dirty="0" err="1">
                <a:solidFill>
                  <a:srgbClr val="000000"/>
                </a:solidFill>
                <a:latin typeface="Arial"/>
              </a:rPr>
              <a:t>Mgmt</a:t>
            </a:r>
            <a:r>
              <a:rPr lang="de-DE" sz="900" kern="0" dirty="0">
                <a:solidFill>
                  <a:srgbClr val="000000"/>
                </a:solidFill>
                <a:latin typeface="Arial"/>
              </a:rPr>
              <a:t>.</a:t>
            </a:r>
            <a:endParaRPr kumimoji="0" lang="de-DE" sz="900" b="0" i="0" u="none" strike="noStrike" kern="0" cap="none" spc="0" normalizeH="0" baseline="0" noProof="0" dirty="0">
              <a:ln>
                <a:noFill/>
              </a:ln>
              <a:solidFill>
                <a:srgbClr val="000000"/>
              </a:solidFill>
              <a:effectLst/>
              <a:uLnTx/>
              <a:uFillTx/>
              <a:latin typeface="Arial"/>
            </a:endParaRPr>
          </a:p>
        </p:txBody>
      </p:sp>
      <p:sp>
        <p:nvSpPr>
          <p:cNvPr id="48" name="Vertikaler Bildlauf 44">
            <a:extLst>
              <a:ext uri="{FF2B5EF4-FFF2-40B4-BE49-F238E27FC236}">
                <a16:creationId xmlns:a16="http://schemas.microsoft.com/office/drawing/2014/main" id="{0A48EB27-69D9-2C6E-1755-BAD8E3478FF4}"/>
              </a:ext>
            </a:extLst>
          </p:cNvPr>
          <p:cNvSpPr/>
          <p:nvPr/>
        </p:nvSpPr>
        <p:spPr bwMode="auto">
          <a:xfrm>
            <a:off x="5774280" y="5606036"/>
            <a:ext cx="1056913" cy="559268"/>
          </a:xfrm>
          <a:prstGeom prst="verticalScroll">
            <a:avLst/>
          </a:prstGeom>
          <a:solidFill>
            <a:srgbClr val="3366CB"/>
          </a:solidFill>
          <a:ln w="1905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1050" kern="0" dirty="0">
                <a:solidFill>
                  <a:srgbClr val="FFFFFF"/>
                </a:solidFill>
                <a:latin typeface="Arial"/>
              </a:rPr>
              <a:t>Vergabe/</a:t>
            </a:r>
            <a:r>
              <a:rPr kumimoji="0" lang="de-DE" sz="1050" b="0" i="0" u="none" strike="noStrike" kern="0" cap="none" spc="0" normalizeH="0" baseline="0" noProof="0" dirty="0">
                <a:ln>
                  <a:noFill/>
                </a:ln>
                <a:solidFill>
                  <a:srgbClr val="FFFFFF"/>
                </a:solidFill>
                <a:effectLst/>
                <a:uLnTx/>
                <a:uFillTx/>
                <a:latin typeface="Arial"/>
              </a:rPr>
              <a:t> Vertrag</a:t>
            </a:r>
          </a:p>
        </p:txBody>
      </p:sp>
      <p:sp>
        <p:nvSpPr>
          <p:cNvPr id="49" name="Pfeil: nach rechts 48">
            <a:extLst>
              <a:ext uri="{FF2B5EF4-FFF2-40B4-BE49-F238E27FC236}">
                <a16:creationId xmlns:a16="http://schemas.microsoft.com/office/drawing/2014/main" id="{9AA159D5-436D-E520-E902-A9C691CACACE}"/>
              </a:ext>
            </a:extLst>
          </p:cNvPr>
          <p:cNvSpPr/>
          <p:nvPr/>
        </p:nvSpPr>
        <p:spPr>
          <a:xfrm>
            <a:off x="276813" y="6139587"/>
            <a:ext cx="3482312" cy="454738"/>
          </a:xfrm>
          <a:prstGeom prst="rightArrow">
            <a:avLst>
              <a:gd name="adj1" fmla="val 68449"/>
              <a:gd name="adj2" fmla="val 51899"/>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b="1" i="1" dirty="0">
                <a:solidFill>
                  <a:schemeClr val="tx1"/>
                </a:solidFill>
              </a:rPr>
              <a:t>„Planung“ (IPD)</a:t>
            </a:r>
          </a:p>
        </p:txBody>
      </p:sp>
      <p:sp>
        <p:nvSpPr>
          <p:cNvPr id="50" name="Pfeil: nach links gekrümmt 49">
            <a:extLst>
              <a:ext uri="{FF2B5EF4-FFF2-40B4-BE49-F238E27FC236}">
                <a16:creationId xmlns:a16="http://schemas.microsoft.com/office/drawing/2014/main" id="{28D0628C-49AB-222C-D5AD-255034A7DE86}"/>
              </a:ext>
            </a:extLst>
          </p:cNvPr>
          <p:cNvSpPr/>
          <p:nvPr/>
        </p:nvSpPr>
        <p:spPr>
          <a:xfrm>
            <a:off x="2446885" y="2568468"/>
            <a:ext cx="214732" cy="450776"/>
          </a:xfrm>
          <a:prstGeom prst="curvedLeftArrow">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tx1"/>
              </a:solidFill>
            </a:endParaRPr>
          </a:p>
        </p:txBody>
      </p:sp>
      <p:sp>
        <p:nvSpPr>
          <p:cNvPr id="51" name="Pfeil: nach links gekrümmt 50">
            <a:extLst>
              <a:ext uri="{FF2B5EF4-FFF2-40B4-BE49-F238E27FC236}">
                <a16:creationId xmlns:a16="http://schemas.microsoft.com/office/drawing/2014/main" id="{1D469999-5B51-CCC3-EBC6-6808F8EFFD5A}"/>
              </a:ext>
            </a:extLst>
          </p:cNvPr>
          <p:cNvSpPr/>
          <p:nvPr/>
        </p:nvSpPr>
        <p:spPr>
          <a:xfrm flipH="1" flipV="1">
            <a:off x="2096761" y="2556978"/>
            <a:ext cx="214732" cy="450776"/>
          </a:xfrm>
          <a:prstGeom prst="curvedLeftArrow">
            <a:avLst/>
          </a:prstGeom>
          <a:solidFill>
            <a:srgbClr val="E67015"/>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chemeClr val="tx1"/>
              </a:solidFill>
            </a:endParaRPr>
          </a:p>
        </p:txBody>
      </p:sp>
      <p:sp>
        <p:nvSpPr>
          <p:cNvPr id="52" name="Sprechblase: rechteckig 51">
            <a:extLst>
              <a:ext uri="{FF2B5EF4-FFF2-40B4-BE49-F238E27FC236}">
                <a16:creationId xmlns:a16="http://schemas.microsoft.com/office/drawing/2014/main" id="{F9C4711D-FE47-DD2C-4C23-FAF19AA68E5A}"/>
              </a:ext>
            </a:extLst>
          </p:cNvPr>
          <p:cNvSpPr/>
          <p:nvPr/>
        </p:nvSpPr>
        <p:spPr>
          <a:xfrm>
            <a:off x="1691680" y="1938482"/>
            <a:ext cx="1351914" cy="450776"/>
          </a:xfrm>
          <a:prstGeom prst="wedgeRectCallout">
            <a:avLst>
              <a:gd name="adj1" fmla="val -9584"/>
              <a:gd name="adj2" fmla="val 73464"/>
            </a:avLst>
          </a:prstGeom>
          <a:solidFill>
            <a:srgbClr val="E67015"/>
          </a:solidFill>
          <a:ln>
            <a:solidFill>
              <a:srgbClr val="E67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defRPr/>
            </a:pPr>
            <a:r>
              <a:rPr lang="de-DE" sz="900" b="1" dirty="0">
                <a:solidFill>
                  <a:schemeClr val="bg1"/>
                </a:solidFill>
              </a:rPr>
              <a:t>Bedarfsmanagement</a:t>
            </a:r>
            <a:br>
              <a:rPr lang="de-DE" sz="900" b="1" dirty="0">
                <a:solidFill>
                  <a:schemeClr val="bg1"/>
                </a:solidFill>
              </a:rPr>
            </a:br>
            <a:r>
              <a:rPr lang="de-DE" sz="900" b="1" dirty="0">
                <a:solidFill>
                  <a:schemeClr val="bg1"/>
                </a:solidFill>
              </a:rPr>
              <a:t>und Markterkundung </a:t>
            </a:r>
            <a:r>
              <a:rPr lang="de-DE" sz="900" b="1" dirty="0" err="1">
                <a:solidFill>
                  <a:schemeClr val="bg1"/>
                </a:solidFill>
              </a:rPr>
              <a:t>paralellisieren</a:t>
            </a:r>
            <a:endParaRPr lang="de-DE" sz="900" b="1" dirty="0">
              <a:solidFill>
                <a:schemeClr val="bg1"/>
              </a:solidFill>
            </a:endParaRPr>
          </a:p>
        </p:txBody>
      </p:sp>
    </p:spTree>
    <p:extLst>
      <p:ext uri="{BB962C8B-B14F-4D97-AF65-F5344CB8AC3E}">
        <p14:creationId xmlns:p14="http://schemas.microsoft.com/office/powerpoint/2010/main" val="80825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
            </p:custDataLst>
            <p:extLst>
              <p:ext uri="{D42A27DB-BD31-4B8C-83A1-F6EECF244321}">
                <p14:modId xmlns:p14="http://schemas.microsoft.com/office/powerpoint/2010/main" val="241602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Folie" r:id="rId5" imgW="270" imgH="270" progId="TCLayout.ActiveDocument.1">
                  <p:embed/>
                </p:oleObj>
              </mc:Choice>
              <mc:Fallback>
                <p:oleObj name="think-cell Folie" r:id="rId5" imgW="270" imgH="270" progId="TCLayout.ActiveDocument.1">
                  <p:embed/>
                  <p:pic>
                    <p:nvPicPr>
                      <p:cNvPr id="2" name="Objekt 1"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5122" name="Rectangle 2"/>
          <p:cNvSpPr>
            <a:spLocks noGrp="1" noChangeArrowheads="1"/>
          </p:cNvSpPr>
          <p:nvPr>
            <p:ph type="ctrTitle"/>
          </p:nvPr>
        </p:nvSpPr>
        <p:spPr>
          <a:xfrm>
            <a:off x="228600" y="1772816"/>
            <a:ext cx="8686800" cy="2057400"/>
          </a:xfrm>
        </p:spPr>
        <p:txBody>
          <a:bodyPr vert="horz"/>
          <a:lstStyle/>
          <a:p>
            <a:r>
              <a:rPr lang="de-DE" altLang="de-DE" dirty="0">
                <a:latin typeface="+mn-lt"/>
              </a:rPr>
              <a:t>Standards im Beschaffungsprozess: </a:t>
            </a:r>
            <a:br>
              <a:rPr lang="de-DE" altLang="de-DE" dirty="0">
                <a:latin typeface="+mn-lt"/>
              </a:rPr>
            </a:br>
            <a:r>
              <a:rPr lang="de-DE" altLang="de-DE" dirty="0">
                <a:latin typeface="+mn-lt"/>
              </a:rPr>
              <a:t>KOINNO-Tool zur Verbesserung der Marktorientierung</a:t>
            </a:r>
          </a:p>
        </p:txBody>
      </p:sp>
      <p:sp>
        <p:nvSpPr>
          <p:cNvPr id="5123" name="Rectangle 3"/>
          <p:cNvSpPr>
            <a:spLocks noGrp="1" noChangeArrowheads="1"/>
          </p:cNvSpPr>
          <p:nvPr>
            <p:ph type="subTitle" idx="1"/>
          </p:nvPr>
        </p:nvSpPr>
        <p:spPr/>
        <p:txBody>
          <a:bodyPr/>
          <a:lstStyle/>
          <a:p>
            <a:endParaRPr lang="de-DE" b="0" dirty="0"/>
          </a:p>
          <a:p>
            <a:r>
              <a:rPr lang="de-DE" b="0" dirty="0"/>
              <a:t> </a:t>
            </a:r>
            <a:r>
              <a:rPr lang="de-DE" dirty="0"/>
              <a:t>KOINNO Challenge-Geber-Day </a:t>
            </a:r>
          </a:p>
          <a:p>
            <a:r>
              <a:rPr lang="de-DE" altLang="de-DE" dirty="0"/>
              <a:t>Berlin</a:t>
            </a:r>
          </a:p>
          <a:p>
            <a:r>
              <a:rPr lang="de-DE" altLang="de-DE" dirty="0"/>
              <a:t>15. Mai 2024</a:t>
            </a:r>
          </a:p>
        </p:txBody>
      </p:sp>
      <p:pic>
        <p:nvPicPr>
          <p:cNvPr id="10" name="Grafik 9">
            <a:extLst>
              <a:ext uri="{FF2B5EF4-FFF2-40B4-BE49-F238E27FC236}">
                <a16:creationId xmlns:a16="http://schemas.microsoft.com/office/drawing/2014/main" id="{0A8F813F-57F3-4B7D-A909-E3C719ED67D1}"/>
              </a:ext>
            </a:extLst>
          </p:cNvPr>
          <p:cNvPicPr>
            <a:picLocks noChangeAspect="1"/>
          </p:cNvPicPr>
          <p:nvPr/>
        </p:nvPicPr>
        <p:blipFill>
          <a:blip r:embed="rId7"/>
          <a:stretch>
            <a:fillRect/>
          </a:stretch>
        </p:blipFill>
        <p:spPr>
          <a:xfrm>
            <a:off x="3571875" y="3573016"/>
            <a:ext cx="2000250" cy="7810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20064595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3010"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9" name="Rectangle 3">
            <a:hlinkClick r:id="rId13" action="ppaction://hlinksldjump"/>
            <a:extLst>
              <a:ext uri="{FF2B5EF4-FFF2-40B4-BE49-F238E27FC236}">
                <a16:creationId xmlns:a16="http://schemas.microsoft.com/office/drawing/2014/main" id="{8D9FFA4C-58FE-4C91-B15B-2D3E3EE93DCA}"/>
              </a:ext>
            </a:extLst>
          </p:cNvPr>
          <p:cNvSpPr>
            <a:spLocks noGrp="1" noChangeArrowheads="1"/>
          </p:cNvSpPr>
          <p:nvPr>
            <p:custDataLst>
              <p:tags r:id="rId4"/>
            </p:custDataLst>
          </p:nvPr>
        </p:nvSpPr>
        <p:spPr bwMode="auto">
          <a:xfrm>
            <a:off x="1692274" y="2708275"/>
            <a:ext cx="5759450"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Öffentliche Beschaffung und Beschaffungsmärkte</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3" name="Rectangle 3">
            <a:hlinkClick r:id="rId14" action="ppaction://hlinksldjump"/>
            <a:extLst>
              <a:ext uri="{FF2B5EF4-FFF2-40B4-BE49-F238E27FC236}">
                <a16:creationId xmlns:a16="http://schemas.microsoft.com/office/drawing/2014/main" id="{67CD522A-4D32-48FD-B926-3401CC07C99A}"/>
              </a:ext>
            </a:extLst>
          </p:cNvPr>
          <p:cNvSpPr>
            <a:spLocks noGrp="1" noChangeArrowheads="1"/>
          </p:cNvSpPr>
          <p:nvPr>
            <p:custDataLst>
              <p:tags r:id="rId5"/>
            </p:custDataLst>
          </p:nvPr>
        </p:nvSpPr>
        <p:spPr bwMode="auto">
          <a:xfrm>
            <a:off x="1692274" y="2987676"/>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Öffentlicher Sektor und Innovation </a:t>
            </a:r>
          </a:p>
        </p:txBody>
      </p:sp>
      <p:sp>
        <p:nvSpPr>
          <p:cNvPr id="14" name="Rectangle 3">
            <a:hlinkClick r:id="rId15" action="ppaction://hlinksldjump"/>
            <a:extLst>
              <a:ext uri="{FF2B5EF4-FFF2-40B4-BE49-F238E27FC236}">
                <a16:creationId xmlns:a16="http://schemas.microsoft.com/office/drawing/2014/main" id="{E7E04268-2839-4FA1-85EC-025CC9D293F7}"/>
              </a:ext>
            </a:extLst>
          </p:cNvPr>
          <p:cNvSpPr>
            <a:spLocks noGrp="1" noChangeArrowheads="1"/>
          </p:cNvSpPr>
          <p:nvPr>
            <p:custDataLst>
              <p:tags r:id="rId6"/>
            </p:custDataLst>
          </p:nvPr>
        </p:nvSpPr>
        <p:spPr bwMode="auto">
          <a:xfrm>
            <a:off x="1692274" y="3265488"/>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„Instrumentenbaukasten“ zur Lieferanten- und Marktorientierung </a:t>
            </a:r>
          </a:p>
        </p:txBody>
      </p:sp>
      <p:sp>
        <p:nvSpPr>
          <p:cNvPr id="39" name="Rectangle 3">
            <a:extLst>
              <a:ext uri="{FF2B5EF4-FFF2-40B4-BE49-F238E27FC236}">
                <a16:creationId xmlns:a16="http://schemas.microsoft.com/office/drawing/2014/main" id="{B66D767F-F2F2-44C7-A826-AED4A13AA863}"/>
              </a:ext>
            </a:extLst>
          </p:cNvPr>
          <p:cNvSpPr>
            <a:spLocks noGrp="1" noChangeArrowheads="1"/>
          </p:cNvSpPr>
          <p:nvPr>
            <p:custDataLst>
              <p:tags r:id="rId7"/>
            </p:custDataLst>
          </p:nvPr>
        </p:nvSpPr>
        <p:spPr bwMode="auto">
          <a:xfrm>
            <a:off x="1692274" y="3789364"/>
            <a:ext cx="5759450" cy="277813"/>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b="1" dirty="0">
                <a:solidFill>
                  <a:srgbClr val="FFFFFF"/>
                </a:solidFill>
              </a:rPr>
              <a:t>Wie Standards bei Innovationen helfen können</a:t>
            </a:r>
            <a:endParaRPr kumimoji="0" lang="de-DE" altLang="de-DE"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15" name="Rectangle 3">
            <a:hlinkClick r:id="rId16" action="ppaction://hlinksldjump"/>
            <a:extLst>
              <a:ext uri="{FF2B5EF4-FFF2-40B4-BE49-F238E27FC236}">
                <a16:creationId xmlns:a16="http://schemas.microsoft.com/office/drawing/2014/main" id="{70C933C5-1240-4173-9B52-EFB63157232D}"/>
              </a:ext>
            </a:extLst>
          </p:cNvPr>
          <p:cNvSpPr>
            <a:spLocks noGrp="1" noChangeArrowheads="1"/>
          </p:cNvSpPr>
          <p:nvPr>
            <p:custDataLst>
              <p:tags r:id="rId8"/>
            </p:custDataLst>
          </p:nvPr>
        </p:nvSpPr>
        <p:spPr bwMode="auto">
          <a:xfrm>
            <a:off x="1692275" y="4067175"/>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115888"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Entwicklung konkreter Hilfestellungen bei der Markterkundung</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2" name="Rectangle 3">
            <a:hlinkClick r:id="rId17" action="ppaction://hlinksldjump"/>
            <a:extLst>
              <a:ext uri="{FF2B5EF4-FFF2-40B4-BE49-F238E27FC236}">
                <a16:creationId xmlns:a16="http://schemas.microsoft.com/office/drawing/2014/main" id="{D0282B52-C9DE-4094-9236-C9B4FF778028}"/>
              </a:ext>
            </a:extLst>
          </p:cNvPr>
          <p:cNvSpPr>
            <a:spLocks noGrp="1" noChangeArrowheads="1"/>
          </p:cNvSpPr>
          <p:nvPr>
            <p:custDataLst>
              <p:tags r:id="rId9"/>
            </p:custDataLst>
          </p:nvPr>
        </p:nvSpPr>
        <p:spPr bwMode="auto">
          <a:xfrm>
            <a:off x="1692274" y="4591051"/>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solidFill>
                  <a:srgbClr val="000000"/>
                </a:solidFill>
              </a:rPr>
              <a:t>Werkstattbericht Toolentwicklung</a:t>
            </a:r>
            <a:endParaRPr kumimoji="0" lang="de-DE" altLang="de-D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6671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B6FBE111-F0A0-4928-9257-A26F87107B9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Folie" r:id="rId4" imgW="451" imgH="450" progId="TCLayout.ActiveDocument.1">
                  <p:embed/>
                </p:oleObj>
              </mc:Choice>
              <mc:Fallback>
                <p:oleObj name="think-cell Folie" r:id="rId4" imgW="451" imgH="450" progId="TCLayout.ActiveDocument.1">
                  <p:embed/>
                  <p:pic>
                    <p:nvPicPr>
                      <p:cNvPr id="5" name="Objekt 4" hidden="1">
                        <a:extLst>
                          <a:ext uri="{FF2B5EF4-FFF2-40B4-BE49-F238E27FC236}">
                            <a16:creationId xmlns:a16="http://schemas.microsoft.com/office/drawing/2014/main" id="{B6FBE111-F0A0-4928-9257-A26F87107B9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1C24B86-3332-451D-AB85-D8329258A828}"/>
              </a:ext>
            </a:extLst>
          </p:cNvPr>
          <p:cNvSpPr>
            <a:spLocks noGrp="1"/>
          </p:cNvSpPr>
          <p:nvPr>
            <p:ph type="title"/>
          </p:nvPr>
        </p:nvSpPr>
        <p:spPr/>
        <p:txBody>
          <a:bodyPr vert="horz"/>
          <a:lstStyle/>
          <a:p>
            <a:r>
              <a:rPr lang="de-DE" dirty="0"/>
              <a:t>Gesamtrahmen des Standardisierungsvorhabens mit KOINNO</a:t>
            </a:r>
          </a:p>
        </p:txBody>
      </p:sp>
      <p:cxnSp>
        <p:nvCxnSpPr>
          <p:cNvPr id="8" name="Gerade Verbindung mit Pfeil 7">
            <a:extLst>
              <a:ext uri="{FF2B5EF4-FFF2-40B4-BE49-F238E27FC236}">
                <a16:creationId xmlns:a16="http://schemas.microsoft.com/office/drawing/2014/main" id="{379639FA-DAAA-4331-BB68-1F5886A6F30B}"/>
              </a:ext>
            </a:extLst>
          </p:cNvPr>
          <p:cNvCxnSpPr>
            <a:cxnSpLocks/>
          </p:cNvCxnSpPr>
          <p:nvPr/>
        </p:nvCxnSpPr>
        <p:spPr>
          <a:xfrm flipV="1">
            <a:off x="205171" y="1774825"/>
            <a:ext cx="0" cy="4534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Textfeld 8">
            <a:extLst>
              <a:ext uri="{FF2B5EF4-FFF2-40B4-BE49-F238E27FC236}">
                <a16:creationId xmlns:a16="http://schemas.microsoft.com/office/drawing/2014/main" id="{6340CE62-D399-4DC6-ABF5-CCD78B95F4C0}"/>
              </a:ext>
            </a:extLst>
          </p:cNvPr>
          <p:cNvSpPr txBox="1"/>
          <p:nvPr/>
        </p:nvSpPr>
        <p:spPr>
          <a:xfrm>
            <a:off x="179512" y="2039898"/>
            <a:ext cx="64807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Ziel</a:t>
            </a:r>
          </a:p>
        </p:txBody>
      </p:sp>
      <p:sp>
        <p:nvSpPr>
          <p:cNvPr id="11" name="Textfeld 10">
            <a:extLst>
              <a:ext uri="{FF2B5EF4-FFF2-40B4-BE49-F238E27FC236}">
                <a16:creationId xmlns:a16="http://schemas.microsoft.com/office/drawing/2014/main" id="{2257ACFB-7997-4F8D-AA49-844BE3CD80A0}"/>
              </a:ext>
            </a:extLst>
          </p:cNvPr>
          <p:cNvSpPr txBox="1"/>
          <p:nvPr/>
        </p:nvSpPr>
        <p:spPr>
          <a:xfrm>
            <a:off x="179512" y="4722911"/>
            <a:ext cx="976801"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Methoden</a:t>
            </a:r>
          </a:p>
        </p:txBody>
      </p:sp>
      <p:sp>
        <p:nvSpPr>
          <p:cNvPr id="12" name="Textfeld 11">
            <a:extLst>
              <a:ext uri="{FF2B5EF4-FFF2-40B4-BE49-F238E27FC236}">
                <a16:creationId xmlns:a16="http://schemas.microsoft.com/office/drawing/2014/main" id="{5CC20B5C-5716-477B-BE36-768CDACEA7B6}"/>
              </a:ext>
            </a:extLst>
          </p:cNvPr>
          <p:cNvSpPr txBox="1"/>
          <p:nvPr/>
        </p:nvSpPr>
        <p:spPr>
          <a:xfrm>
            <a:off x="183312" y="5644211"/>
            <a:ext cx="140046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Grundlagen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Kenntnisse</a:t>
            </a:r>
          </a:p>
        </p:txBody>
      </p:sp>
      <p:sp>
        <p:nvSpPr>
          <p:cNvPr id="13" name="Gleichschenkliges Dreieck 12">
            <a:extLst>
              <a:ext uri="{FF2B5EF4-FFF2-40B4-BE49-F238E27FC236}">
                <a16:creationId xmlns:a16="http://schemas.microsoft.com/office/drawing/2014/main" id="{3BD34E50-9EED-4628-956B-33E40B5FE030}"/>
              </a:ext>
            </a:extLst>
          </p:cNvPr>
          <p:cNvSpPr/>
          <p:nvPr/>
        </p:nvSpPr>
        <p:spPr>
          <a:xfrm>
            <a:off x="1249487" y="1644650"/>
            <a:ext cx="6958013" cy="1252538"/>
          </a:xfrm>
          <a:prstGeom prst="triangle">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Standardisierung der innovationsförderlichen Auftragsvergabe</a:t>
            </a:r>
          </a:p>
        </p:txBody>
      </p:sp>
      <p:sp>
        <p:nvSpPr>
          <p:cNvPr id="21" name="Rechteck 20">
            <a:extLst>
              <a:ext uri="{FF2B5EF4-FFF2-40B4-BE49-F238E27FC236}">
                <a16:creationId xmlns:a16="http://schemas.microsoft.com/office/drawing/2014/main" id="{815BCE38-09E7-49E7-8219-2F48F62CEEB2}"/>
              </a:ext>
            </a:extLst>
          </p:cNvPr>
          <p:cNvSpPr/>
          <p:nvPr/>
        </p:nvSpPr>
        <p:spPr>
          <a:xfrm>
            <a:off x="1247900" y="4481513"/>
            <a:ext cx="1752600" cy="80327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Expertengespräche/Unterlagen von Dritten</a:t>
            </a:r>
          </a:p>
        </p:txBody>
      </p:sp>
      <p:sp>
        <p:nvSpPr>
          <p:cNvPr id="22" name="Rechteck 21">
            <a:extLst>
              <a:ext uri="{FF2B5EF4-FFF2-40B4-BE49-F238E27FC236}">
                <a16:creationId xmlns:a16="http://schemas.microsoft.com/office/drawing/2014/main" id="{43F6546B-49FB-4F6E-A336-D4ABD41F04A9}"/>
              </a:ext>
            </a:extLst>
          </p:cNvPr>
          <p:cNvSpPr/>
          <p:nvPr/>
        </p:nvSpPr>
        <p:spPr>
          <a:xfrm>
            <a:off x="3000501" y="4481513"/>
            <a:ext cx="1751013" cy="80327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Unterlagen zu Referenzmodellen</a:t>
            </a:r>
          </a:p>
        </p:txBody>
      </p:sp>
      <p:sp>
        <p:nvSpPr>
          <p:cNvPr id="23" name="Rechteck 22">
            <a:extLst>
              <a:ext uri="{FF2B5EF4-FFF2-40B4-BE49-F238E27FC236}">
                <a16:creationId xmlns:a16="http://schemas.microsoft.com/office/drawing/2014/main" id="{57D62156-DB47-466D-A2B7-99C54A2E9382}"/>
              </a:ext>
            </a:extLst>
          </p:cNvPr>
          <p:cNvSpPr/>
          <p:nvPr/>
        </p:nvSpPr>
        <p:spPr>
          <a:xfrm>
            <a:off x="4751513" y="4481513"/>
            <a:ext cx="1751013" cy="80327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Wissenschaftliche Literatur</a:t>
            </a:r>
          </a:p>
        </p:txBody>
      </p:sp>
      <p:sp>
        <p:nvSpPr>
          <p:cNvPr id="24" name="Rechteck 23">
            <a:extLst>
              <a:ext uri="{FF2B5EF4-FFF2-40B4-BE49-F238E27FC236}">
                <a16:creationId xmlns:a16="http://schemas.microsoft.com/office/drawing/2014/main" id="{9AB45191-391E-4DC3-9001-CC6BF57712E5}"/>
              </a:ext>
            </a:extLst>
          </p:cNvPr>
          <p:cNvSpPr/>
          <p:nvPr/>
        </p:nvSpPr>
        <p:spPr>
          <a:xfrm>
            <a:off x="6456488" y="4481513"/>
            <a:ext cx="1751013" cy="80327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Empirische Erhebungen</a:t>
            </a:r>
          </a:p>
        </p:txBody>
      </p:sp>
      <p:sp>
        <p:nvSpPr>
          <p:cNvPr id="25" name="Rechteck 24">
            <a:extLst>
              <a:ext uri="{FF2B5EF4-FFF2-40B4-BE49-F238E27FC236}">
                <a16:creationId xmlns:a16="http://schemas.microsoft.com/office/drawing/2014/main" id="{81F11267-3BE2-4BC0-8FB8-922E8F3E31C4}"/>
              </a:ext>
            </a:extLst>
          </p:cNvPr>
          <p:cNvSpPr/>
          <p:nvPr/>
        </p:nvSpPr>
        <p:spPr>
          <a:xfrm>
            <a:off x="1249487" y="5424488"/>
            <a:ext cx="6958013" cy="801688"/>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Standardisierung und Normung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(Definition, Anforderungen, Vorgehen, Gütekriterien)</a:t>
            </a:r>
          </a:p>
        </p:txBody>
      </p:sp>
      <p:sp>
        <p:nvSpPr>
          <p:cNvPr id="55" name="Textfeld 54">
            <a:extLst>
              <a:ext uri="{FF2B5EF4-FFF2-40B4-BE49-F238E27FC236}">
                <a16:creationId xmlns:a16="http://schemas.microsoft.com/office/drawing/2014/main" id="{7F0828F2-B92E-415D-BBFF-F9C9EC74BDDE}"/>
              </a:ext>
            </a:extLst>
          </p:cNvPr>
          <p:cNvSpPr txBox="1"/>
          <p:nvPr/>
        </p:nvSpPr>
        <p:spPr>
          <a:xfrm>
            <a:off x="8104171" y="3103355"/>
            <a:ext cx="104733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1" u="none" strike="noStrike" kern="1200" cap="none" spc="0" normalizeH="0" baseline="0" noProof="0" dirty="0">
                <a:ln>
                  <a:noFill/>
                </a:ln>
                <a:solidFill>
                  <a:srgbClr val="000000"/>
                </a:solidFill>
                <a:effectLst/>
                <a:uLnTx/>
                <a:uFillTx/>
                <a:latin typeface="Arial"/>
                <a:ea typeface="+mn-ea"/>
                <a:cs typeface="+mn-cs"/>
              </a:rPr>
              <a:t>Prozesse</a:t>
            </a:r>
          </a:p>
        </p:txBody>
      </p:sp>
      <p:sp>
        <p:nvSpPr>
          <p:cNvPr id="56" name="Textfeld 55">
            <a:extLst>
              <a:ext uri="{FF2B5EF4-FFF2-40B4-BE49-F238E27FC236}">
                <a16:creationId xmlns:a16="http://schemas.microsoft.com/office/drawing/2014/main" id="{893891C5-D339-48CA-8EB1-251FE7262271}"/>
              </a:ext>
            </a:extLst>
          </p:cNvPr>
          <p:cNvSpPr txBox="1"/>
          <p:nvPr/>
        </p:nvSpPr>
        <p:spPr>
          <a:xfrm>
            <a:off x="8104171" y="3308699"/>
            <a:ext cx="104733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1" u="none" strike="noStrike" kern="1200" cap="none" spc="0" normalizeH="0" baseline="0" noProof="0" dirty="0">
                <a:ln>
                  <a:noFill/>
                </a:ln>
                <a:solidFill>
                  <a:srgbClr val="000000"/>
                </a:solidFill>
                <a:effectLst/>
                <a:uLnTx/>
                <a:uFillTx/>
                <a:latin typeface="Arial"/>
                <a:ea typeface="+mn-ea"/>
                <a:cs typeface="+mn-cs"/>
              </a:rPr>
              <a:t>Fähigkeiten</a:t>
            </a:r>
          </a:p>
        </p:txBody>
      </p:sp>
      <p:sp>
        <p:nvSpPr>
          <p:cNvPr id="65" name="Textfeld 64">
            <a:extLst>
              <a:ext uri="{FF2B5EF4-FFF2-40B4-BE49-F238E27FC236}">
                <a16:creationId xmlns:a16="http://schemas.microsoft.com/office/drawing/2014/main" id="{07285F8D-A135-4AE2-85E7-F1C7C99E3051}"/>
              </a:ext>
            </a:extLst>
          </p:cNvPr>
          <p:cNvSpPr txBox="1"/>
          <p:nvPr/>
        </p:nvSpPr>
        <p:spPr>
          <a:xfrm>
            <a:off x="8104171" y="3502792"/>
            <a:ext cx="104733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1" u="none" strike="noStrike" kern="1200" cap="none" spc="0" normalizeH="0" baseline="0" noProof="0" dirty="0">
                <a:ln>
                  <a:noFill/>
                </a:ln>
                <a:solidFill>
                  <a:srgbClr val="000000"/>
                </a:solidFill>
                <a:effectLst/>
                <a:uLnTx/>
                <a:uFillTx/>
                <a:latin typeface="Arial"/>
                <a:ea typeface="+mn-ea"/>
                <a:cs typeface="+mn-cs"/>
              </a:rPr>
              <a:t>KPIs</a:t>
            </a:r>
          </a:p>
        </p:txBody>
      </p:sp>
      <p:sp>
        <p:nvSpPr>
          <p:cNvPr id="66" name="Textfeld 65">
            <a:extLst>
              <a:ext uri="{FF2B5EF4-FFF2-40B4-BE49-F238E27FC236}">
                <a16:creationId xmlns:a16="http://schemas.microsoft.com/office/drawing/2014/main" id="{0690CBFC-48FB-4E33-ABF0-4A7C408E9D6A}"/>
              </a:ext>
            </a:extLst>
          </p:cNvPr>
          <p:cNvSpPr txBox="1"/>
          <p:nvPr/>
        </p:nvSpPr>
        <p:spPr>
          <a:xfrm>
            <a:off x="8104171" y="3715852"/>
            <a:ext cx="1047333"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1" u="none" strike="noStrike" kern="1200" cap="none" spc="0" normalizeH="0" baseline="0" noProof="0" dirty="0">
                <a:ln>
                  <a:noFill/>
                </a:ln>
                <a:solidFill>
                  <a:srgbClr val="000000"/>
                </a:solidFill>
                <a:effectLst/>
                <a:uLnTx/>
                <a:uFillTx/>
                <a:latin typeface="Arial"/>
                <a:ea typeface="+mn-ea"/>
                <a:cs typeface="+mn-cs"/>
              </a:rPr>
              <a:t>Technologie</a:t>
            </a:r>
          </a:p>
        </p:txBody>
      </p:sp>
      <p:sp>
        <p:nvSpPr>
          <p:cNvPr id="67" name="Textfeld 66">
            <a:extLst>
              <a:ext uri="{FF2B5EF4-FFF2-40B4-BE49-F238E27FC236}">
                <a16:creationId xmlns:a16="http://schemas.microsoft.com/office/drawing/2014/main" id="{99BF3CCC-3D6F-44F9-B833-E8DCD7ED18CB}"/>
              </a:ext>
            </a:extLst>
          </p:cNvPr>
          <p:cNvSpPr txBox="1"/>
          <p:nvPr/>
        </p:nvSpPr>
        <p:spPr>
          <a:xfrm>
            <a:off x="8104171" y="3956597"/>
            <a:ext cx="104733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1" u="none" strike="noStrike" kern="1200" cap="none" spc="0" normalizeH="0" baseline="0" noProof="0" dirty="0">
                <a:ln>
                  <a:noFill/>
                </a:ln>
                <a:solidFill>
                  <a:srgbClr val="000000"/>
                </a:solidFill>
                <a:effectLst/>
                <a:uLnTx/>
                <a:uFillTx/>
                <a:latin typeface="Arial"/>
                <a:ea typeface="+mn-ea"/>
                <a:cs typeface="+mn-cs"/>
              </a:rPr>
              <a:t>Best Practice</a:t>
            </a:r>
          </a:p>
        </p:txBody>
      </p:sp>
      <p:sp>
        <p:nvSpPr>
          <p:cNvPr id="47" name="Foliennummernplatzhalter 3">
            <a:extLst>
              <a:ext uri="{FF2B5EF4-FFF2-40B4-BE49-F238E27FC236}">
                <a16:creationId xmlns:a16="http://schemas.microsoft.com/office/drawing/2014/main" id="{834BB4D2-575A-415F-86BF-53A0FBBD77AE}"/>
              </a:ext>
            </a:extLst>
          </p:cNvPr>
          <p:cNvSpPr>
            <a:spLocks noGrp="1"/>
          </p:cNvSpPr>
          <p:nvPr>
            <p:ph type="sldNum" sz="quarter" idx="11"/>
          </p:nvPr>
        </p:nvSpPr>
        <p:spPr>
          <a:xfrm>
            <a:off x="7020272" y="6172200"/>
            <a:ext cx="1895128"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Grafik 2">
            <a:extLst>
              <a:ext uri="{FF2B5EF4-FFF2-40B4-BE49-F238E27FC236}">
                <a16:creationId xmlns:a16="http://schemas.microsoft.com/office/drawing/2014/main" id="{0ED36E58-0AE6-442C-B814-F3E52EEFABCB}"/>
              </a:ext>
            </a:extLst>
          </p:cNvPr>
          <p:cNvPicPr>
            <a:picLocks noChangeAspect="1"/>
          </p:cNvPicPr>
          <p:nvPr/>
        </p:nvPicPr>
        <p:blipFill>
          <a:blip r:embed="rId6"/>
          <a:stretch>
            <a:fillRect/>
          </a:stretch>
        </p:blipFill>
        <p:spPr>
          <a:xfrm>
            <a:off x="1247900" y="3128399"/>
            <a:ext cx="7042352" cy="1089331"/>
          </a:xfrm>
          <a:prstGeom prst="rect">
            <a:avLst/>
          </a:prstGeom>
        </p:spPr>
      </p:pic>
    </p:spTree>
    <p:extLst>
      <p:ext uri="{BB962C8B-B14F-4D97-AF65-F5344CB8AC3E}">
        <p14:creationId xmlns:p14="http://schemas.microsoft.com/office/powerpoint/2010/main" val="479348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43F34996-24F4-425B-8E2D-6702C25F587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Folie" r:id="rId4" imgW="451" imgH="450" progId="TCLayout.ActiveDocument.1">
                  <p:embed/>
                </p:oleObj>
              </mc:Choice>
              <mc:Fallback>
                <p:oleObj name="think-cell Folie" r:id="rId4" imgW="451" imgH="450" progId="TCLayout.ActiveDocument.1">
                  <p:embed/>
                  <p:pic>
                    <p:nvPicPr>
                      <p:cNvPr id="7" name="Objekt 6" hidden="1">
                        <a:extLst>
                          <a:ext uri="{FF2B5EF4-FFF2-40B4-BE49-F238E27FC236}">
                            <a16:creationId xmlns:a16="http://schemas.microsoft.com/office/drawing/2014/main" id="{43F34996-24F4-425B-8E2D-6702C25F58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3850483-E934-4CC8-864E-CBB7FF635FF2}"/>
              </a:ext>
            </a:extLst>
          </p:cNvPr>
          <p:cNvSpPr>
            <a:spLocks noGrp="1"/>
          </p:cNvSpPr>
          <p:nvPr>
            <p:ph type="title"/>
          </p:nvPr>
        </p:nvSpPr>
        <p:spPr/>
        <p:txBody>
          <a:bodyPr vert="horz"/>
          <a:lstStyle/>
          <a:p>
            <a:r>
              <a:rPr lang="de-DE" dirty="0"/>
              <a:t>Standardisierungen – Effekt auf Innovationen</a:t>
            </a:r>
          </a:p>
        </p:txBody>
      </p:sp>
      <p:sp>
        <p:nvSpPr>
          <p:cNvPr id="3" name="Inhaltsplatzhalter 2">
            <a:extLst>
              <a:ext uri="{FF2B5EF4-FFF2-40B4-BE49-F238E27FC236}">
                <a16:creationId xmlns:a16="http://schemas.microsoft.com/office/drawing/2014/main" id="{82BE0FE2-60F9-4851-9ACB-FA5B774EFE89}"/>
              </a:ext>
            </a:extLst>
          </p:cNvPr>
          <p:cNvSpPr>
            <a:spLocks noGrp="1"/>
          </p:cNvSpPr>
          <p:nvPr>
            <p:ph idx="1"/>
          </p:nvPr>
        </p:nvSpPr>
        <p:spPr/>
        <p:txBody>
          <a:bodyPr/>
          <a:lstStyle/>
          <a:p>
            <a:pPr marL="0" indent="0"/>
            <a:r>
              <a:rPr lang="de-DE" dirty="0"/>
              <a:t>Literatur zu Standards/Normen beschäftigt mit deren innovativer Wirkung</a:t>
            </a:r>
          </a:p>
          <a:p>
            <a:pPr marL="0" indent="0"/>
            <a:endParaRPr lang="de-DE" dirty="0"/>
          </a:p>
          <a:p>
            <a:pPr>
              <a:buFont typeface="Arial" panose="020B0604020202020204" pitchFamily="34" charset="0"/>
              <a:buChar char="•"/>
            </a:pPr>
            <a:r>
              <a:rPr lang="en-GB" sz="1400" dirty="0"/>
              <a:t>Normen sind der </a:t>
            </a:r>
            <a:r>
              <a:rPr lang="en-GB" sz="1400" b="1" dirty="0"/>
              <a:t>Schlüssel für Innovation </a:t>
            </a:r>
            <a:r>
              <a:rPr lang="en-GB" sz="1400" dirty="0"/>
              <a:t>und </a:t>
            </a:r>
            <a:r>
              <a:rPr lang="en-GB" sz="1400" b="1" dirty="0"/>
              <a:t>Fortschritt</a:t>
            </a:r>
            <a:r>
              <a:rPr lang="en-GB" sz="1400" dirty="0"/>
              <a:t> in einem funktionierenden Binnenmarkt</a:t>
            </a:r>
          </a:p>
          <a:p>
            <a:pPr>
              <a:buFont typeface="Arial" panose="020B0604020202020204" pitchFamily="34" charset="0"/>
              <a:buChar char="•"/>
            </a:pPr>
            <a:r>
              <a:rPr lang="de-DE" sz="1400" dirty="0"/>
              <a:t>Die </a:t>
            </a:r>
            <a:r>
              <a:rPr lang="de-DE" sz="1400" b="1" dirty="0"/>
              <a:t>Umsetzung von Normen </a:t>
            </a:r>
            <a:r>
              <a:rPr lang="de-DE" sz="1400" dirty="0"/>
              <a:t>in innovativen Produkten kann die </a:t>
            </a:r>
            <a:r>
              <a:rPr lang="de-DE" sz="1400" b="1" dirty="0"/>
              <a:t>Produktionskosten und somit den Preis senken</a:t>
            </a:r>
            <a:r>
              <a:rPr lang="de-DE" sz="1400" dirty="0"/>
              <a:t>, den öffentliche Beschaffer zahlen müssen, sowie die </a:t>
            </a:r>
            <a:r>
              <a:rPr lang="de-DE" sz="1400" b="1" dirty="0"/>
              <a:t>Lebenszykluskosten verringern</a:t>
            </a:r>
          </a:p>
          <a:p>
            <a:pPr>
              <a:buFont typeface="Arial" panose="020B0604020202020204" pitchFamily="34" charset="0"/>
              <a:buChar char="•"/>
            </a:pPr>
            <a:r>
              <a:rPr lang="de-DE" sz="1400" dirty="0"/>
              <a:t>Normen können die </a:t>
            </a:r>
            <a:r>
              <a:rPr lang="de-DE" sz="1400" b="1" dirty="0"/>
              <a:t>Kompatibilität der eingekauften Innovationen </a:t>
            </a:r>
            <a:r>
              <a:rPr lang="de-DE" sz="1400" dirty="0"/>
              <a:t>mit der vorhandenen </a:t>
            </a:r>
            <a:r>
              <a:rPr lang="de-DE" sz="1400" b="1" dirty="0"/>
              <a:t>Infrastruktur</a:t>
            </a:r>
            <a:r>
              <a:rPr lang="de-DE" sz="1400" dirty="0"/>
              <a:t> sicherstellen </a:t>
            </a:r>
          </a:p>
          <a:p>
            <a:pPr>
              <a:buFont typeface="Arial" panose="020B0604020202020204" pitchFamily="34" charset="0"/>
              <a:buChar char="•"/>
            </a:pPr>
            <a:r>
              <a:rPr lang="de-DE" sz="1400" dirty="0"/>
              <a:t>Normen </a:t>
            </a:r>
            <a:r>
              <a:rPr lang="de-DE" sz="1400" b="1" dirty="0"/>
              <a:t>regen den Wettbewerb an </a:t>
            </a:r>
            <a:r>
              <a:rPr lang="de-DE" sz="1400" dirty="0"/>
              <a:t>und erhöhen somit auch den </a:t>
            </a:r>
            <a:r>
              <a:rPr lang="de-DE" sz="1400" b="1" dirty="0"/>
              <a:t>Konkurrenzdruck bei öffentlichen Ausschreibungen</a:t>
            </a:r>
            <a:r>
              <a:rPr lang="de-DE" sz="1400" dirty="0"/>
              <a:t> </a:t>
            </a:r>
          </a:p>
          <a:p>
            <a:pPr>
              <a:buFont typeface="Arial" panose="020B0604020202020204" pitchFamily="34" charset="0"/>
              <a:buChar char="•"/>
            </a:pPr>
            <a:r>
              <a:rPr lang="de-DE" sz="1400" dirty="0"/>
              <a:t>Anwendung von Normen </a:t>
            </a:r>
            <a:r>
              <a:rPr lang="de-DE" sz="1400" b="1" dirty="0"/>
              <a:t>reduziert das Risiko der Abhängigkeit </a:t>
            </a:r>
            <a:r>
              <a:rPr lang="de-DE" sz="1400" dirty="0"/>
              <a:t>von einem bestimmten Lieferanten</a:t>
            </a:r>
          </a:p>
          <a:p>
            <a:pPr>
              <a:buFont typeface="Arial" panose="020B0604020202020204" pitchFamily="34" charset="0"/>
              <a:buChar char="•"/>
            </a:pPr>
            <a:r>
              <a:rPr lang="de-DE" sz="1400" dirty="0"/>
              <a:t>Normen führen zu einem </a:t>
            </a:r>
            <a:r>
              <a:rPr lang="de-DE" sz="1400" b="1" dirty="0"/>
              <a:t>indirekten Innovationseffekt </a:t>
            </a:r>
            <a:r>
              <a:rPr lang="de-DE" sz="1400" dirty="0"/>
              <a:t>für Unternehmen</a:t>
            </a:r>
          </a:p>
          <a:p>
            <a:pPr>
              <a:buFont typeface="Arial" panose="020B0604020202020204" pitchFamily="34" charset="0"/>
              <a:buChar char="•"/>
            </a:pPr>
            <a:r>
              <a:rPr lang="de-DE" sz="1400" dirty="0"/>
              <a:t>Normen </a:t>
            </a:r>
            <a:r>
              <a:rPr lang="de-DE" sz="1400" b="1" dirty="0"/>
              <a:t>reduzieren die Risiken </a:t>
            </a:r>
            <a:r>
              <a:rPr lang="de-DE" sz="1400" dirty="0"/>
              <a:t>für öffentliche Beschaffer  in </a:t>
            </a:r>
            <a:r>
              <a:rPr lang="de-DE" sz="1400" b="1" dirty="0"/>
              <a:t>Bezug auf Kosten, Gesundheit, Umwelt und Sicherheit</a:t>
            </a:r>
            <a:r>
              <a:rPr lang="de-DE" sz="1400" dirty="0"/>
              <a:t> und schaffen damit einen </a:t>
            </a:r>
            <a:r>
              <a:rPr lang="de-DE" sz="1400" b="1" dirty="0"/>
              <a:t>Spielraum für die Beschaffung von Produkten und Dienstleistungen mit innovativen Eigenschaften</a:t>
            </a:r>
          </a:p>
          <a:p>
            <a:pPr>
              <a:buFont typeface="Arial" panose="020B0604020202020204" pitchFamily="34" charset="0"/>
              <a:buChar char="•"/>
            </a:pPr>
            <a:r>
              <a:rPr lang="de-DE" sz="1400" dirty="0"/>
              <a:t>Die Anwendung von Normen in der öffentlichen Beschaffung kann </a:t>
            </a:r>
            <a:r>
              <a:rPr lang="de-DE" sz="1400" b="1" dirty="0"/>
              <a:t>innovationsfördernde Beschaffungsprozesse</a:t>
            </a:r>
            <a:r>
              <a:rPr lang="de-DE" sz="1400" dirty="0"/>
              <a:t> im </a:t>
            </a:r>
            <a:r>
              <a:rPr lang="de-DE" sz="1400" b="1" dirty="0"/>
              <a:t>privaten Sektor positiv beeinflussen </a:t>
            </a:r>
            <a:endParaRPr lang="en-GB" sz="1400" b="1" dirty="0"/>
          </a:p>
          <a:p>
            <a:pPr marL="0" indent="0"/>
            <a:endParaRPr lang="de-DE" dirty="0"/>
          </a:p>
        </p:txBody>
      </p:sp>
      <p:sp>
        <p:nvSpPr>
          <p:cNvPr id="4" name="Foliennummernplatzhalter 3">
            <a:extLst>
              <a:ext uri="{FF2B5EF4-FFF2-40B4-BE49-F238E27FC236}">
                <a16:creationId xmlns:a16="http://schemas.microsoft.com/office/drawing/2014/main" id="{8CD3E171-F7F9-432E-9D07-BB203F60DE16}"/>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platzhalter 4">
            <a:extLst>
              <a:ext uri="{FF2B5EF4-FFF2-40B4-BE49-F238E27FC236}">
                <a16:creationId xmlns:a16="http://schemas.microsoft.com/office/drawing/2014/main" id="{E4C27C46-71E9-48BA-8C5D-96E3779B21D4}"/>
              </a:ext>
            </a:extLst>
          </p:cNvPr>
          <p:cNvSpPr>
            <a:spLocks noGrp="1"/>
          </p:cNvSpPr>
          <p:nvPr>
            <p:ph type="body" sz="quarter" idx="12"/>
          </p:nvPr>
        </p:nvSpPr>
        <p:spPr>
          <a:xfrm>
            <a:off x="228600" y="6172200"/>
            <a:ext cx="2903240" cy="280988"/>
          </a:xfrm>
        </p:spPr>
        <p:txBody>
          <a:bodyPr/>
          <a:lstStyle/>
          <a:p>
            <a:r>
              <a:rPr lang="en-GB" dirty="0"/>
              <a:t>Europäische Kommission (2016); Blind (2009)</a:t>
            </a:r>
          </a:p>
          <a:p>
            <a:endParaRPr lang="de-DE" dirty="0"/>
          </a:p>
        </p:txBody>
      </p:sp>
    </p:spTree>
    <p:extLst>
      <p:ext uri="{BB962C8B-B14F-4D97-AF65-F5344CB8AC3E}">
        <p14:creationId xmlns:p14="http://schemas.microsoft.com/office/powerpoint/2010/main" val="2114193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407369889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6082"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11" name="Rectangle 3">
            <a:hlinkClick r:id="rId13" action="ppaction://hlinksldjump"/>
            <a:extLst>
              <a:ext uri="{FF2B5EF4-FFF2-40B4-BE49-F238E27FC236}">
                <a16:creationId xmlns:a16="http://schemas.microsoft.com/office/drawing/2014/main" id="{9D38D3BC-0E4B-46C0-A167-94B00D89812D}"/>
              </a:ext>
            </a:extLst>
          </p:cNvPr>
          <p:cNvSpPr>
            <a:spLocks noGrp="1" noChangeArrowheads="1"/>
          </p:cNvSpPr>
          <p:nvPr>
            <p:custDataLst>
              <p:tags r:id="rId4"/>
            </p:custDataLst>
          </p:nvPr>
        </p:nvSpPr>
        <p:spPr bwMode="auto">
          <a:xfrm>
            <a:off x="1692274" y="2708275"/>
            <a:ext cx="5759450"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Öffentliche Beschaffung und Beschaffungsmärkte</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5" name="Rectangle 3">
            <a:hlinkClick r:id="rId14" action="ppaction://hlinksldjump"/>
            <a:extLst>
              <a:ext uri="{FF2B5EF4-FFF2-40B4-BE49-F238E27FC236}">
                <a16:creationId xmlns:a16="http://schemas.microsoft.com/office/drawing/2014/main" id="{3255E314-39A4-4C33-BDEA-51A5C8E52E89}"/>
              </a:ext>
            </a:extLst>
          </p:cNvPr>
          <p:cNvSpPr>
            <a:spLocks noGrp="1" noChangeArrowheads="1"/>
          </p:cNvSpPr>
          <p:nvPr>
            <p:custDataLst>
              <p:tags r:id="rId5"/>
            </p:custDataLst>
          </p:nvPr>
        </p:nvSpPr>
        <p:spPr bwMode="auto">
          <a:xfrm>
            <a:off x="1692275" y="2987676"/>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a:t>Öffentlicher </a:t>
            </a:r>
            <a:r>
              <a:rPr lang="de-DE" dirty="0"/>
              <a:t>Sektor und Innovation </a:t>
            </a:r>
          </a:p>
        </p:txBody>
      </p:sp>
      <p:sp>
        <p:nvSpPr>
          <p:cNvPr id="16" name="Rectangle 3">
            <a:hlinkClick r:id="rId15" action="ppaction://hlinksldjump"/>
            <a:extLst>
              <a:ext uri="{FF2B5EF4-FFF2-40B4-BE49-F238E27FC236}">
                <a16:creationId xmlns:a16="http://schemas.microsoft.com/office/drawing/2014/main" id="{C351EB0B-535E-430E-95FC-0861DD21C27C}"/>
              </a:ext>
            </a:extLst>
          </p:cNvPr>
          <p:cNvSpPr>
            <a:spLocks noGrp="1" noChangeArrowheads="1"/>
          </p:cNvSpPr>
          <p:nvPr>
            <p:custDataLst>
              <p:tags r:id="rId6"/>
            </p:custDataLst>
          </p:nvPr>
        </p:nvSpPr>
        <p:spPr bwMode="auto">
          <a:xfrm>
            <a:off x="1692275" y="3265488"/>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a:t>„</a:t>
            </a:r>
            <a:r>
              <a:rPr lang="de-DE" dirty="0"/>
              <a:t>Instrumentenbaukasten“ zur Lieferanten- und Marktorientierung </a:t>
            </a:r>
          </a:p>
        </p:txBody>
      </p:sp>
      <p:sp>
        <p:nvSpPr>
          <p:cNvPr id="20" name="Rectangle 3">
            <a:hlinkClick r:id="rId16" action="ppaction://hlinksldjump"/>
            <a:extLst>
              <a:ext uri="{FF2B5EF4-FFF2-40B4-BE49-F238E27FC236}">
                <a16:creationId xmlns:a16="http://schemas.microsoft.com/office/drawing/2014/main" id="{1A9F40EF-494F-410A-AF66-25B6C7BEBE75}"/>
              </a:ext>
            </a:extLst>
          </p:cNvPr>
          <p:cNvSpPr>
            <a:spLocks noGrp="1" noChangeArrowheads="1"/>
          </p:cNvSpPr>
          <p:nvPr>
            <p:custDataLst>
              <p:tags r:id="rId7"/>
            </p:custDataLst>
          </p:nvPr>
        </p:nvSpPr>
        <p:spPr bwMode="auto">
          <a:xfrm>
            <a:off x="1692274" y="3789364"/>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t>Wie </a:t>
            </a:r>
            <a:r>
              <a:rPr lang="de-DE" altLang="en-US" dirty="0"/>
              <a:t>Standards bei Innovationen helfen können</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21" name="Rectangle 3">
            <a:extLst>
              <a:ext uri="{FF2B5EF4-FFF2-40B4-BE49-F238E27FC236}">
                <a16:creationId xmlns:a16="http://schemas.microsoft.com/office/drawing/2014/main" id="{5CAF22AF-EF54-47F5-A143-20881E9A8FB1}"/>
              </a:ext>
            </a:extLst>
          </p:cNvPr>
          <p:cNvSpPr>
            <a:spLocks noGrp="1" noChangeArrowheads="1"/>
          </p:cNvSpPr>
          <p:nvPr>
            <p:custDataLst>
              <p:tags r:id="rId8"/>
            </p:custDataLst>
          </p:nvPr>
        </p:nvSpPr>
        <p:spPr bwMode="auto">
          <a:xfrm>
            <a:off x="1692275" y="4067175"/>
            <a:ext cx="5759450" cy="523875"/>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b="1">
                <a:solidFill>
                  <a:schemeClr val="bg1"/>
                </a:solidFill>
              </a:rPr>
              <a:t>Entwicklung konkreter Hilfestellungen bei der Markterkundung</a:t>
            </a:r>
            <a:endParaRPr kumimoji="0" lang="de-DE" altLang="de-DE" sz="1600" b="1" i="0" u="none" strike="noStrike" kern="1200" cap="none" spc="0" normalizeH="0" baseline="0" noProof="0" dirty="0">
              <a:ln>
                <a:noFill/>
              </a:ln>
              <a:solidFill>
                <a:schemeClr val="bg1"/>
              </a:solidFill>
              <a:effectLst/>
              <a:uLnTx/>
              <a:uFillTx/>
              <a:latin typeface="Arial"/>
              <a:ea typeface="+mn-ea"/>
              <a:cs typeface="+mn-cs"/>
            </a:endParaRPr>
          </a:p>
        </p:txBody>
      </p:sp>
      <p:sp>
        <p:nvSpPr>
          <p:cNvPr id="23" name="Rectangle 3">
            <a:hlinkClick r:id="rId17" action="ppaction://hlinksldjump"/>
            <a:extLst>
              <a:ext uri="{FF2B5EF4-FFF2-40B4-BE49-F238E27FC236}">
                <a16:creationId xmlns:a16="http://schemas.microsoft.com/office/drawing/2014/main" id="{8C64AA07-81F8-4ED7-A28F-05AA879039AD}"/>
              </a:ext>
            </a:extLst>
          </p:cNvPr>
          <p:cNvSpPr>
            <a:spLocks noGrp="1" noChangeArrowheads="1"/>
          </p:cNvSpPr>
          <p:nvPr>
            <p:custDataLst>
              <p:tags r:id="rId9"/>
            </p:custDataLst>
          </p:nvPr>
        </p:nvSpPr>
        <p:spPr bwMode="auto">
          <a:xfrm>
            <a:off x="1692274" y="4591051"/>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solidFill>
                  <a:srgbClr val="000000"/>
                </a:solidFill>
              </a:rPr>
              <a:t>Werkstattbericht Toolentwicklung</a:t>
            </a:r>
            <a:endParaRPr kumimoji="0" lang="de-DE" altLang="de-D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34623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22329766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Folie" r:id="rId32" imgW="270" imgH="270" progId="TCLayout.ActiveDocument.1">
                  <p:embed/>
                </p:oleObj>
              </mc:Choice>
              <mc:Fallback>
                <p:oleObj name="think-cell Folie" r:id="rId32" imgW="270" imgH="270" progId="TCLayout.ActiveDocument.1">
                  <p:embed/>
                  <p:pic>
                    <p:nvPicPr>
                      <p:cNvPr id="29" name="Objekt 28" hidden="1"/>
                      <p:cNvPicPr/>
                      <p:nvPr/>
                    </p:nvPicPr>
                    <p:blipFill>
                      <a:blip r:embed="rId33"/>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algn="ctr" fontAlgn="base">
              <a:spcBef>
                <a:spcPct val="0"/>
              </a:spcBef>
              <a:spcAft>
                <a:spcPct val="0"/>
              </a:spcAft>
            </a:pPr>
            <a:endParaRPr kumimoji="0" lang="de-DE" sz="1400" u="none" strike="noStrike" cap="none" normalizeH="0" dirty="0">
              <a:ln>
                <a:noFill/>
              </a:ln>
              <a:solidFill>
                <a:schemeClr val="tx1"/>
              </a:solidFill>
              <a:effectLst/>
              <a:latin typeface="Arial" panose="020B0604020202020204" pitchFamily="34" charset="0"/>
              <a:sym typeface="Arial" panose="020B0604020202020204" pitchFamily="34" charset="0"/>
            </a:endParaRPr>
          </a:p>
        </p:txBody>
      </p:sp>
      <p:sp>
        <p:nvSpPr>
          <p:cNvPr id="5" name="Foliennummernplatzhalter 4"/>
          <p:cNvSpPr>
            <a:spLocks noGrp="1"/>
          </p:cNvSpPr>
          <p:nvPr>
            <p:ph type="sldNum" sz="quarter" idx="11"/>
          </p:nvPr>
        </p:nvSpPr>
        <p:spPr/>
        <p:txBody>
          <a:bodyPr/>
          <a:lstStyle/>
          <a:p>
            <a:pPr>
              <a:defRPr/>
            </a:pPr>
            <a:endParaRPr lang="de-DE" dirty="0">
              <a:latin typeface="+mn-lt"/>
            </a:endParaRPr>
          </a:p>
          <a:p>
            <a:pPr>
              <a:defRPr/>
            </a:pPr>
            <a:br>
              <a:rPr lang="de-DE" dirty="0">
                <a:latin typeface="+mn-lt"/>
              </a:rPr>
            </a:br>
            <a:fld id="{8493ACDC-B87E-44ED-80CF-1F56D2D5A7DC}" type="slidenum">
              <a:rPr lang="de-DE" smtClean="0">
                <a:latin typeface="+mn-lt"/>
              </a:rPr>
              <a:pPr>
                <a:defRPr/>
              </a:pPr>
              <a:t>3</a:t>
            </a:fld>
            <a:endParaRPr lang="de-DE" dirty="0">
              <a:latin typeface="+mn-lt"/>
            </a:endParaRPr>
          </a:p>
        </p:txBody>
      </p:sp>
      <p:sp>
        <p:nvSpPr>
          <p:cNvPr id="25" name="Rechteck 24"/>
          <p:cNvSpPr/>
          <p:nvPr/>
        </p:nvSpPr>
        <p:spPr>
          <a:xfrm>
            <a:off x="258114" y="6075364"/>
            <a:ext cx="2422949" cy="584775"/>
          </a:xfrm>
          <a:prstGeom prst="rect">
            <a:avLst/>
          </a:prstGeom>
        </p:spPr>
        <p:txBody>
          <a:bodyPr wrap="square">
            <a:spAutoFit/>
          </a:bodyPr>
          <a:lstStyle/>
          <a:p>
            <a:pPr>
              <a:spcAft>
                <a:spcPts val="0"/>
              </a:spcAft>
            </a:pPr>
            <a:r>
              <a:rPr lang="de-DE" sz="800" dirty="0">
                <a:latin typeface="+mn-lt"/>
              </a:rPr>
              <a:t>Quelle: UniBwM, Hochrechnung des öffentlichen Beschaffungsvolumens auf Basis von Haushaltsdaten und öffentlicher Statistiken.</a:t>
            </a:r>
          </a:p>
          <a:p>
            <a:pPr>
              <a:spcAft>
                <a:spcPts val="0"/>
              </a:spcAft>
            </a:pPr>
            <a:endParaRPr lang="de-DE" sz="800" b="0" dirty="0">
              <a:latin typeface="+mn-lt"/>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Öffentliche Beschaffung ist strategisch</a:t>
            </a:r>
          </a:p>
        </p:txBody>
      </p:sp>
      <p:cxnSp>
        <p:nvCxnSpPr>
          <p:cNvPr id="45" name="Gerader Verbinder 44"/>
          <p:cNvCxnSpPr/>
          <p:nvPr>
            <p:custDataLst>
              <p:tags r:id="rId4"/>
            </p:custDataLst>
          </p:nvPr>
        </p:nvCxnSpPr>
        <p:spPr bwMode="auto">
          <a:xfrm>
            <a:off x="3381375" y="2752725"/>
            <a:ext cx="266700" cy="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26" name="Gerader Verbinder 25"/>
          <p:cNvCxnSpPr/>
          <p:nvPr>
            <p:custDataLst>
              <p:tags r:id="rId5"/>
            </p:custDataLst>
          </p:nvPr>
        </p:nvCxnSpPr>
        <p:spPr bwMode="auto">
          <a:xfrm>
            <a:off x="923925" y="4543425"/>
            <a:ext cx="266700" cy="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27" name="Gerader Verbinder 26"/>
          <p:cNvCxnSpPr/>
          <p:nvPr>
            <p:custDataLst>
              <p:tags r:id="rId6"/>
            </p:custDataLst>
          </p:nvPr>
        </p:nvCxnSpPr>
        <p:spPr bwMode="auto">
          <a:xfrm>
            <a:off x="1533525" y="4391025"/>
            <a:ext cx="266700" cy="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37" name="Gerader Verbinder 36"/>
          <p:cNvCxnSpPr/>
          <p:nvPr>
            <p:custDataLst>
              <p:tags r:id="rId7"/>
            </p:custDataLst>
          </p:nvPr>
        </p:nvCxnSpPr>
        <p:spPr bwMode="auto">
          <a:xfrm>
            <a:off x="2152650" y="4029075"/>
            <a:ext cx="266700" cy="0"/>
          </a:xfrm>
          <a:prstGeom prst="line">
            <a:avLst/>
          </a:prstGeom>
          <a:solidFill>
            <a:schemeClr val="accent1"/>
          </a:solidFill>
          <a:ln w="3175" cap="flat" cmpd="sng" algn="ctr">
            <a:solidFill>
              <a:schemeClr val="tx1"/>
            </a:solidFill>
            <a:prstDash val="lgDash"/>
            <a:round/>
            <a:headEnd type="none" w="med" len="med"/>
            <a:tailEnd type="none" w="med" len="med"/>
          </a:ln>
          <a:effectLst/>
        </p:spPr>
      </p:cxnSp>
      <p:cxnSp>
        <p:nvCxnSpPr>
          <p:cNvPr id="40" name="Gerader Verbinder 39"/>
          <p:cNvCxnSpPr/>
          <p:nvPr>
            <p:custDataLst>
              <p:tags r:id="rId8"/>
            </p:custDataLst>
          </p:nvPr>
        </p:nvCxnSpPr>
        <p:spPr bwMode="auto">
          <a:xfrm>
            <a:off x="2771775" y="3971925"/>
            <a:ext cx="266700" cy="0"/>
          </a:xfrm>
          <a:prstGeom prst="line">
            <a:avLst/>
          </a:prstGeom>
          <a:solidFill>
            <a:schemeClr val="accent1"/>
          </a:solidFill>
          <a:ln w="3175" cap="flat" cmpd="sng" algn="ctr">
            <a:solidFill>
              <a:schemeClr val="tx1"/>
            </a:solidFill>
            <a:prstDash val="lgDash"/>
            <a:round/>
            <a:headEnd type="none" w="med" len="med"/>
            <a:tailEnd type="none" w="med" len="med"/>
          </a:ln>
          <a:effectLst/>
        </p:spPr>
      </p:cxnSp>
      <p:graphicFrame>
        <p:nvGraphicFramePr>
          <p:cNvPr id="2" name="Objekt 1"/>
          <p:cNvGraphicFramePr>
            <a:graphicFrameLocks/>
          </p:cNvGraphicFramePr>
          <p:nvPr>
            <p:custDataLst>
              <p:tags r:id="rId9"/>
            </p:custDataLst>
          </p:nvPr>
        </p:nvGraphicFramePr>
        <p:xfrm>
          <a:off x="228600" y="2400299"/>
          <a:ext cx="4067122" cy="2486160"/>
        </p:xfrm>
        <a:graphic>
          <a:graphicData uri="http://schemas.openxmlformats.org/presentationml/2006/ole">
            <mc:AlternateContent xmlns:mc="http://schemas.openxmlformats.org/markup-compatibility/2006">
              <mc:Choice xmlns:v="urn:schemas-microsoft-com:vml" Requires="v">
                <p:oleObj spid="_x0000_s19459" name="Chart" r:id="rId34" imgW="4067153" imgH="2485986" progId="MSGraph.Chart.8">
                  <p:embed followColorScheme="full"/>
                </p:oleObj>
              </mc:Choice>
              <mc:Fallback>
                <p:oleObj name="Chart" r:id="rId34" imgW="4067153" imgH="2485986" progId="MSGraph.Chart.8">
                  <p:embed followColorScheme="full"/>
                  <p:pic>
                    <p:nvPicPr>
                      <p:cNvPr id="2" name="Objekt 1"/>
                      <p:cNvPicPr/>
                      <p:nvPr/>
                    </p:nvPicPr>
                    <p:blipFill>
                      <a:blip r:embed="rId35"/>
                      <a:stretch>
                        <a:fillRect/>
                      </a:stretch>
                    </p:blipFill>
                    <p:spPr>
                      <a:xfrm>
                        <a:off x="228600" y="2400299"/>
                        <a:ext cx="4067122" cy="2486160"/>
                      </a:xfrm>
                      <a:prstGeom prst="rect">
                        <a:avLst/>
                      </a:prstGeom>
                    </p:spPr>
                  </p:pic>
                </p:oleObj>
              </mc:Fallback>
            </mc:AlternateContent>
          </a:graphicData>
        </a:graphic>
      </p:graphicFrame>
      <p:sp>
        <p:nvSpPr>
          <p:cNvPr id="43" name="Rectangle 3"/>
          <p:cNvSpPr>
            <a:spLocks noGrp="1" noChangeArrowheads="1"/>
          </p:cNvSpPr>
          <p:nvPr>
            <p:custDataLst>
              <p:tags r:id="rId10"/>
            </p:custDataLst>
          </p:nvPr>
        </p:nvSpPr>
        <p:spPr bwMode="auto">
          <a:xfrm flipV="1">
            <a:off x="3748088" y="4799013"/>
            <a:ext cx="152400" cy="9953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9029D304-C153-430B-8B5C-F28EEDE2F01C}" type="datetime'''''''''''Gesa''''''m''''''ta''''u''s''''g''''ab''''''en'''''">
              <a:rPr lang="de-DE" altLang="en-US" sz="1000">
                <a:sym typeface="+mn-lt"/>
              </a:rPr>
              <a:pPr marL="0" indent="0" algn="r">
                <a:spcBef>
                  <a:spcPct val="0"/>
                </a:spcBef>
                <a:buNone/>
              </a:pPr>
              <a:t>Gesamtausgaben</a:t>
            </a:fld>
            <a:endParaRPr lang="de-DE" sz="1000" dirty="0">
              <a:sym typeface="+mn-lt"/>
            </a:endParaRPr>
          </a:p>
        </p:txBody>
      </p:sp>
      <p:sp>
        <p:nvSpPr>
          <p:cNvPr id="38" name="Rectangle 3"/>
          <p:cNvSpPr>
            <a:spLocks noGrp="1" noChangeArrowheads="1"/>
          </p:cNvSpPr>
          <p:nvPr>
            <p:custDataLst>
              <p:tags r:id="rId11"/>
            </p:custDataLst>
          </p:nvPr>
        </p:nvSpPr>
        <p:spPr bwMode="auto">
          <a:xfrm flipV="1">
            <a:off x="3133725" y="4799013"/>
            <a:ext cx="152400" cy="1908175"/>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B8E030C9-EE2D-4966-B751-4382714F9095}" type="datetime'Öffen''tlich''e'' U''''''n''''''tern''''ehmen ''&amp; Fo''nd''s'''">
              <a:rPr lang="de-DE" altLang="en-US" sz="1000">
                <a:sym typeface="+mn-lt"/>
              </a:rPr>
              <a:pPr marL="0" indent="0" algn="r">
                <a:spcBef>
                  <a:spcPct val="0"/>
                </a:spcBef>
                <a:buNone/>
              </a:pPr>
              <a:t>Öffentliche Unternehmen &amp; Fonds</a:t>
            </a:fld>
            <a:endParaRPr lang="de-DE" sz="1000" dirty="0">
              <a:sym typeface="+mn-lt"/>
            </a:endParaRPr>
          </a:p>
        </p:txBody>
      </p:sp>
      <p:sp>
        <p:nvSpPr>
          <p:cNvPr id="30" name="Rectangle 3"/>
          <p:cNvSpPr>
            <a:spLocks noGrp="1" noChangeArrowheads="1"/>
          </p:cNvSpPr>
          <p:nvPr>
            <p:custDataLst>
              <p:tags r:id="rId12"/>
            </p:custDataLst>
          </p:nvPr>
        </p:nvSpPr>
        <p:spPr bwMode="auto">
          <a:xfrm flipV="1">
            <a:off x="1285875" y="4799013"/>
            <a:ext cx="152400" cy="3921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B75233F8-7E33-493E-AA83-FED762FD54E6}" type="datetime'''''''''''L''''ä''''''''''n''''''''''''der'''''''''''''''''">
              <a:rPr lang="de-DE" altLang="en-US" sz="1000">
                <a:sym typeface="+mn-lt"/>
              </a:rPr>
              <a:pPr marL="0" indent="0" algn="r">
                <a:spcBef>
                  <a:spcPct val="0"/>
                </a:spcBef>
                <a:buNone/>
              </a:pPr>
              <a:t>Länder</a:t>
            </a:fld>
            <a:endParaRPr lang="de-DE" sz="1000" dirty="0">
              <a:sym typeface="+mn-lt"/>
            </a:endParaRPr>
          </a:p>
        </p:txBody>
      </p:sp>
      <p:sp>
        <p:nvSpPr>
          <p:cNvPr id="33" name="Rectangle 3"/>
          <p:cNvSpPr>
            <a:spLocks noGrp="1" noChangeArrowheads="1"/>
          </p:cNvSpPr>
          <p:nvPr>
            <p:custDataLst>
              <p:tags r:id="rId13"/>
            </p:custDataLst>
          </p:nvPr>
        </p:nvSpPr>
        <p:spPr bwMode="auto">
          <a:xfrm flipV="1">
            <a:off x="1900238" y="4799013"/>
            <a:ext cx="152400" cy="64611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9CF24068-4337-41DF-B86D-B81365FF4EEC}" type="datetime'''''Ko''''mm''''''''''''''''''''u''n''''e''n'''''">
              <a:rPr lang="de-DE" altLang="en-US" sz="1000">
                <a:sym typeface="+mn-lt"/>
              </a:rPr>
              <a:pPr marL="0" indent="0" algn="r">
                <a:spcBef>
                  <a:spcPct val="0"/>
                </a:spcBef>
                <a:buNone/>
              </a:pPr>
              <a:t>Kommunen</a:t>
            </a:fld>
            <a:endParaRPr lang="de-DE" sz="1000" dirty="0">
              <a:sym typeface="+mn-lt"/>
            </a:endParaRPr>
          </a:p>
        </p:txBody>
      </p:sp>
      <p:sp>
        <p:nvSpPr>
          <p:cNvPr id="28" name="Rectangle 3"/>
          <p:cNvSpPr>
            <a:spLocks noGrp="1" noChangeArrowheads="1"/>
          </p:cNvSpPr>
          <p:nvPr>
            <p:custDataLst>
              <p:tags r:id="rId14"/>
            </p:custDataLst>
          </p:nvPr>
        </p:nvSpPr>
        <p:spPr bwMode="auto">
          <a:xfrm flipV="1">
            <a:off x="671513" y="4799013"/>
            <a:ext cx="152400" cy="2936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AE904E56-F0C0-43BC-A82D-3204ED353D43}" type="datetime'B''''''u''''''n''d'''''''''''''''''''''''''">
              <a:rPr lang="de-DE" altLang="en-US" sz="1000">
                <a:sym typeface="+mn-lt"/>
              </a:rPr>
              <a:pPr marL="0" indent="0" algn="r">
                <a:spcBef>
                  <a:spcPct val="0"/>
                </a:spcBef>
                <a:buNone/>
              </a:pPr>
              <a:t>Bund</a:t>
            </a:fld>
            <a:endParaRPr lang="de-DE" sz="1000" dirty="0">
              <a:sym typeface="+mn-lt"/>
            </a:endParaRPr>
          </a:p>
        </p:txBody>
      </p:sp>
      <p:sp useBgFill="1">
        <p:nvSpPr>
          <p:cNvPr id="46" name="Rectangle 3"/>
          <p:cNvSpPr>
            <a:spLocks noGrp="1" noChangeArrowheads="1"/>
          </p:cNvSpPr>
          <p:nvPr>
            <p:custDataLst>
              <p:tags r:id="rId15"/>
            </p:custDataLst>
          </p:nvPr>
        </p:nvSpPr>
        <p:spPr bwMode="gray">
          <a:xfrm>
            <a:off x="2489200" y="3910013"/>
            <a:ext cx="212725" cy="182563"/>
          </a:xfrm>
          <a:prstGeom prst="rect">
            <a:avLst/>
          </a:prstGeom>
          <a:ln w="9525">
            <a:noFill/>
            <a:miter lim="800000"/>
            <a:headEnd/>
            <a:tailEnd/>
          </a:ln>
        </p:spPr>
        <p:txBody>
          <a:bodyPr vert="horz" wrap="none" lIns="22225" tIns="0" rIns="22225"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buNone/>
            </a:pPr>
            <a:fld id="{41372D32-6963-47CB-8B74-FB2B0E987FE2}" type="datetime'''''''''''''''''''''''''''''1''''''0'''">
              <a:rPr lang="de-DE" altLang="en-US" sz="1200">
                <a:sym typeface="+mn-lt"/>
              </a:rPr>
              <a:pPr marL="0" indent="0" algn="ctr">
                <a:spcBef>
                  <a:spcPct val="0"/>
                </a:spcBef>
                <a:buNone/>
              </a:pPr>
              <a:t>10</a:t>
            </a:fld>
            <a:endParaRPr lang="de-DE" sz="1200" dirty="0">
              <a:sym typeface="+mn-lt"/>
            </a:endParaRPr>
          </a:p>
        </p:txBody>
      </p:sp>
      <p:sp>
        <p:nvSpPr>
          <p:cNvPr id="35" name="Rectangle 3"/>
          <p:cNvSpPr>
            <a:spLocks noGrp="1" noChangeArrowheads="1"/>
          </p:cNvSpPr>
          <p:nvPr>
            <p:custDataLst>
              <p:tags r:id="rId16"/>
            </p:custDataLst>
          </p:nvPr>
        </p:nvSpPr>
        <p:spPr bwMode="auto">
          <a:xfrm flipV="1">
            <a:off x="2519363" y="4799013"/>
            <a:ext cx="152400" cy="1208088"/>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eaVert"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r">
              <a:spcBef>
                <a:spcPct val="0"/>
              </a:spcBef>
              <a:buNone/>
            </a:pPr>
            <a:fld id="{D4E96AFC-1E94-468E-BDFD-3771752BECB9}" type="datetime'Sozia''lve''''''''''r''''''''''''sic''''h''e''ru''''nge''n'''">
              <a:rPr lang="de-DE" altLang="en-US" sz="1000">
                <a:sym typeface="+mn-lt"/>
              </a:rPr>
              <a:pPr marL="0" indent="0" algn="r">
                <a:spcBef>
                  <a:spcPct val="0"/>
                </a:spcBef>
                <a:buNone/>
              </a:pPr>
              <a:t>Sozialversicherungen</a:t>
            </a:fld>
            <a:endParaRPr lang="de-DE" sz="1000" dirty="0">
              <a:sym typeface="+mn-lt"/>
            </a:endParaRPr>
          </a:p>
        </p:txBody>
      </p:sp>
      <p:sp>
        <p:nvSpPr>
          <p:cNvPr id="47" name="Rechteck 46"/>
          <p:cNvSpPr/>
          <p:nvPr>
            <p:custDataLst>
              <p:tags r:id="rId17"/>
            </p:custDataLst>
          </p:nvPr>
        </p:nvSpPr>
        <p:spPr bwMode="auto">
          <a:xfrm>
            <a:off x="384175" y="5857875"/>
            <a:ext cx="214313" cy="160337"/>
          </a:xfrm>
          <a:prstGeom prst="rect">
            <a:avLst/>
          </a:prstGeom>
          <a:solidFill>
            <a:srgbClr val="808080"/>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bg1">
                    <a:lumMod val="75000"/>
                  </a:schemeClr>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41" name="Rectangle 3"/>
          <p:cNvSpPr>
            <a:spLocks noGrp="1" noChangeArrowheads="1"/>
          </p:cNvSpPr>
          <p:nvPr>
            <p:custDataLst>
              <p:tags r:id="rId18"/>
            </p:custDataLst>
          </p:nvPr>
        </p:nvSpPr>
        <p:spPr bwMode="auto">
          <a:xfrm>
            <a:off x="649288" y="5853113"/>
            <a:ext cx="66833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F8FD31DC-BEFC-47CF-A19E-19DA08942F6F}" type="datetime'M''r''d.'''''''''' ''EU''''''''''''R'''''''''''''''''''''">
              <a:rPr lang="de-DE" altLang="en-US" sz="1200">
                <a:sym typeface="+mn-lt"/>
              </a:rPr>
              <a:pPr marL="0" indent="0">
                <a:spcBef>
                  <a:spcPct val="0"/>
                </a:spcBef>
                <a:buNone/>
              </a:pPr>
              <a:t>Mrd. EUR</a:t>
            </a:fld>
            <a:endParaRPr lang="de-DE" sz="1200" dirty="0">
              <a:sym typeface="+mn-lt"/>
            </a:endParaRPr>
          </a:p>
        </p:txBody>
      </p:sp>
      <p:graphicFrame>
        <p:nvGraphicFramePr>
          <p:cNvPr id="49" name="Chart 3">
            <a:extLst>
              <a:ext uri="{FF2B5EF4-FFF2-40B4-BE49-F238E27FC236}">
                <a16:creationId xmlns:a16="http://schemas.microsoft.com/office/drawing/2014/main" id="{F668DB76-7C0F-4110-A72B-8B05935365DB}"/>
              </a:ext>
            </a:extLst>
          </p:cNvPr>
          <p:cNvGraphicFramePr/>
          <p:nvPr>
            <p:custDataLst>
              <p:tags r:id="rId19"/>
            </p:custDataLst>
          </p:nvPr>
        </p:nvGraphicFramePr>
        <p:xfrm>
          <a:off x="5710238" y="2444750"/>
          <a:ext cx="2681287" cy="2603500"/>
        </p:xfrm>
        <a:graphic>
          <a:graphicData uri="http://schemas.openxmlformats.org/drawingml/2006/chart">
            <c:chart xmlns:c="http://schemas.openxmlformats.org/drawingml/2006/chart" xmlns:r="http://schemas.openxmlformats.org/officeDocument/2006/relationships" r:id="rId36"/>
          </a:graphicData>
        </a:graphic>
      </p:graphicFrame>
      <p:sp>
        <p:nvSpPr>
          <p:cNvPr id="72" name="Rectangle 3"/>
          <p:cNvSpPr>
            <a:spLocks noGrp="1" noChangeArrowheads="1"/>
          </p:cNvSpPr>
          <p:nvPr>
            <p:custDataLst>
              <p:tags r:id="rId20"/>
            </p:custDataLst>
          </p:nvPr>
        </p:nvSpPr>
        <p:spPr bwMode="gray">
          <a:xfrm>
            <a:off x="7651750" y="4338638"/>
            <a:ext cx="307975" cy="212725"/>
          </a:xfrm>
          <a:prstGeom prst="rect">
            <a:avLst/>
          </a:prstGeom>
          <a:solidFill>
            <a:srgbClr val="6F8DB9"/>
          </a:solidFill>
          <a:ln w="9525">
            <a:noFill/>
            <a:miter lim="800000"/>
            <a:headEnd/>
            <a:tailEnd/>
          </a:ln>
        </p:spPr>
        <p:txBody>
          <a:bodyPr vert="horz" wrap="none" lIns="25400" tIns="0" rIns="2540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lgn="ctr">
              <a:spcBef>
                <a:spcPct val="0"/>
              </a:spcBef>
              <a:buNone/>
            </a:pPr>
            <a:fld id="{CBDE8C76-A3D2-4B06-8EC7-8046DE4761BA}" type="datetime'''''''''''''''''3''''%'''''''''''''''''''''''">
              <a:rPr lang="de-DE" altLang="en-US" sz="1400">
                <a:solidFill>
                  <a:schemeClr val="bg1"/>
                </a:solidFill>
              </a:rPr>
              <a:pPr/>
              <a:t>3%</a:t>
            </a:fld>
            <a:endParaRPr lang="de-DE" sz="1400" dirty="0">
              <a:solidFill>
                <a:schemeClr val="bg1"/>
              </a:solidFill>
              <a:sym typeface="+mn-lt"/>
            </a:endParaRPr>
          </a:p>
        </p:txBody>
      </p:sp>
      <p:sp>
        <p:nvSpPr>
          <p:cNvPr id="80" name="Rechteck 79"/>
          <p:cNvSpPr/>
          <p:nvPr>
            <p:custDataLst>
              <p:tags r:id="rId21"/>
            </p:custDataLst>
          </p:nvPr>
        </p:nvSpPr>
        <p:spPr bwMode="auto">
          <a:xfrm>
            <a:off x="5603875" y="5730875"/>
            <a:ext cx="214313" cy="160338"/>
          </a:xfrm>
          <a:prstGeom prst="rect">
            <a:avLst/>
          </a:prstGeom>
          <a:solidFill>
            <a:srgbClr val="6F8D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77" name="Rechteck 76"/>
          <p:cNvSpPr/>
          <p:nvPr>
            <p:custDataLst>
              <p:tags r:id="rId22"/>
            </p:custDataLst>
          </p:nvPr>
        </p:nvSpPr>
        <p:spPr bwMode="auto">
          <a:xfrm>
            <a:off x="5603875" y="5030788"/>
            <a:ext cx="214313" cy="160338"/>
          </a:xfrm>
          <a:prstGeom prst="rect">
            <a:avLst/>
          </a:prstGeom>
          <a:solidFill>
            <a:srgbClr val="DFE5E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78" name="Rechteck 77"/>
          <p:cNvSpPr/>
          <p:nvPr>
            <p:custDataLst>
              <p:tags r:id="rId23"/>
            </p:custDataLst>
          </p:nvPr>
        </p:nvSpPr>
        <p:spPr bwMode="auto">
          <a:xfrm>
            <a:off x="5603875" y="5264150"/>
            <a:ext cx="214313" cy="160338"/>
          </a:xfrm>
          <a:prstGeom prst="rect">
            <a:avLst/>
          </a:prstGeom>
          <a:solidFill>
            <a:srgbClr val="C3CFE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79" name="Rechteck 78"/>
          <p:cNvSpPr/>
          <p:nvPr>
            <p:custDataLst>
              <p:tags r:id="rId24"/>
            </p:custDataLst>
          </p:nvPr>
        </p:nvSpPr>
        <p:spPr bwMode="auto">
          <a:xfrm>
            <a:off x="5603875" y="5497513"/>
            <a:ext cx="214313" cy="160338"/>
          </a:xfrm>
          <a:prstGeom prst="rect">
            <a:avLst/>
          </a:prstGeom>
          <a:solidFill>
            <a:srgbClr val="9DB1C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81" name="Rechteck 80"/>
          <p:cNvSpPr/>
          <p:nvPr>
            <p:custDataLst>
              <p:tags r:id="rId25"/>
            </p:custDataLst>
          </p:nvPr>
        </p:nvSpPr>
        <p:spPr bwMode="auto">
          <a:xfrm>
            <a:off x="5603875" y="5964238"/>
            <a:ext cx="214313" cy="160338"/>
          </a:xfrm>
          <a:prstGeom prst="rect">
            <a:avLst/>
          </a:prstGeom>
          <a:solidFill>
            <a:srgbClr val="4C6C9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69" name="Rectangle 3"/>
          <p:cNvSpPr>
            <a:spLocks noGrp="1" noChangeArrowheads="1"/>
          </p:cNvSpPr>
          <p:nvPr>
            <p:custDataLst>
              <p:tags r:id="rId26"/>
            </p:custDataLst>
          </p:nvPr>
        </p:nvSpPr>
        <p:spPr bwMode="auto">
          <a:xfrm>
            <a:off x="5868988" y="5026025"/>
            <a:ext cx="354013"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B611C861-5402-4233-89E6-0D7EB775D810}" type="datetime'''''''''Bu''''n''''''d'''''''''''''''''">
              <a:rPr lang="de-DE" altLang="en-US" sz="1200"/>
              <a:pPr/>
              <a:t>Bund</a:t>
            </a:fld>
            <a:endParaRPr lang="de-DE" sz="1200" dirty="0">
              <a:sym typeface="+mn-lt"/>
            </a:endParaRPr>
          </a:p>
        </p:txBody>
      </p:sp>
      <p:sp>
        <p:nvSpPr>
          <p:cNvPr id="70" name="Rectangle 3"/>
          <p:cNvSpPr>
            <a:spLocks noGrp="1" noChangeArrowheads="1"/>
          </p:cNvSpPr>
          <p:nvPr>
            <p:custDataLst>
              <p:tags r:id="rId27"/>
            </p:custDataLst>
          </p:nvPr>
        </p:nvSpPr>
        <p:spPr bwMode="auto">
          <a:xfrm>
            <a:off x="5868988" y="5259388"/>
            <a:ext cx="4714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C20A9BF9-72BC-4CC7-85C2-3DB9F9F752ED}" type="datetime'''''''''L''''''ä''''''''n''''''''''d''''''e''''r'''">
              <a:rPr lang="de-DE" altLang="en-US" sz="1200">
                <a:sym typeface="+mn-lt"/>
              </a:rPr>
              <a:pPr marL="0" indent="0">
                <a:spcBef>
                  <a:spcPct val="0"/>
                </a:spcBef>
                <a:buNone/>
              </a:pPr>
              <a:t>Länder</a:t>
            </a:fld>
            <a:endParaRPr lang="de-DE" sz="1200" dirty="0">
              <a:sym typeface="+mn-lt"/>
            </a:endParaRPr>
          </a:p>
        </p:txBody>
      </p:sp>
      <p:sp>
        <p:nvSpPr>
          <p:cNvPr id="71" name="Rectangle 3"/>
          <p:cNvSpPr>
            <a:spLocks noGrp="1" noChangeArrowheads="1"/>
          </p:cNvSpPr>
          <p:nvPr>
            <p:custDataLst>
              <p:tags r:id="rId28"/>
            </p:custDataLst>
          </p:nvPr>
        </p:nvSpPr>
        <p:spPr bwMode="auto">
          <a:xfrm>
            <a:off x="5868988" y="5492750"/>
            <a:ext cx="7762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54632797-9503-4923-9AD3-7269638EAFFC}" type="datetime'K''''''''''o''''m''''''''''''''''m''''u''n''''en'''''''">
              <a:rPr lang="de-DE" altLang="en-US" sz="1200">
                <a:sym typeface="+mn-lt"/>
              </a:rPr>
              <a:pPr marL="0" indent="0">
                <a:spcBef>
                  <a:spcPct val="0"/>
                </a:spcBef>
                <a:buNone/>
              </a:pPr>
              <a:t>Kommunen</a:t>
            </a:fld>
            <a:endParaRPr lang="de-DE" sz="1200" dirty="0">
              <a:sym typeface="+mn-lt"/>
            </a:endParaRPr>
          </a:p>
        </p:txBody>
      </p:sp>
      <p:sp>
        <p:nvSpPr>
          <p:cNvPr id="75" name="Rectangle 3"/>
          <p:cNvSpPr>
            <a:spLocks noGrp="1" noChangeArrowheads="1"/>
          </p:cNvSpPr>
          <p:nvPr>
            <p:custDataLst>
              <p:tags r:id="rId29"/>
            </p:custDataLst>
          </p:nvPr>
        </p:nvSpPr>
        <p:spPr bwMode="auto">
          <a:xfrm>
            <a:off x="5868988" y="5959475"/>
            <a:ext cx="2295525"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ED548E7A-8371-46DE-99DB-5AE151C1E656}" type="datetime'Ö''''ff''ent''''''liche'' Unter''ne''hmen ''&amp; ''Fo''nds'">
              <a:rPr lang="de-DE" altLang="en-US" sz="1200">
                <a:sym typeface="+mn-lt"/>
              </a:rPr>
              <a:pPr marL="0" indent="0">
                <a:spcBef>
                  <a:spcPct val="0"/>
                </a:spcBef>
                <a:buNone/>
              </a:pPr>
              <a:t>Öffentliche Unternehmen &amp; Fonds</a:t>
            </a:fld>
            <a:endParaRPr lang="de-DE" sz="1200" dirty="0">
              <a:sym typeface="+mn-lt"/>
            </a:endParaRPr>
          </a:p>
        </p:txBody>
      </p:sp>
      <p:sp>
        <p:nvSpPr>
          <p:cNvPr id="73" name="Rectangle 3"/>
          <p:cNvSpPr>
            <a:spLocks noGrp="1" noChangeArrowheads="1"/>
          </p:cNvSpPr>
          <p:nvPr>
            <p:custDataLst>
              <p:tags r:id="rId30"/>
            </p:custDataLst>
          </p:nvPr>
        </p:nvSpPr>
        <p:spPr bwMode="auto">
          <a:xfrm>
            <a:off x="5868988" y="5726113"/>
            <a:ext cx="1449388" cy="182563"/>
          </a:xfrm>
          <a:prstGeom prst="rect">
            <a:avLst/>
          </a:prstGeom>
          <a:noFill/>
          <a:ln w="9525">
            <a:noFill/>
            <a:miter lim="800000"/>
            <a:headEnd/>
            <a:tailEnd/>
          </a:ln>
          <a:extLst>
            <a:ext uri="{909E8E84-426E-40DD-AFC4-6F175D3DCCD1}">
              <a14:hiddenFill xmlns:a14="http://schemas.microsoft.com/office/drawing/2010/main">
                <a:solidFill>
                  <a:scrgbClr r="0" g="0" b="0"/>
                </a:solidFill>
              </a14:hiddenFill>
            </a:ext>
          </a:extLst>
        </p:spPr>
        <p:txBody>
          <a:bodyPr vert="horz" wrap="none" lIns="0" tIns="0" rIns="0" bIns="0" numCol="1" spcCol="0" anchor="ctr" anchorCtr="0" compatLnSpc="1">
            <a:prstTxWarp prst="textNoShape">
              <a:avLst/>
            </a:prstTxWarp>
            <a:noAutofit/>
          </a:bodyPr>
          <a:lstStyle>
            <a:lvl1pPr marL="342900" indent="-342900" algn="l" rtl="0" eaLnBrk="1" fontAlgn="base" hangingPunct="1">
              <a:spcBef>
                <a:spcPct val="20000"/>
              </a:spcBef>
              <a:spcAft>
                <a:spcPct val="0"/>
              </a:spcAft>
              <a:buChar char="•"/>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indent="0">
              <a:spcBef>
                <a:spcPct val="0"/>
              </a:spcBef>
              <a:buNone/>
            </a:pPr>
            <a:fld id="{D545DCDF-23F3-4314-B250-83191DF0070C}" type="datetime'S''''''''o''''zi''a''l''''v''''ersi''ch''e''rung''''''en'''">
              <a:rPr lang="de-DE" altLang="en-US" sz="1200">
                <a:sym typeface="+mn-lt"/>
              </a:rPr>
              <a:pPr marL="0" indent="0">
                <a:spcBef>
                  <a:spcPct val="0"/>
                </a:spcBef>
                <a:buNone/>
              </a:pPr>
              <a:t>Sozialversicherungen</a:t>
            </a:fld>
            <a:endParaRPr lang="de-DE" sz="1200" dirty="0">
              <a:sym typeface="+mn-lt"/>
            </a:endParaRPr>
          </a:p>
        </p:txBody>
      </p:sp>
      <p:sp>
        <p:nvSpPr>
          <p:cNvPr id="82" name="Gleichschenkliges Dreieck 81"/>
          <p:cNvSpPr/>
          <p:nvPr/>
        </p:nvSpPr>
        <p:spPr bwMode="auto">
          <a:xfrm rot="5400000">
            <a:off x="2676077" y="4211638"/>
            <a:ext cx="4375151" cy="295275"/>
          </a:xfrm>
          <a:prstGeom prst="triangle">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400" b="1" i="0" u="none" strike="noStrike" cap="none" normalizeH="0" baseline="0" dirty="0">
              <a:ln>
                <a:noFill/>
              </a:ln>
              <a:solidFill>
                <a:schemeClr val="tx1"/>
              </a:solidFill>
              <a:effectLst/>
            </a:endParaRPr>
          </a:p>
        </p:txBody>
      </p:sp>
      <p:sp>
        <p:nvSpPr>
          <p:cNvPr id="83" name="Titel 1"/>
          <p:cNvSpPr txBox="1">
            <a:spLocks/>
          </p:cNvSpPr>
          <p:nvPr/>
        </p:nvSpPr>
        <p:spPr bwMode="auto">
          <a:xfrm>
            <a:off x="255472" y="1990725"/>
            <a:ext cx="403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a:lstStyle>
          <a:p>
            <a:pPr algn="ctr"/>
            <a:r>
              <a:rPr lang="de-DE" sz="1400" b="1" kern="0" dirty="0">
                <a:latin typeface="+mn-lt"/>
              </a:rPr>
              <a:t>Ausgaben p.a. in der öffentlichen Beschaffung in Mrd. EUR</a:t>
            </a:r>
          </a:p>
        </p:txBody>
      </p:sp>
      <p:sp>
        <p:nvSpPr>
          <p:cNvPr id="84" name="Titel 1"/>
          <p:cNvSpPr txBox="1">
            <a:spLocks/>
          </p:cNvSpPr>
          <p:nvPr/>
        </p:nvSpPr>
        <p:spPr bwMode="auto">
          <a:xfrm>
            <a:off x="4927688" y="1981200"/>
            <a:ext cx="4036800" cy="76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a:lstStyle>
          <a:p>
            <a:pPr algn="ctr"/>
            <a:r>
              <a:rPr lang="de-DE" sz="1400" b="1" kern="0" dirty="0">
                <a:latin typeface="+mn-lt"/>
              </a:rPr>
              <a:t>Ausgaben p.a. in der öffentlichen Beschaffung in %</a:t>
            </a:r>
          </a:p>
        </p:txBody>
      </p:sp>
    </p:spTree>
    <p:extLst>
      <p:ext uri="{BB962C8B-B14F-4D97-AF65-F5344CB8AC3E}">
        <p14:creationId xmlns:p14="http://schemas.microsoft.com/office/powerpoint/2010/main" val="3697280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ext uri="{D42A27DB-BD31-4B8C-83A1-F6EECF244321}">
                <p14:modId xmlns:p14="http://schemas.microsoft.com/office/powerpoint/2010/main" val="38068566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Was wissen wir zum Einsatz der Markterkundung in der öffentlichen Beschaffungspraxis?</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Grafik 9">
            <a:extLst>
              <a:ext uri="{FF2B5EF4-FFF2-40B4-BE49-F238E27FC236}">
                <a16:creationId xmlns:a16="http://schemas.microsoft.com/office/drawing/2014/main" id="{D6F1C82F-D5B6-46FF-B0D4-372E3C24A0A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909592" y="3068960"/>
            <a:ext cx="5328592" cy="3250188"/>
          </a:xfrm>
          <a:prstGeom prst="rect">
            <a:avLst/>
          </a:prstGeom>
          <a:noFill/>
          <a:ln>
            <a:noFill/>
          </a:ln>
        </p:spPr>
      </p:pic>
      <p:sp>
        <p:nvSpPr>
          <p:cNvPr id="4" name="Rechteck 3">
            <a:extLst>
              <a:ext uri="{FF2B5EF4-FFF2-40B4-BE49-F238E27FC236}">
                <a16:creationId xmlns:a16="http://schemas.microsoft.com/office/drawing/2014/main" id="{8FAF8BF4-5FEF-4013-B1B1-9FC5D8CDFD75}"/>
              </a:ext>
            </a:extLst>
          </p:cNvPr>
          <p:cNvSpPr/>
          <p:nvPr/>
        </p:nvSpPr>
        <p:spPr>
          <a:xfrm>
            <a:off x="230488" y="2101201"/>
            <a:ext cx="8664575" cy="842603"/>
          </a:xfrm>
          <a:prstGeom prst="rect">
            <a:avLst/>
          </a:prstGeom>
        </p:spPr>
        <p:txBody>
          <a:bodyPr wrap="square">
            <a:spAutoFit/>
          </a:bodyPr>
          <a:lstStyle/>
          <a:p>
            <a:pPr marL="0" marR="0" lvl="0" indent="0" algn="just"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FF1</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Wie ist der aktuelle Forschungsstand zur Markterkundung insgesamt und speziell in der öffentlichen Beschaffung?</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FF2</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Inwiefern wird die Markterkundung heute in der öffentlichen Beschaffung eingesetzt?</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FF3</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Welche Maßnahmen werden für eine verbesserte Markterkundung in der öffentlichen Beschaffung in Betracht gezogen?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881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FF1: Wie ist der aktuelle Forschungsstand zur Markterkundung insgesamt und speziell in der öffentlichen Beschaffung?</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Grafik 5">
            <a:extLst>
              <a:ext uri="{FF2B5EF4-FFF2-40B4-BE49-F238E27FC236}">
                <a16:creationId xmlns:a16="http://schemas.microsoft.com/office/drawing/2014/main" id="{ECDEFFFF-7819-4EA1-9062-76AD6160D43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585065" y="2833002"/>
            <a:ext cx="6048672" cy="3535288"/>
          </a:xfrm>
          <a:prstGeom prst="rect">
            <a:avLst/>
          </a:prstGeom>
          <a:noFill/>
          <a:ln>
            <a:noFill/>
          </a:ln>
        </p:spPr>
      </p:pic>
      <p:sp>
        <p:nvSpPr>
          <p:cNvPr id="8" name="Rechteck 7">
            <a:extLst>
              <a:ext uri="{FF2B5EF4-FFF2-40B4-BE49-F238E27FC236}">
                <a16:creationId xmlns:a16="http://schemas.microsoft.com/office/drawing/2014/main" id="{83AB3A56-7711-48E1-945C-C3DC799F24A8}"/>
              </a:ext>
            </a:extLst>
          </p:cNvPr>
          <p:cNvSpPr/>
          <p:nvPr/>
        </p:nvSpPr>
        <p:spPr>
          <a:xfrm>
            <a:off x="2144680" y="2416649"/>
            <a:ext cx="2592288" cy="278346"/>
          </a:xfrm>
          <a:prstGeom prst="rect">
            <a:avLst/>
          </a:prstGeom>
        </p:spPr>
        <p:txBody>
          <a:bodyPr wrap="square">
            <a:spAutoFit/>
          </a:bodyPr>
          <a:lstStyle/>
          <a:p>
            <a:pPr marL="0" marR="0" lvl="0" indent="0" algn="l"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Systematische Literaturanalyse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Grafik 8" descr="Pfeil: Leichte Kurve">
            <a:extLst>
              <a:ext uri="{FF2B5EF4-FFF2-40B4-BE49-F238E27FC236}">
                <a16:creationId xmlns:a16="http://schemas.microsoft.com/office/drawing/2014/main" id="{8013B439-CDB0-46F5-9E6D-5FF9210199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90320" y="2278642"/>
            <a:ext cx="554360" cy="554360"/>
          </a:xfrm>
          <a:prstGeom prst="rect">
            <a:avLst/>
          </a:prstGeom>
        </p:spPr>
      </p:pic>
    </p:spTree>
    <p:extLst>
      <p:ext uri="{BB962C8B-B14F-4D97-AF65-F5344CB8AC3E}">
        <p14:creationId xmlns:p14="http://schemas.microsoft.com/office/powerpoint/2010/main" val="169298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Erkenntnisse aus der Literaturanalyse zur Markterkundung</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Rechteck 3">
            <a:extLst>
              <a:ext uri="{FF2B5EF4-FFF2-40B4-BE49-F238E27FC236}">
                <a16:creationId xmlns:a16="http://schemas.microsoft.com/office/drawing/2014/main" id="{21FD0A6C-B88A-4D10-83C2-77E821437923}"/>
              </a:ext>
            </a:extLst>
          </p:cNvPr>
          <p:cNvSpPr/>
          <p:nvPr/>
        </p:nvSpPr>
        <p:spPr>
          <a:xfrm>
            <a:off x="971600" y="2281193"/>
            <a:ext cx="7921575" cy="3304815"/>
          </a:xfrm>
          <a:prstGeom prst="rect">
            <a:avLst/>
          </a:prstGeom>
        </p:spPr>
        <p:txBody>
          <a:bodyPr wrap="square">
            <a:spAutoFit/>
          </a:bodyPr>
          <a:lstStyle/>
          <a:p>
            <a:pPr marL="342900" marR="0" lvl="0"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Begriffliche Vielfalt:</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z.B. Marktanalysen, Marktkonsultationen, technischen Dialogen, Marktsondierungen</a:t>
            </a:r>
            <a:r>
              <a:rPr lang="de-DE" sz="11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Beschaffungsmarktforschung</a:t>
            </a:r>
            <a:endPar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800100" marR="0" lvl="1"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Die initiative Markterkundung im Sinne einer kontinuierlichen Marktbeobachtung und Technologiefrüherkennung wird bisher aufgrund einer Fokussierung auf spezifische, komplexe Beschaffungsprojekte nicht betrachtet.</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endPar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Bedeutung für das Erreichen strategischer Zielsetzungen:</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Analyse von Beschaffungsmärkten spielt eine zentrale Rolle bei der Erreichung von verschiedensten strategischen Zielen (Risikomanagement, Innovation, …).</a:t>
            </a: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endPar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mn-ea"/>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mn-ea"/>
                <a:cs typeface="Times New Roman" panose="02020603050405020304" pitchFamily="18" charset="0"/>
              </a:rPr>
              <a:t>Vorgehensweise, Erfolgsfaktoren und Inhalte der Markterkundung sind heterogen dargestellt:</a:t>
            </a: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Bedeutung der frühzeitigen und umfassenden Einbindung von Lieferanten zur Steigerung der Markterkundungseffektivität in komplexen Beschaffungsvorhaben.</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Prozess der Markterkundung in der Literatur nicht strukturiert dargestellt und es fehlt eine klare Übersicht der relevanten Faktoren, die Inhalt der Markterkundung sein können.</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Grafik 8" descr="Volltreffer">
            <a:extLst>
              <a:ext uri="{FF2B5EF4-FFF2-40B4-BE49-F238E27FC236}">
                <a16:creationId xmlns:a16="http://schemas.microsoft.com/office/drawing/2014/main" id="{EB91C468-8092-4BFB-A2A5-B39EB7CBAE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959" y="3396326"/>
            <a:ext cx="847814" cy="847814"/>
          </a:xfrm>
          <a:prstGeom prst="rect">
            <a:avLst/>
          </a:prstGeom>
        </p:spPr>
      </p:pic>
      <p:pic>
        <p:nvPicPr>
          <p:cNvPr id="11" name="Grafik 10" descr="Playbook">
            <a:extLst>
              <a:ext uri="{FF2B5EF4-FFF2-40B4-BE49-F238E27FC236}">
                <a16:creationId xmlns:a16="http://schemas.microsoft.com/office/drawing/2014/main" id="{CE5F7899-AF84-4216-A8A0-594618BCBF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747" y="4444874"/>
            <a:ext cx="863853" cy="863853"/>
          </a:xfrm>
          <a:prstGeom prst="rect">
            <a:avLst/>
          </a:prstGeom>
        </p:spPr>
      </p:pic>
      <p:pic>
        <p:nvPicPr>
          <p:cNvPr id="13" name="Grafik 12" descr="Venn-Diagramm">
            <a:extLst>
              <a:ext uri="{FF2B5EF4-FFF2-40B4-BE49-F238E27FC236}">
                <a16:creationId xmlns:a16="http://schemas.microsoft.com/office/drawing/2014/main" id="{B6FAC543-AC4F-4369-A18C-0C55F71D37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373" y="2281193"/>
            <a:ext cx="914400" cy="914400"/>
          </a:xfrm>
          <a:prstGeom prst="rect">
            <a:avLst/>
          </a:prstGeom>
        </p:spPr>
      </p:pic>
    </p:spTree>
    <p:extLst>
      <p:ext uri="{BB962C8B-B14F-4D97-AF65-F5344CB8AC3E}">
        <p14:creationId xmlns:p14="http://schemas.microsoft.com/office/powerpoint/2010/main" val="2560416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Folie" r:id="rId6" imgW="270" imgH="270" progId="TCLayout.ActiveDocument.1">
                  <p:embed/>
                </p:oleObj>
              </mc:Choice>
              <mc:Fallback>
                <p:oleObj name="think-cell Folie" r:id="rId6" imgW="270" imgH="270" progId="TCLayout.ActiveDocument.1">
                  <p:embed/>
                  <p:pic>
                    <p:nvPicPr>
                      <p:cNvPr id="3" name="Objekt 2"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Erkenntnisse der Analyse vergaberechtlicher Grundlagen und Entscheidungen zur Markterkundung</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hteck 5">
            <a:extLst>
              <a:ext uri="{FF2B5EF4-FFF2-40B4-BE49-F238E27FC236}">
                <a16:creationId xmlns:a16="http://schemas.microsoft.com/office/drawing/2014/main" id="{05022A45-E568-4082-B86F-5225AA7B96E6}"/>
              </a:ext>
            </a:extLst>
          </p:cNvPr>
          <p:cNvSpPr/>
          <p:nvPr/>
        </p:nvSpPr>
        <p:spPr>
          <a:xfrm>
            <a:off x="228600" y="2180015"/>
            <a:ext cx="8315155" cy="3997313"/>
          </a:xfrm>
          <a:prstGeom prst="rect">
            <a:avLst/>
          </a:prstGeom>
        </p:spPr>
        <p:txBody>
          <a:bodyPr wrap="square">
            <a:spAutoFit/>
          </a:bodyPr>
          <a:lstStyle/>
          <a:p>
            <a:pPr marL="342900" marR="0" lvl="0"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Regulierte Beschaffungsumgebung als wesentliche Rahmenbedingung zur Durchführung von Markterkundungen:</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Die Markterkundung in einer regulierten Beschaffungsumgebung weist spezifische Merkmale auf, die sie deutlich von ähnlichen Prozessen in weniger regulierten oder freien Märkten abheben. </a:t>
            </a:r>
          </a:p>
          <a:p>
            <a:pPr marL="800100" marR="0" lvl="1"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Durch die Berücksichtigung der rechtlichen Rahmenbedingungen wird die Markterkundung zu einem entscheidenden Instrument, um die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strategische Bedeutung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und die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umfangreichen Handlungsspielräume in der Planungsphase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der Vergabe zu nutzen.  </a:t>
            </a:r>
          </a:p>
          <a:p>
            <a:pPr marL="800100" marR="0" lvl="1" indent="-342900" algn="just" defTabSz="914400" rtl="0" eaLnBrk="1" fontAlgn="base" latinLnBrk="0" hangingPunct="1">
              <a:lnSpc>
                <a:spcPts val="1600"/>
              </a:lnSpc>
              <a:spcBef>
                <a:spcPts val="600"/>
              </a:spcBef>
              <a:spcAft>
                <a:spcPts val="0"/>
              </a:spcAft>
              <a:buClrTx/>
              <a:buSzTx/>
              <a:buFont typeface="Symbol" panose="05050102010706020507" pitchFamily="18" charset="2"/>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Vergaberechtliche Voraussetzungen für die Durchführung von Markterkundungen sind weit gefasst:</a:t>
            </a:r>
            <a:r>
              <a:rPr kumimoji="0" lang="de-DE" sz="1100" b="0"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Die deutschen Vergabevorschriften lassen explizite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Methodenvorgaben offen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und ermöglichen damit die Anwendung aller denkbaren Methoden zur Markterkundung. </a:t>
            </a: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endPar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Missbrauch von Markterkundungen muss vermieden werden:</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Das nationale Vergaberecht präzisiert, dass Vergabeverfahren nicht ausschließlich zur Markterkundung oder zur Kosten- und Preiserhebung durchgeführt werden dürfen. Die Markterkundung kann entweder die Vorbereitung einer Vergabe unterstützen oder unabhängig von einer konkreten Vergabe initiativ erfolgen.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Zudem muss gewährleistet sein, dass alle Marktteilnehmer (bzw. Unternehmen) gleichen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Zugang zu Informationen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über die beabsichtigte Durchführung der Markterkundung haben und in der Lage sind, innerhalb der festgelegten Fristen zu reagieren. </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9686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58A48813-5FD9-40C8-B0FD-EEF51477420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think-cell Folie" r:id="rId4" imgW="451" imgH="450" progId="TCLayout.ActiveDocument.1">
                  <p:embed/>
                </p:oleObj>
              </mc:Choice>
              <mc:Fallback>
                <p:oleObj name="think-cell Folie" r:id="rId4" imgW="451" imgH="450" progId="TCLayout.ActiveDocument.1">
                  <p:embed/>
                  <p:pic>
                    <p:nvPicPr>
                      <p:cNvPr id="16" name="Objekt 15" hidden="1">
                        <a:extLst>
                          <a:ext uri="{FF2B5EF4-FFF2-40B4-BE49-F238E27FC236}">
                            <a16:creationId xmlns:a16="http://schemas.microsoft.com/office/drawing/2014/main" id="{58A48813-5FD9-40C8-B0FD-EEF5147742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6340CE9-FE6C-4604-B1A3-279D0E7B9066}"/>
              </a:ext>
            </a:extLst>
          </p:cNvPr>
          <p:cNvSpPr>
            <a:spLocks noGrp="1"/>
          </p:cNvSpPr>
          <p:nvPr>
            <p:ph type="title"/>
          </p:nvPr>
        </p:nvSpPr>
        <p:spPr>
          <a:xfrm>
            <a:off x="228600" y="1219200"/>
            <a:ext cx="8686800" cy="762000"/>
          </a:xfrm>
        </p:spPr>
        <p:txBody>
          <a:bodyPr vert="horz"/>
          <a:lstStyle/>
          <a:p>
            <a:r>
              <a:rPr lang="de-DE" dirty="0"/>
              <a:t>Der inhaltliche Fokus der Markterkundung kann vielseitig sein…</a:t>
            </a:r>
          </a:p>
        </p:txBody>
      </p:sp>
      <p:sp>
        <p:nvSpPr>
          <p:cNvPr id="50" name="Foliennummernplatzhalter 3">
            <a:extLst>
              <a:ext uri="{FF2B5EF4-FFF2-40B4-BE49-F238E27FC236}">
                <a16:creationId xmlns:a16="http://schemas.microsoft.com/office/drawing/2014/main" id="{11F101E5-956D-49BC-82BC-60EE433D17A3}"/>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1" name="Grafik 50">
            <a:extLst>
              <a:ext uri="{FF2B5EF4-FFF2-40B4-BE49-F238E27FC236}">
                <a16:creationId xmlns:a16="http://schemas.microsoft.com/office/drawing/2014/main" id="{E9B23778-E312-40C8-9A49-543643A0E2B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981325" y="2348880"/>
            <a:ext cx="3181350" cy="3181350"/>
          </a:xfrm>
          <a:prstGeom prst="rect">
            <a:avLst/>
          </a:prstGeom>
          <a:noFill/>
          <a:ln>
            <a:noFill/>
          </a:ln>
        </p:spPr>
      </p:pic>
    </p:spTree>
    <p:extLst>
      <p:ext uri="{BB962C8B-B14F-4D97-AF65-F5344CB8AC3E}">
        <p14:creationId xmlns:p14="http://schemas.microsoft.com/office/powerpoint/2010/main" val="3389864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58A48813-5FD9-40C8-B0FD-EEF51477420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Folie" r:id="rId4" imgW="451" imgH="450" progId="TCLayout.ActiveDocument.1">
                  <p:embed/>
                </p:oleObj>
              </mc:Choice>
              <mc:Fallback>
                <p:oleObj name="think-cell Folie" r:id="rId4" imgW="451" imgH="450" progId="TCLayout.ActiveDocument.1">
                  <p:embed/>
                  <p:pic>
                    <p:nvPicPr>
                      <p:cNvPr id="16" name="Objekt 15" hidden="1">
                        <a:extLst>
                          <a:ext uri="{FF2B5EF4-FFF2-40B4-BE49-F238E27FC236}">
                            <a16:creationId xmlns:a16="http://schemas.microsoft.com/office/drawing/2014/main" id="{58A48813-5FD9-40C8-B0FD-EEF5147742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6340CE9-FE6C-4604-B1A3-279D0E7B9066}"/>
              </a:ext>
            </a:extLst>
          </p:cNvPr>
          <p:cNvSpPr>
            <a:spLocks noGrp="1"/>
          </p:cNvSpPr>
          <p:nvPr>
            <p:ph type="title"/>
          </p:nvPr>
        </p:nvSpPr>
        <p:spPr>
          <a:xfrm>
            <a:off x="228600" y="1219200"/>
            <a:ext cx="8686800" cy="762000"/>
          </a:xfrm>
        </p:spPr>
        <p:txBody>
          <a:bodyPr vert="horz"/>
          <a:lstStyle/>
          <a:p>
            <a:r>
              <a:rPr lang="de-DE" dirty="0"/>
              <a:t>Die Markterkundung kann reaktiv erfolgen</a:t>
            </a:r>
          </a:p>
        </p:txBody>
      </p:sp>
      <p:sp>
        <p:nvSpPr>
          <p:cNvPr id="22" name="Textfeld 21">
            <a:extLst>
              <a:ext uri="{FF2B5EF4-FFF2-40B4-BE49-F238E27FC236}">
                <a16:creationId xmlns:a16="http://schemas.microsoft.com/office/drawing/2014/main" id="{F8514C29-F689-41E3-B1C1-9F9DE2777689}"/>
              </a:ext>
            </a:extLst>
          </p:cNvPr>
          <p:cNvSpPr txBox="1"/>
          <p:nvPr/>
        </p:nvSpPr>
        <p:spPr>
          <a:xfrm>
            <a:off x="228600" y="6315505"/>
            <a:ext cx="478297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In Anlehnung an: Kotler et al. (2022); Homburg (2016); Scharf et al. (2022)</a:t>
            </a:r>
          </a:p>
        </p:txBody>
      </p:sp>
      <p:sp>
        <p:nvSpPr>
          <p:cNvPr id="7" name="Textfeld 6">
            <a:extLst>
              <a:ext uri="{FF2B5EF4-FFF2-40B4-BE49-F238E27FC236}">
                <a16:creationId xmlns:a16="http://schemas.microsoft.com/office/drawing/2014/main" id="{A9A923FF-61C3-4422-A2DA-E3E7AD7CFB6D}"/>
              </a:ext>
            </a:extLst>
          </p:cNvPr>
          <p:cNvSpPr txBox="1"/>
          <p:nvPr/>
        </p:nvSpPr>
        <p:spPr>
          <a:xfrm>
            <a:off x="641191" y="2151865"/>
            <a:ext cx="1800200" cy="830997"/>
          </a:xfrm>
          <a:prstGeom prst="homePlate">
            <a:avLst/>
          </a:prstGeom>
          <a:solidFill>
            <a:schemeClr val="bg2">
              <a:lumMod val="20000"/>
              <a:lumOff val="8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Grobe Problemstellung bzw. grob spezifizierter Bedarf</a:t>
            </a:r>
          </a:p>
        </p:txBody>
      </p:sp>
      <p:sp>
        <p:nvSpPr>
          <p:cNvPr id="31" name="Textfeld 30">
            <a:extLst>
              <a:ext uri="{FF2B5EF4-FFF2-40B4-BE49-F238E27FC236}">
                <a16:creationId xmlns:a16="http://schemas.microsoft.com/office/drawing/2014/main" id="{2FC2BCE1-2B05-496D-9ACA-FB4EBAAA49D4}"/>
              </a:ext>
            </a:extLst>
          </p:cNvPr>
          <p:cNvSpPr txBox="1"/>
          <p:nvPr/>
        </p:nvSpPr>
        <p:spPr>
          <a:xfrm>
            <a:off x="3571865" y="1758910"/>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 Designphase </a:t>
            </a:r>
          </a:p>
        </p:txBody>
      </p:sp>
      <p:sp>
        <p:nvSpPr>
          <p:cNvPr id="32" name="Textfeld 31">
            <a:extLst>
              <a:ext uri="{FF2B5EF4-FFF2-40B4-BE49-F238E27FC236}">
                <a16:creationId xmlns:a16="http://schemas.microsoft.com/office/drawing/2014/main" id="{4C780D54-1655-4519-A966-1E4B0128ED75}"/>
              </a:ext>
            </a:extLst>
          </p:cNvPr>
          <p:cNvSpPr txBox="1"/>
          <p:nvPr/>
        </p:nvSpPr>
        <p:spPr>
          <a:xfrm>
            <a:off x="6575696" y="2241456"/>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Erste Sondierung des Marktes – Analyse der Marktlage</a:t>
            </a:r>
          </a:p>
        </p:txBody>
      </p:sp>
      <p:sp>
        <p:nvSpPr>
          <p:cNvPr id="33" name="Textfeld 32">
            <a:extLst>
              <a:ext uri="{FF2B5EF4-FFF2-40B4-BE49-F238E27FC236}">
                <a16:creationId xmlns:a16="http://schemas.microsoft.com/office/drawing/2014/main" id="{2D2BBAD5-4FAB-46F4-9EBB-22382F9D1141}"/>
              </a:ext>
            </a:extLst>
          </p:cNvPr>
          <p:cNvSpPr txBox="1"/>
          <p:nvPr/>
        </p:nvSpPr>
        <p:spPr>
          <a:xfrm>
            <a:off x="641191" y="3611830"/>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Erste Konkretisierung des Bedarfs anhand der ersten Erkenntnisse</a:t>
            </a:r>
          </a:p>
        </p:txBody>
      </p:sp>
      <p:sp>
        <p:nvSpPr>
          <p:cNvPr id="37" name="Textfeld 36">
            <a:extLst>
              <a:ext uri="{FF2B5EF4-FFF2-40B4-BE49-F238E27FC236}">
                <a16:creationId xmlns:a16="http://schemas.microsoft.com/office/drawing/2014/main" id="{6F6C650E-0BFE-43EE-8C6A-CE9AF5FF6566}"/>
              </a:ext>
            </a:extLst>
          </p:cNvPr>
          <p:cNvSpPr txBox="1"/>
          <p:nvPr/>
        </p:nvSpPr>
        <p:spPr>
          <a:xfrm>
            <a:off x="4573161" y="3611829"/>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Zielgerichtete Sondierung des Marktes</a:t>
            </a:r>
          </a:p>
        </p:txBody>
      </p:sp>
      <p:sp>
        <p:nvSpPr>
          <p:cNvPr id="38" name="Textfeld 37">
            <a:extLst>
              <a:ext uri="{FF2B5EF4-FFF2-40B4-BE49-F238E27FC236}">
                <a16:creationId xmlns:a16="http://schemas.microsoft.com/office/drawing/2014/main" id="{4C87D65C-6B24-45B2-B3F7-405B0F60B415}"/>
              </a:ext>
            </a:extLst>
          </p:cNvPr>
          <p:cNvSpPr txBox="1"/>
          <p:nvPr/>
        </p:nvSpPr>
        <p:spPr>
          <a:xfrm>
            <a:off x="6575701" y="3608017"/>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Identifikation von Anbietern von Problemlösungen</a:t>
            </a:r>
          </a:p>
        </p:txBody>
      </p:sp>
      <p:sp>
        <p:nvSpPr>
          <p:cNvPr id="40" name="Textfeld 39">
            <a:extLst>
              <a:ext uri="{FF2B5EF4-FFF2-40B4-BE49-F238E27FC236}">
                <a16:creationId xmlns:a16="http://schemas.microsoft.com/office/drawing/2014/main" id="{C68C453F-102A-4997-92CE-7E8D3AFF31DB}"/>
              </a:ext>
            </a:extLst>
          </p:cNvPr>
          <p:cNvSpPr txBox="1"/>
          <p:nvPr/>
        </p:nvSpPr>
        <p:spPr>
          <a:xfrm>
            <a:off x="641191" y="4670856"/>
            <a:ext cx="1800200" cy="1015663"/>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Interne Bewertung der identifizierten Problemlösungen anhand der definierten Anforderungen</a:t>
            </a:r>
          </a:p>
        </p:txBody>
      </p:sp>
      <p:sp>
        <p:nvSpPr>
          <p:cNvPr id="41" name="Textfeld 40">
            <a:extLst>
              <a:ext uri="{FF2B5EF4-FFF2-40B4-BE49-F238E27FC236}">
                <a16:creationId xmlns:a16="http://schemas.microsoft.com/office/drawing/2014/main" id="{7D300B27-7089-4B00-AA56-83FA4FB29012}"/>
              </a:ext>
            </a:extLst>
          </p:cNvPr>
          <p:cNvSpPr txBox="1"/>
          <p:nvPr/>
        </p:nvSpPr>
        <p:spPr>
          <a:xfrm>
            <a:off x="2568304" y="2244652"/>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Festlegen des Vorgehens bei der Markterkundung</a:t>
            </a:r>
          </a:p>
        </p:txBody>
      </p:sp>
      <p:sp>
        <p:nvSpPr>
          <p:cNvPr id="44" name="Textfeld 43">
            <a:extLst>
              <a:ext uri="{FF2B5EF4-FFF2-40B4-BE49-F238E27FC236}">
                <a16:creationId xmlns:a16="http://schemas.microsoft.com/office/drawing/2014/main" id="{B1BB69FF-89DC-412F-9780-82EADAD00B23}"/>
              </a:ext>
            </a:extLst>
          </p:cNvPr>
          <p:cNvSpPr txBox="1"/>
          <p:nvPr/>
        </p:nvSpPr>
        <p:spPr>
          <a:xfrm>
            <a:off x="2570621" y="4670856"/>
            <a:ext cx="1800200" cy="1015663"/>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Einholen von konkreten Informationen über identifizierte Anbieter und ihre passenden Problemlösungen</a:t>
            </a:r>
          </a:p>
        </p:txBody>
      </p:sp>
      <p:sp>
        <p:nvSpPr>
          <p:cNvPr id="45" name="Textfeld 44">
            <a:extLst>
              <a:ext uri="{FF2B5EF4-FFF2-40B4-BE49-F238E27FC236}">
                <a16:creationId xmlns:a16="http://schemas.microsoft.com/office/drawing/2014/main" id="{49EA37D6-EC83-47F7-BD63-95B89208E756}"/>
              </a:ext>
            </a:extLst>
          </p:cNvPr>
          <p:cNvSpPr txBox="1"/>
          <p:nvPr/>
        </p:nvSpPr>
        <p:spPr>
          <a:xfrm>
            <a:off x="2570621" y="5790731"/>
            <a:ext cx="1800200" cy="461665"/>
          </a:xfrm>
          <a:prstGeom prst="rect">
            <a:avLst/>
          </a:prstGeom>
          <a:noFill/>
          <a:ln>
            <a:solidFill>
              <a:schemeClr val="tx1"/>
            </a:solidFill>
            <a:prstDash val="lgDash"/>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Kontaktaufbau zu den identifizierten Anbietern</a:t>
            </a:r>
          </a:p>
        </p:txBody>
      </p:sp>
      <p:sp>
        <p:nvSpPr>
          <p:cNvPr id="46" name="Textfeld 45">
            <a:extLst>
              <a:ext uri="{FF2B5EF4-FFF2-40B4-BE49-F238E27FC236}">
                <a16:creationId xmlns:a16="http://schemas.microsoft.com/office/drawing/2014/main" id="{66970888-BBBE-46D7-BF50-C3CA5719004D}"/>
              </a:ext>
            </a:extLst>
          </p:cNvPr>
          <p:cNvSpPr txBox="1"/>
          <p:nvPr/>
        </p:nvSpPr>
        <p:spPr>
          <a:xfrm>
            <a:off x="6575696" y="4767674"/>
            <a:ext cx="1800201" cy="830997"/>
          </a:xfrm>
          <a:prstGeom prst="rect">
            <a:avLst/>
          </a:prstGeom>
          <a:solidFill>
            <a:schemeClr val="tx1">
              <a:lumMod val="95000"/>
              <a:lumOff val="5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FFFFFF"/>
                </a:solidFill>
                <a:effectLst/>
                <a:uLnTx/>
                <a:uFillTx/>
                <a:latin typeface="Arial"/>
                <a:ea typeface="+mn-ea"/>
                <a:cs typeface="+mn-cs"/>
              </a:rPr>
              <a:t>Konkretisierung der Leistungsbeschreibung anhand der Ergebnisse der Markterkundung</a:t>
            </a:r>
          </a:p>
        </p:txBody>
      </p:sp>
      <p:sp>
        <p:nvSpPr>
          <p:cNvPr id="47" name="Textfeld 46">
            <a:extLst>
              <a:ext uri="{FF2B5EF4-FFF2-40B4-BE49-F238E27FC236}">
                <a16:creationId xmlns:a16="http://schemas.microsoft.com/office/drawing/2014/main" id="{39EF3176-012E-4337-B0EA-C03926EEFB20}"/>
              </a:ext>
            </a:extLst>
          </p:cNvPr>
          <p:cNvSpPr txBox="1"/>
          <p:nvPr/>
        </p:nvSpPr>
        <p:spPr>
          <a:xfrm>
            <a:off x="-14606" y="1887546"/>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Input</a:t>
            </a:r>
            <a:r>
              <a:rPr kumimoji="0" lang="de-DE" sz="1200" b="0" i="0" u="none" strike="noStrike" kern="1200" cap="none" spc="0" normalizeH="0" baseline="0" noProof="0" dirty="0">
                <a:ln>
                  <a:noFill/>
                </a:ln>
                <a:solidFill>
                  <a:srgbClr val="000000"/>
                </a:solidFill>
                <a:effectLst/>
                <a:uLnTx/>
                <a:uFillTx/>
                <a:latin typeface="Arial"/>
                <a:ea typeface="+mn-ea"/>
                <a:cs typeface="+mn-cs"/>
              </a:rPr>
              <a:t> </a:t>
            </a:r>
          </a:p>
        </p:txBody>
      </p:sp>
      <p:sp>
        <p:nvSpPr>
          <p:cNvPr id="48" name="Textfeld 47">
            <a:extLst>
              <a:ext uri="{FF2B5EF4-FFF2-40B4-BE49-F238E27FC236}">
                <a16:creationId xmlns:a16="http://schemas.microsoft.com/office/drawing/2014/main" id="{FCF8FB89-BAD6-44AF-8C13-5B9219C7FD53}"/>
              </a:ext>
            </a:extLst>
          </p:cNvPr>
          <p:cNvSpPr txBox="1"/>
          <p:nvPr/>
        </p:nvSpPr>
        <p:spPr>
          <a:xfrm>
            <a:off x="4572000" y="2243768"/>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Definition der Anforderungen an eine Problemlösung</a:t>
            </a:r>
          </a:p>
        </p:txBody>
      </p:sp>
      <p:sp>
        <p:nvSpPr>
          <p:cNvPr id="9" name="Geschweifte Klammer links 8">
            <a:extLst>
              <a:ext uri="{FF2B5EF4-FFF2-40B4-BE49-F238E27FC236}">
                <a16:creationId xmlns:a16="http://schemas.microsoft.com/office/drawing/2014/main" id="{E6E1B830-55DE-4601-B9B9-E53E8F767BD1}"/>
              </a:ext>
            </a:extLst>
          </p:cNvPr>
          <p:cNvSpPr/>
          <p:nvPr/>
        </p:nvSpPr>
        <p:spPr>
          <a:xfrm rot="5400000">
            <a:off x="4417716" y="203336"/>
            <a:ext cx="71756" cy="377058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1" name="Gerade Verbindung mit Pfeil 10">
            <a:extLst>
              <a:ext uri="{FF2B5EF4-FFF2-40B4-BE49-F238E27FC236}">
                <a16:creationId xmlns:a16="http://schemas.microsoft.com/office/drawing/2014/main" id="{230E79D1-8822-4EBB-9031-2FD889F7805B}"/>
              </a:ext>
            </a:extLst>
          </p:cNvPr>
          <p:cNvCxnSpPr/>
          <p:nvPr/>
        </p:nvCxnSpPr>
        <p:spPr>
          <a:xfrm>
            <a:off x="272455" y="1674827"/>
            <a:ext cx="864294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Gerader Verbinder 19">
            <a:extLst>
              <a:ext uri="{FF2B5EF4-FFF2-40B4-BE49-F238E27FC236}">
                <a16:creationId xmlns:a16="http://schemas.microsoft.com/office/drawing/2014/main" id="{5C482813-9454-4CF5-B827-FEF2D411370B}"/>
              </a:ext>
            </a:extLst>
          </p:cNvPr>
          <p:cNvCxnSpPr>
            <a:cxnSpLocks/>
            <a:stCxn id="32" idx="2"/>
          </p:cNvCxnSpPr>
          <p:nvPr/>
        </p:nvCxnSpPr>
        <p:spPr>
          <a:xfrm>
            <a:off x="7475796" y="2887787"/>
            <a:ext cx="0" cy="208818"/>
          </a:xfrm>
          <a:prstGeom prst="line">
            <a:avLst/>
          </a:prstGeom>
        </p:spPr>
        <p:style>
          <a:lnRef idx="1">
            <a:schemeClr val="dk1"/>
          </a:lnRef>
          <a:fillRef idx="0">
            <a:schemeClr val="dk1"/>
          </a:fillRef>
          <a:effectRef idx="0">
            <a:schemeClr val="dk1"/>
          </a:effectRef>
          <a:fontRef idx="minor">
            <a:schemeClr val="tx1"/>
          </a:fontRef>
        </p:style>
      </p:cxnSp>
      <p:cxnSp>
        <p:nvCxnSpPr>
          <p:cNvPr id="49" name="Gerader Verbinder 48">
            <a:extLst>
              <a:ext uri="{FF2B5EF4-FFF2-40B4-BE49-F238E27FC236}">
                <a16:creationId xmlns:a16="http://schemas.microsoft.com/office/drawing/2014/main" id="{A8DB06ED-72F9-48F5-A353-2364513189F2}"/>
              </a:ext>
            </a:extLst>
          </p:cNvPr>
          <p:cNvCxnSpPr>
            <a:cxnSpLocks/>
          </p:cNvCxnSpPr>
          <p:nvPr/>
        </p:nvCxnSpPr>
        <p:spPr>
          <a:xfrm flipH="1">
            <a:off x="476242" y="3096605"/>
            <a:ext cx="6999554" cy="0"/>
          </a:xfrm>
          <a:prstGeom prst="line">
            <a:avLst/>
          </a:prstGeom>
        </p:spPr>
        <p:style>
          <a:lnRef idx="1">
            <a:schemeClr val="dk1"/>
          </a:lnRef>
          <a:fillRef idx="0">
            <a:schemeClr val="dk1"/>
          </a:fillRef>
          <a:effectRef idx="0">
            <a:schemeClr val="dk1"/>
          </a:effectRef>
          <a:fontRef idx="minor">
            <a:schemeClr val="tx1"/>
          </a:fontRef>
        </p:style>
      </p:cxnSp>
      <p:sp>
        <p:nvSpPr>
          <p:cNvPr id="53" name="Textfeld 52">
            <a:extLst>
              <a:ext uri="{FF2B5EF4-FFF2-40B4-BE49-F238E27FC236}">
                <a16:creationId xmlns:a16="http://schemas.microsoft.com/office/drawing/2014/main" id="{A77A2EAF-E639-4D12-AEE4-2D06E844ED36}"/>
              </a:ext>
            </a:extLst>
          </p:cNvPr>
          <p:cNvSpPr txBox="1"/>
          <p:nvPr/>
        </p:nvSpPr>
        <p:spPr>
          <a:xfrm>
            <a:off x="6485686" y="1755639"/>
            <a:ext cx="198022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 Datenerhebungsphase </a:t>
            </a:r>
          </a:p>
        </p:txBody>
      </p:sp>
      <p:sp>
        <p:nvSpPr>
          <p:cNvPr id="54" name="Geschweifte Klammer links 53">
            <a:extLst>
              <a:ext uri="{FF2B5EF4-FFF2-40B4-BE49-F238E27FC236}">
                <a16:creationId xmlns:a16="http://schemas.microsoft.com/office/drawing/2014/main" id="{5C7D6662-B652-4FFB-AD60-83339D6765DF}"/>
              </a:ext>
            </a:extLst>
          </p:cNvPr>
          <p:cNvSpPr/>
          <p:nvPr/>
        </p:nvSpPr>
        <p:spPr>
          <a:xfrm rot="5400000">
            <a:off x="7439796" y="1188526"/>
            <a:ext cx="72000" cy="18002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5" name="Textfeld 54">
            <a:extLst>
              <a:ext uri="{FF2B5EF4-FFF2-40B4-BE49-F238E27FC236}">
                <a16:creationId xmlns:a16="http://schemas.microsoft.com/office/drawing/2014/main" id="{B659A0D4-A9FA-4614-B795-86F30E997EA9}"/>
              </a:ext>
            </a:extLst>
          </p:cNvPr>
          <p:cNvSpPr txBox="1"/>
          <p:nvPr/>
        </p:nvSpPr>
        <p:spPr>
          <a:xfrm>
            <a:off x="2570621" y="3610787"/>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Konkretisierung der Anforderungen an eine Problemlösung</a:t>
            </a:r>
          </a:p>
        </p:txBody>
      </p:sp>
      <p:sp>
        <p:nvSpPr>
          <p:cNvPr id="56" name="Textfeld 55">
            <a:extLst>
              <a:ext uri="{FF2B5EF4-FFF2-40B4-BE49-F238E27FC236}">
                <a16:creationId xmlns:a16="http://schemas.microsoft.com/office/drawing/2014/main" id="{6C449E6B-E1FD-4568-9565-5464F0B550DF}"/>
              </a:ext>
            </a:extLst>
          </p:cNvPr>
          <p:cNvSpPr txBox="1"/>
          <p:nvPr/>
        </p:nvSpPr>
        <p:spPr>
          <a:xfrm>
            <a:off x="1605906" y="3218880"/>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2. Designphase </a:t>
            </a:r>
          </a:p>
        </p:txBody>
      </p:sp>
      <p:sp>
        <p:nvSpPr>
          <p:cNvPr id="57" name="Geschweifte Klammer links 56">
            <a:extLst>
              <a:ext uri="{FF2B5EF4-FFF2-40B4-BE49-F238E27FC236}">
                <a16:creationId xmlns:a16="http://schemas.microsoft.com/office/drawing/2014/main" id="{66BD3325-D395-4B7D-B2C6-68A7CCF2AB70}"/>
              </a:ext>
            </a:extLst>
          </p:cNvPr>
          <p:cNvSpPr/>
          <p:nvPr/>
        </p:nvSpPr>
        <p:spPr>
          <a:xfrm rot="5400000">
            <a:off x="2470006" y="1661855"/>
            <a:ext cx="72000" cy="372963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9" name="Gerader Verbinder 58">
            <a:extLst>
              <a:ext uri="{FF2B5EF4-FFF2-40B4-BE49-F238E27FC236}">
                <a16:creationId xmlns:a16="http://schemas.microsoft.com/office/drawing/2014/main" id="{5A63BE39-227E-455E-84FC-B105573400BA}"/>
              </a:ext>
            </a:extLst>
          </p:cNvPr>
          <p:cNvCxnSpPr>
            <a:cxnSpLocks/>
          </p:cNvCxnSpPr>
          <p:nvPr/>
        </p:nvCxnSpPr>
        <p:spPr>
          <a:xfrm flipV="1">
            <a:off x="476240" y="3096605"/>
            <a:ext cx="0" cy="834577"/>
          </a:xfrm>
          <a:prstGeom prst="line">
            <a:avLst/>
          </a:prstGeom>
        </p:spPr>
        <p:style>
          <a:lnRef idx="1">
            <a:schemeClr val="dk1"/>
          </a:lnRef>
          <a:fillRef idx="0">
            <a:schemeClr val="dk1"/>
          </a:fillRef>
          <a:effectRef idx="0">
            <a:schemeClr val="dk1"/>
          </a:effectRef>
          <a:fontRef idx="minor">
            <a:schemeClr val="tx1"/>
          </a:fontRef>
        </p:style>
      </p:cxnSp>
      <p:cxnSp>
        <p:nvCxnSpPr>
          <p:cNvPr id="63" name="Gerade Verbindung mit Pfeil 62">
            <a:extLst>
              <a:ext uri="{FF2B5EF4-FFF2-40B4-BE49-F238E27FC236}">
                <a16:creationId xmlns:a16="http://schemas.microsoft.com/office/drawing/2014/main" id="{46AA574C-03DD-44F6-92C9-0E1AD46B71B6}"/>
              </a:ext>
            </a:extLst>
          </p:cNvPr>
          <p:cNvCxnSpPr>
            <a:endCxn id="33" idx="1"/>
          </p:cNvCxnSpPr>
          <p:nvPr/>
        </p:nvCxnSpPr>
        <p:spPr>
          <a:xfrm>
            <a:off x="476240" y="3931182"/>
            <a:ext cx="164951" cy="38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Geschweifte Klammer links 64">
            <a:extLst>
              <a:ext uri="{FF2B5EF4-FFF2-40B4-BE49-F238E27FC236}">
                <a16:creationId xmlns:a16="http://schemas.microsoft.com/office/drawing/2014/main" id="{25E9B0CB-4205-4D63-8D6E-D117CA8E53CA}"/>
              </a:ext>
            </a:extLst>
          </p:cNvPr>
          <p:cNvSpPr/>
          <p:nvPr/>
        </p:nvSpPr>
        <p:spPr>
          <a:xfrm rot="5400000">
            <a:off x="6438528" y="1630954"/>
            <a:ext cx="72000" cy="38027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Textfeld 65">
            <a:extLst>
              <a:ext uri="{FF2B5EF4-FFF2-40B4-BE49-F238E27FC236}">
                <a16:creationId xmlns:a16="http://schemas.microsoft.com/office/drawing/2014/main" id="{94B0C8CC-F0E9-4A4E-A0A0-7BABEF9E7BF5}"/>
              </a:ext>
            </a:extLst>
          </p:cNvPr>
          <p:cNvSpPr txBox="1"/>
          <p:nvPr/>
        </p:nvSpPr>
        <p:spPr>
          <a:xfrm>
            <a:off x="5423374" y="3213742"/>
            <a:ext cx="2102307"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2. Datenerhebungsphase </a:t>
            </a:r>
          </a:p>
        </p:txBody>
      </p:sp>
      <p:sp>
        <p:nvSpPr>
          <p:cNvPr id="67" name="Textfeld 66">
            <a:extLst>
              <a:ext uri="{FF2B5EF4-FFF2-40B4-BE49-F238E27FC236}">
                <a16:creationId xmlns:a16="http://schemas.microsoft.com/office/drawing/2014/main" id="{8E63A2D9-4A56-47A9-BE6B-ECB85E1DFE67}"/>
              </a:ext>
            </a:extLst>
          </p:cNvPr>
          <p:cNvSpPr txBox="1"/>
          <p:nvPr/>
        </p:nvSpPr>
        <p:spPr>
          <a:xfrm>
            <a:off x="1340336" y="5889513"/>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Optional </a:t>
            </a:r>
          </a:p>
        </p:txBody>
      </p:sp>
      <p:cxnSp>
        <p:nvCxnSpPr>
          <p:cNvPr id="69" name="Gerade Verbindung mit Pfeil 68">
            <a:extLst>
              <a:ext uri="{FF2B5EF4-FFF2-40B4-BE49-F238E27FC236}">
                <a16:creationId xmlns:a16="http://schemas.microsoft.com/office/drawing/2014/main" id="{76EE602A-E408-4E6A-9DEE-562A5DFA3E71}"/>
              </a:ext>
            </a:extLst>
          </p:cNvPr>
          <p:cNvCxnSpPr>
            <a:cxnSpLocks/>
            <a:stCxn id="44" idx="2"/>
            <a:endCxn id="45" idx="0"/>
          </p:cNvCxnSpPr>
          <p:nvPr/>
        </p:nvCxnSpPr>
        <p:spPr>
          <a:xfrm>
            <a:off x="3470721" y="5686519"/>
            <a:ext cx="0" cy="104212"/>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74" name="Textfeld 73">
            <a:extLst>
              <a:ext uri="{FF2B5EF4-FFF2-40B4-BE49-F238E27FC236}">
                <a16:creationId xmlns:a16="http://schemas.microsoft.com/office/drawing/2014/main" id="{E1508CDF-2171-4A7A-B942-40E8669A0060}"/>
              </a:ext>
            </a:extLst>
          </p:cNvPr>
          <p:cNvSpPr txBox="1"/>
          <p:nvPr/>
        </p:nvSpPr>
        <p:spPr>
          <a:xfrm>
            <a:off x="1454851" y="4341384"/>
            <a:ext cx="2102307"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Datenanalysephase</a:t>
            </a:r>
          </a:p>
        </p:txBody>
      </p:sp>
      <p:sp>
        <p:nvSpPr>
          <p:cNvPr id="75" name="Geschweifte Klammer links 74">
            <a:extLst>
              <a:ext uri="{FF2B5EF4-FFF2-40B4-BE49-F238E27FC236}">
                <a16:creationId xmlns:a16="http://schemas.microsoft.com/office/drawing/2014/main" id="{5F6E9165-6835-47A5-97DE-E9C3E89AB8D0}"/>
              </a:ext>
            </a:extLst>
          </p:cNvPr>
          <p:cNvSpPr/>
          <p:nvPr/>
        </p:nvSpPr>
        <p:spPr>
          <a:xfrm rot="5400000">
            <a:off x="2470005" y="2747655"/>
            <a:ext cx="72000" cy="372963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9" name="Textfeld 78">
            <a:extLst>
              <a:ext uri="{FF2B5EF4-FFF2-40B4-BE49-F238E27FC236}">
                <a16:creationId xmlns:a16="http://schemas.microsoft.com/office/drawing/2014/main" id="{1D7FBE5E-D994-46AB-9E64-12F0B6654A75}"/>
              </a:ext>
            </a:extLst>
          </p:cNvPr>
          <p:cNvSpPr txBox="1"/>
          <p:nvPr/>
        </p:nvSpPr>
        <p:spPr>
          <a:xfrm>
            <a:off x="4573159" y="4762489"/>
            <a:ext cx="1800200" cy="830997"/>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Erstellen eines Berichts zur Markterkundung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Präsentation der Ergebnisse</a:t>
            </a:r>
          </a:p>
        </p:txBody>
      </p:sp>
      <p:sp>
        <p:nvSpPr>
          <p:cNvPr id="80" name="Geschweifte Klammer links 79">
            <a:extLst>
              <a:ext uri="{FF2B5EF4-FFF2-40B4-BE49-F238E27FC236}">
                <a16:creationId xmlns:a16="http://schemas.microsoft.com/office/drawing/2014/main" id="{A7F9E61A-7769-42B1-BD22-DFDBB830A7ED}"/>
              </a:ext>
            </a:extLst>
          </p:cNvPr>
          <p:cNvSpPr/>
          <p:nvPr/>
        </p:nvSpPr>
        <p:spPr>
          <a:xfrm rot="5400000">
            <a:off x="5437259" y="3709491"/>
            <a:ext cx="72000" cy="180020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Textfeld 80">
            <a:extLst>
              <a:ext uri="{FF2B5EF4-FFF2-40B4-BE49-F238E27FC236}">
                <a16:creationId xmlns:a16="http://schemas.microsoft.com/office/drawing/2014/main" id="{590D635D-8066-4513-BE45-95912AD6084C}"/>
              </a:ext>
            </a:extLst>
          </p:cNvPr>
          <p:cNvSpPr txBox="1"/>
          <p:nvPr/>
        </p:nvSpPr>
        <p:spPr>
          <a:xfrm>
            <a:off x="4573159" y="4341741"/>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Dokumentationsphase</a:t>
            </a:r>
          </a:p>
        </p:txBody>
      </p:sp>
      <p:sp>
        <p:nvSpPr>
          <p:cNvPr id="82" name="Textfeld 81">
            <a:extLst>
              <a:ext uri="{FF2B5EF4-FFF2-40B4-BE49-F238E27FC236}">
                <a16:creationId xmlns:a16="http://schemas.microsoft.com/office/drawing/2014/main" id="{0A229117-2317-4B10-A1C6-589D80769B57}"/>
              </a:ext>
            </a:extLst>
          </p:cNvPr>
          <p:cNvSpPr txBox="1"/>
          <p:nvPr/>
        </p:nvSpPr>
        <p:spPr>
          <a:xfrm>
            <a:off x="5948848" y="4509725"/>
            <a:ext cx="1800200"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Output</a:t>
            </a:r>
            <a:r>
              <a:rPr kumimoji="0" lang="de-DE" sz="1200" b="0" i="0" u="none" strike="noStrike" kern="1200" cap="none" spc="0" normalizeH="0" baseline="0" noProof="0" dirty="0">
                <a:ln>
                  <a:noFill/>
                </a:ln>
                <a:solidFill>
                  <a:srgbClr val="000000"/>
                </a:solidFill>
                <a:effectLst/>
                <a:uLnTx/>
                <a:uFillTx/>
                <a:latin typeface="Arial"/>
                <a:ea typeface="+mn-ea"/>
                <a:cs typeface="+mn-cs"/>
              </a:rPr>
              <a:t> </a:t>
            </a:r>
          </a:p>
        </p:txBody>
      </p:sp>
      <p:cxnSp>
        <p:nvCxnSpPr>
          <p:cNvPr id="83" name="Gerader Verbinder 82">
            <a:extLst>
              <a:ext uri="{FF2B5EF4-FFF2-40B4-BE49-F238E27FC236}">
                <a16:creationId xmlns:a16="http://schemas.microsoft.com/office/drawing/2014/main" id="{446373DF-6CEB-4915-9B46-0C58906F4624}"/>
              </a:ext>
            </a:extLst>
          </p:cNvPr>
          <p:cNvCxnSpPr>
            <a:cxnSpLocks/>
            <a:stCxn id="38" idx="2"/>
          </p:cNvCxnSpPr>
          <p:nvPr/>
        </p:nvCxnSpPr>
        <p:spPr>
          <a:xfrm flipH="1">
            <a:off x="7475795" y="4254348"/>
            <a:ext cx="6" cy="87036"/>
          </a:xfrm>
          <a:prstGeom prst="line">
            <a:avLst/>
          </a:prstGeom>
        </p:spPr>
        <p:style>
          <a:lnRef idx="1">
            <a:schemeClr val="dk1"/>
          </a:lnRef>
          <a:fillRef idx="0">
            <a:schemeClr val="dk1"/>
          </a:fillRef>
          <a:effectRef idx="0">
            <a:schemeClr val="dk1"/>
          </a:effectRef>
          <a:fontRef idx="minor">
            <a:schemeClr val="tx1"/>
          </a:fontRef>
        </p:style>
      </p:cxnSp>
      <p:cxnSp>
        <p:nvCxnSpPr>
          <p:cNvPr id="84" name="Gerader Verbinder 83">
            <a:extLst>
              <a:ext uri="{FF2B5EF4-FFF2-40B4-BE49-F238E27FC236}">
                <a16:creationId xmlns:a16="http://schemas.microsoft.com/office/drawing/2014/main" id="{8F143C62-C131-4018-9F58-E2CB2AB645FB}"/>
              </a:ext>
            </a:extLst>
          </p:cNvPr>
          <p:cNvCxnSpPr>
            <a:cxnSpLocks/>
          </p:cNvCxnSpPr>
          <p:nvPr/>
        </p:nvCxnSpPr>
        <p:spPr>
          <a:xfrm flipH="1">
            <a:off x="476240" y="4341384"/>
            <a:ext cx="6999554" cy="0"/>
          </a:xfrm>
          <a:prstGeom prst="line">
            <a:avLst/>
          </a:prstGeom>
        </p:spPr>
        <p:style>
          <a:lnRef idx="1">
            <a:schemeClr val="dk1"/>
          </a:lnRef>
          <a:fillRef idx="0">
            <a:schemeClr val="dk1"/>
          </a:fillRef>
          <a:effectRef idx="0">
            <a:schemeClr val="dk1"/>
          </a:effectRef>
          <a:fontRef idx="minor">
            <a:schemeClr val="tx1"/>
          </a:fontRef>
        </p:style>
      </p:cxnSp>
      <p:cxnSp>
        <p:nvCxnSpPr>
          <p:cNvPr id="89" name="Gerader Verbinder 88">
            <a:extLst>
              <a:ext uri="{FF2B5EF4-FFF2-40B4-BE49-F238E27FC236}">
                <a16:creationId xmlns:a16="http://schemas.microsoft.com/office/drawing/2014/main" id="{35CFEB23-2844-4262-9D50-30D318477661}"/>
              </a:ext>
            </a:extLst>
          </p:cNvPr>
          <p:cNvCxnSpPr>
            <a:cxnSpLocks/>
          </p:cNvCxnSpPr>
          <p:nvPr/>
        </p:nvCxnSpPr>
        <p:spPr>
          <a:xfrm flipV="1">
            <a:off x="476240" y="4341384"/>
            <a:ext cx="0" cy="837304"/>
          </a:xfrm>
          <a:prstGeom prst="line">
            <a:avLst/>
          </a:prstGeom>
        </p:spPr>
        <p:style>
          <a:lnRef idx="1">
            <a:schemeClr val="dk1"/>
          </a:lnRef>
          <a:fillRef idx="0">
            <a:schemeClr val="dk1"/>
          </a:fillRef>
          <a:effectRef idx="0">
            <a:schemeClr val="dk1"/>
          </a:effectRef>
          <a:fontRef idx="minor">
            <a:schemeClr val="tx1"/>
          </a:fontRef>
        </p:style>
      </p:cxnSp>
      <p:cxnSp>
        <p:nvCxnSpPr>
          <p:cNvPr id="90" name="Gerade Verbindung mit Pfeil 89">
            <a:extLst>
              <a:ext uri="{FF2B5EF4-FFF2-40B4-BE49-F238E27FC236}">
                <a16:creationId xmlns:a16="http://schemas.microsoft.com/office/drawing/2014/main" id="{DF11161B-42D6-4DAE-83D5-7885B824F985}"/>
              </a:ext>
            </a:extLst>
          </p:cNvPr>
          <p:cNvCxnSpPr>
            <a:cxnSpLocks/>
            <a:endCxn id="40" idx="1"/>
          </p:cNvCxnSpPr>
          <p:nvPr/>
        </p:nvCxnSpPr>
        <p:spPr>
          <a:xfrm flipV="1">
            <a:off x="476240" y="5178688"/>
            <a:ext cx="164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Foliennummernplatzhalter 3">
            <a:extLst>
              <a:ext uri="{FF2B5EF4-FFF2-40B4-BE49-F238E27FC236}">
                <a16:creationId xmlns:a16="http://schemas.microsoft.com/office/drawing/2014/main" id="{11F101E5-956D-49BC-82BC-60EE433D17A3}"/>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17296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hidden="1">
            <a:extLst>
              <a:ext uri="{FF2B5EF4-FFF2-40B4-BE49-F238E27FC236}">
                <a16:creationId xmlns:a16="http://schemas.microsoft.com/office/drawing/2014/main" id="{58A48813-5FD9-40C8-B0FD-EEF51477420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Folie" r:id="rId4" imgW="451" imgH="450" progId="TCLayout.ActiveDocument.1">
                  <p:embed/>
                </p:oleObj>
              </mc:Choice>
              <mc:Fallback>
                <p:oleObj name="think-cell Folie" r:id="rId4" imgW="451" imgH="450" progId="TCLayout.ActiveDocument.1">
                  <p:embed/>
                  <p:pic>
                    <p:nvPicPr>
                      <p:cNvPr id="16" name="Objekt 15" hidden="1">
                        <a:extLst>
                          <a:ext uri="{FF2B5EF4-FFF2-40B4-BE49-F238E27FC236}">
                            <a16:creationId xmlns:a16="http://schemas.microsoft.com/office/drawing/2014/main" id="{58A48813-5FD9-40C8-B0FD-EEF5147742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Grafik 7">
            <a:extLst>
              <a:ext uri="{FF2B5EF4-FFF2-40B4-BE49-F238E27FC236}">
                <a16:creationId xmlns:a16="http://schemas.microsoft.com/office/drawing/2014/main" id="{7124C264-263A-4458-B666-196FB412852F}"/>
              </a:ext>
            </a:extLst>
          </p:cNvPr>
          <p:cNvPicPr>
            <a:picLocks noChangeAspect="1"/>
          </p:cNvPicPr>
          <p:nvPr/>
        </p:nvPicPr>
        <p:blipFill>
          <a:blip r:embed="rId6"/>
          <a:stretch>
            <a:fillRect/>
          </a:stretch>
        </p:blipFill>
        <p:spPr>
          <a:xfrm>
            <a:off x="1982588" y="5415461"/>
            <a:ext cx="1142413" cy="946098"/>
          </a:xfrm>
          <a:prstGeom prst="rect">
            <a:avLst/>
          </a:prstGeom>
        </p:spPr>
      </p:pic>
      <p:sp>
        <p:nvSpPr>
          <p:cNvPr id="2" name="Titel 1">
            <a:extLst>
              <a:ext uri="{FF2B5EF4-FFF2-40B4-BE49-F238E27FC236}">
                <a16:creationId xmlns:a16="http://schemas.microsoft.com/office/drawing/2014/main" id="{66340CE9-FE6C-4604-B1A3-279D0E7B9066}"/>
              </a:ext>
            </a:extLst>
          </p:cNvPr>
          <p:cNvSpPr>
            <a:spLocks noGrp="1"/>
          </p:cNvSpPr>
          <p:nvPr>
            <p:ph type="title"/>
          </p:nvPr>
        </p:nvSpPr>
        <p:spPr>
          <a:xfrm>
            <a:off x="228600" y="1219200"/>
            <a:ext cx="8686800" cy="762000"/>
          </a:xfrm>
        </p:spPr>
        <p:txBody>
          <a:bodyPr vert="horz"/>
          <a:lstStyle/>
          <a:p>
            <a:r>
              <a:rPr lang="de-DE" dirty="0"/>
              <a:t>Die Markterkundung kann initiativ erfolgen</a:t>
            </a:r>
          </a:p>
        </p:txBody>
      </p:sp>
      <p:sp>
        <p:nvSpPr>
          <p:cNvPr id="22" name="Textfeld 21">
            <a:extLst>
              <a:ext uri="{FF2B5EF4-FFF2-40B4-BE49-F238E27FC236}">
                <a16:creationId xmlns:a16="http://schemas.microsoft.com/office/drawing/2014/main" id="{F8514C29-F689-41E3-B1C1-9F9DE2777689}"/>
              </a:ext>
            </a:extLst>
          </p:cNvPr>
          <p:cNvSpPr txBox="1"/>
          <p:nvPr/>
        </p:nvSpPr>
        <p:spPr>
          <a:xfrm>
            <a:off x="228600" y="6315505"/>
            <a:ext cx="5063480"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In Anlehnung an: Gerpott (2005), Fraunhofer-Institut für Produktionstechnologie IPT</a:t>
            </a:r>
          </a:p>
        </p:txBody>
      </p:sp>
      <p:sp>
        <p:nvSpPr>
          <p:cNvPr id="7" name="Textfeld 6">
            <a:extLst>
              <a:ext uri="{FF2B5EF4-FFF2-40B4-BE49-F238E27FC236}">
                <a16:creationId xmlns:a16="http://schemas.microsoft.com/office/drawing/2014/main" id="{A9A923FF-61C3-4422-A2DA-E3E7AD7CFB6D}"/>
              </a:ext>
            </a:extLst>
          </p:cNvPr>
          <p:cNvSpPr txBox="1"/>
          <p:nvPr/>
        </p:nvSpPr>
        <p:spPr>
          <a:xfrm>
            <a:off x="404411" y="2029833"/>
            <a:ext cx="1800200" cy="830997"/>
          </a:xfrm>
          <a:prstGeom prst="homePlate">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FFFFFF"/>
                </a:solidFill>
                <a:effectLst/>
                <a:uLnTx/>
                <a:uFillTx/>
                <a:latin typeface="Arial"/>
                <a:ea typeface="+mn-ea"/>
                <a:cs typeface="+mn-cs"/>
              </a:rPr>
              <a:t>Kontinuierliche Marktbeobachtung und Technologie-früherkennung</a:t>
            </a:r>
          </a:p>
        </p:txBody>
      </p:sp>
      <p:sp>
        <p:nvSpPr>
          <p:cNvPr id="32" name="Textfeld 31">
            <a:extLst>
              <a:ext uri="{FF2B5EF4-FFF2-40B4-BE49-F238E27FC236}">
                <a16:creationId xmlns:a16="http://schemas.microsoft.com/office/drawing/2014/main" id="{4C780D54-1655-4519-A966-1E4B0128ED75}"/>
              </a:ext>
            </a:extLst>
          </p:cNvPr>
          <p:cNvSpPr txBox="1"/>
          <p:nvPr/>
        </p:nvSpPr>
        <p:spPr>
          <a:xfrm>
            <a:off x="6656267" y="2202130"/>
            <a:ext cx="1800200" cy="461665"/>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Vorgehen festlegen (Suchstrategie)</a:t>
            </a:r>
          </a:p>
        </p:txBody>
      </p:sp>
      <p:sp>
        <p:nvSpPr>
          <p:cNvPr id="33" name="Textfeld 32">
            <a:extLst>
              <a:ext uri="{FF2B5EF4-FFF2-40B4-BE49-F238E27FC236}">
                <a16:creationId xmlns:a16="http://schemas.microsoft.com/office/drawing/2014/main" id="{2D2BBAD5-4FAB-46F4-9EBB-22382F9D1141}"/>
              </a:ext>
            </a:extLst>
          </p:cNvPr>
          <p:cNvSpPr txBox="1"/>
          <p:nvPr/>
        </p:nvSpPr>
        <p:spPr>
          <a:xfrm>
            <a:off x="2433454" y="3352595"/>
            <a:ext cx="1800200" cy="461665"/>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Netzwerke und Experten nutzen</a:t>
            </a:r>
          </a:p>
        </p:txBody>
      </p:sp>
      <p:sp>
        <p:nvSpPr>
          <p:cNvPr id="37" name="Textfeld 36">
            <a:extLst>
              <a:ext uri="{FF2B5EF4-FFF2-40B4-BE49-F238E27FC236}">
                <a16:creationId xmlns:a16="http://schemas.microsoft.com/office/drawing/2014/main" id="{6F6C650E-0BFE-43EE-8C6A-CE9AF5FF6566}"/>
              </a:ext>
            </a:extLst>
          </p:cNvPr>
          <p:cNvSpPr txBox="1"/>
          <p:nvPr/>
        </p:nvSpPr>
        <p:spPr>
          <a:xfrm>
            <a:off x="6659788" y="3356165"/>
            <a:ext cx="1800200" cy="461665"/>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Durchführung der Informationssuche</a:t>
            </a:r>
          </a:p>
        </p:txBody>
      </p:sp>
      <p:sp>
        <p:nvSpPr>
          <p:cNvPr id="38" name="Textfeld 37">
            <a:extLst>
              <a:ext uri="{FF2B5EF4-FFF2-40B4-BE49-F238E27FC236}">
                <a16:creationId xmlns:a16="http://schemas.microsoft.com/office/drawing/2014/main" id="{4C87D65C-6B24-45B2-B3F7-405B0F60B415}"/>
              </a:ext>
            </a:extLst>
          </p:cNvPr>
          <p:cNvSpPr txBox="1"/>
          <p:nvPr/>
        </p:nvSpPr>
        <p:spPr>
          <a:xfrm>
            <a:off x="3330033" y="4510273"/>
            <a:ext cx="1800200" cy="461665"/>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Entscheidungslogik/Ziel-system festlegen </a:t>
            </a:r>
          </a:p>
        </p:txBody>
      </p:sp>
      <p:sp>
        <p:nvSpPr>
          <p:cNvPr id="40" name="Textfeld 39">
            <a:extLst>
              <a:ext uri="{FF2B5EF4-FFF2-40B4-BE49-F238E27FC236}">
                <a16:creationId xmlns:a16="http://schemas.microsoft.com/office/drawing/2014/main" id="{C68C453F-102A-4997-92CE-7E8D3AFF31DB}"/>
              </a:ext>
            </a:extLst>
          </p:cNvPr>
          <p:cNvSpPr txBox="1"/>
          <p:nvPr/>
        </p:nvSpPr>
        <p:spPr>
          <a:xfrm>
            <a:off x="3330033" y="5542804"/>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Bewertung der identifizierten Lösungen (z.B. über Portfolios)</a:t>
            </a:r>
          </a:p>
        </p:txBody>
      </p:sp>
      <p:sp>
        <p:nvSpPr>
          <p:cNvPr id="41" name="Textfeld 40">
            <a:extLst>
              <a:ext uri="{FF2B5EF4-FFF2-40B4-BE49-F238E27FC236}">
                <a16:creationId xmlns:a16="http://schemas.microsoft.com/office/drawing/2014/main" id="{7D300B27-7089-4B00-AA56-83FA4FB29012}"/>
              </a:ext>
            </a:extLst>
          </p:cNvPr>
          <p:cNvSpPr txBox="1"/>
          <p:nvPr/>
        </p:nvSpPr>
        <p:spPr>
          <a:xfrm>
            <a:off x="2429933" y="2214500"/>
            <a:ext cx="1800200" cy="461665"/>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Ausgangssituation ermitteln </a:t>
            </a:r>
          </a:p>
        </p:txBody>
      </p:sp>
      <p:sp>
        <p:nvSpPr>
          <p:cNvPr id="44" name="Textfeld 43">
            <a:extLst>
              <a:ext uri="{FF2B5EF4-FFF2-40B4-BE49-F238E27FC236}">
                <a16:creationId xmlns:a16="http://schemas.microsoft.com/office/drawing/2014/main" id="{B1BB69FF-89DC-412F-9780-82EADAD00B23}"/>
              </a:ext>
            </a:extLst>
          </p:cNvPr>
          <p:cNvSpPr txBox="1"/>
          <p:nvPr/>
        </p:nvSpPr>
        <p:spPr>
          <a:xfrm>
            <a:off x="5756167" y="5542726"/>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Festhalten der Ergebnisse/Speichern der Ergebnisse </a:t>
            </a:r>
          </a:p>
        </p:txBody>
      </p:sp>
      <p:sp>
        <p:nvSpPr>
          <p:cNvPr id="48" name="Textfeld 47">
            <a:extLst>
              <a:ext uri="{FF2B5EF4-FFF2-40B4-BE49-F238E27FC236}">
                <a16:creationId xmlns:a16="http://schemas.microsoft.com/office/drawing/2014/main" id="{FCF8FB89-BAD6-44AF-8C13-5B9219C7FD53}"/>
              </a:ext>
            </a:extLst>
          </p:cNvPr>
          <p:cNvSpPr txBox="1"/>
          <p:nvPr/>
        </p:nvSpPr>
        <p:spPr>
          <a:xfrm>
            <a:off x="4540225" y="2114597"/>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Fokussierung der Suche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(Suchfeldabteilung)</a:t>
            </a:r>
          </a:p>
        </p:txBody>
      </p:sp>
      <p:sp>
        <p:nvSpPr>
          <p:cNvPr id="55" name="Textfeld 54">
            <a:extLst>
              <a:ext uri="{FF2B5EF4-FFF2-40B4-BE49-F238E27FC236}">
                <a16:creationId xmlns:a16="http://schemas.microsoft.com/office/drawing/2014/main" id="{B659A0D4-A9FA-4614-B795-86F30E997EA9}"/>
              </a:ext>
            </a:extLst>
          </p:cNvPr>
          <p:cNvSpPr txBox="1"/>
          <p:nvPr/>
        </p:nvSpPr>
        <p:spPr>
          <a:xfrm>
            <a:off x="4543746" y="3263831"/>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Primär- und Sekundärquellen nutzen</a:t>
            </a:r>
          </a:p>
        </p:txBody>
      </p:sp>
      <p:sp>
        <p:nvSpPr>
          <p:cNvPr id="79" name="Textfeld 78">
            <a:extLst>
              <a:ext uri="{FF2B5EF4-FFF2-40B4-BE49-F238E27FC236}">
                <a16:creationId xmlns:a16="http://schemas.microsoft.com/office/drawing/2014/main" id="{1D7FBE5E-D994-46AB-9E64-12F0B6654A75}"/>
              </a:ext>
            </a:extLst>
          </p:cNvPr>
          <p:cNvSpPr txBox="1"/>
          <p:nvPr/>
        </p:nvSpPr>
        <p:spPr>
          <a:xfrm>
            <a:off x="5756167" y="4417941"/>
            <a:ext cx="1800200" cy="646331"/>
          </a:xfrm>
          <a:prstGeom prst="rect">
            <a:avLst/>
          </a:prstGeom>
          <a:solidFill>
            <a:schemeClr val="bg2">
              <a:lumMod val="40000"/>
              <a:lumOff val="60000"/>
            </a:schemeClr>
          </a:solid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Weitergabe Ergebnisse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Entscheidungs-grundlage</a:t>
            </a:r>
          </a:p>
        </p:txBody>
      </p:sp>
      <p:cxnSp>
        <p:nvCxnSpPr>
          <p:cNvPr id="17" name="Gerade Verbindung mit Pfeil 16">
            <a:extLst>
              <a:ext uri="{FF2B5EF4-FFF2-40B4-BE49-F238E27FC236}">
                <a16:creationId xmlns:a16="http://schemas.microsoft.com/office/drawing/2014/main" id="{70D4B49A-A4F3-48AE-9FA0-4DF5AFD4800F}"/>
              </a:ext>
            </a:extLst>
          </p:cNvPr>
          <p:cNvCxnSpPr>
            <a:cxnSpLocks/>
            <a:stCxn id="40" idx="1"/>
          </p:cNvCxnSpPr>
          <p:nvPr/>
        </p:nvCxnSpPr>
        <p:spPr>
          <a:xfrm flipH="1" flipV="1">
            <a:off x="3125001" y="5865891"/>
            <a:ext cx="205032" cy="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a:extLst>
              <a:ext uri="{FF2B5EF4-FFF2-40B4-BE49-F238E27FC236}">
                <a16:creationId xmlns:a16="http://schemas.microsoft.com/office/drawing/2014/main" id="{C2005523-804F-4FB5-A3A5-57605DA0E45E}"/>
              </a:ext>
            </a:extLst>
          </p:cNvPr>
          <p:cNvCxnSpPr>
            <a:cxnSpLocks/>
          </p:cNvCxnSpPr>
          <p:nvPr/>
        </p:nvCxnSpPr>
        <p:spPr>
          <a:xfrm>
            <a:off x="8707157" y="1997520"/>
            <a:ext cx="0" cy="4095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Textfeld 57">
            <a:extLst>
              <a:ext uri="{FF2B5EF4-FFF2-40B4-BE49-F238E27FC236}">
                <a16:creationId xmlns:a16="http://schemas.microsoft.com/office/drawing/2014/main" id="{6EC54D9A-8C51-43E2-A00D-EC67FBE095D0}"/>
              </a:ext>
            </a:extLst>
          </p:cNvPr>
          <p:cNvSpPr txBox="1"/>
          <p:nvPr/>
        </p:nvSpPr>
        <p:spPr>
          <a:xfrm>
            <a:off x="2429933" y="1632831"/>
            <a:ext cx="597666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Informationsbedarf bestimmen</a:t>
            </a:r>
          </a:p>
        </p:txBody>
      </p:sp>
      <p:sp>
        <p:nvSpPr>
          <p:cNvPr id="60" name="Geschweifte Klammer links 59">
            <a:extLst>
              <a:ext uri="{FF2B5EF4-FFF2-40B4-BE49-F238E27FC236}">
                <a16:creationId xmlns:a16="http://schemas.microsoft.com/office/drawing/2014/main" id="{7F57DFCD-1312-4150-A36F-6BE1AED0EBED}"/>
              </a:ext>
            </a:extLst>
          </p:cNvPr>
          <p:cNvSpPr/>
          <p:nvPr/>
        </p:nvSpPr>
        <p:spPr>
          <a:xfrm rot="5400000">
            <a:off x="5388358" y="-1028607"/>
            <a:ext cx="109683" cy="60265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1" name="Textfeld 60">
            <a:extLst>
              <a:ext uri="{FF2B5EF4-FFF2-40B4-BE49-F238E27FC236}">
                <a16:creationId xmlns:a16="http://schemas.microsoft.com/office/drawing/2014/main" id="{9499E16F-3374-4920-9B51-724200C06E73}"/>
              </a:ext>
            </a:extLst>
          </p:cNvPr>
          <p:cNvSpPr txBox="1"/>
          <p:nvPr/>
        </p:nvSpPr>
        <p:spPr>
          <a:xfrm>
            <a:off x="2451993" y="2828835"/>
            <a:ext cx="597666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Informationen beschaffen</a:t>
            </a:r>
          </a:p>
        </p:txBody>
      </p:sp>
      <p:sp>
        <p:nvSpPr>
          <p:cNvPr id="62" name="Geschweifte Klammer links 61">
            <a:extLst>
              <a:ext uri="{FF2B5EF4-FFF2-40B4-BE49-F238E27FC236}">
                <a16:creationId xmlns:a16="http://schemas.microsoft.com/office/drawing/2014/main" id="{9960BE50-1303-43AC-B611-FAA786ACA0C9}"/>
              </a:ext>
            </a:extLst>
          </p:cNvPr>
          <p:cNvSpPr/>
          <p:nvPr/>
        </p:nvSpPr>
        <p:spPr>
          <a:xfrm rot="5400000">
            <a:off x="5385484" y="148724"/>
            <a:ext cx="109683" cy="60265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4" name="Textfeld 63">
            <a:extLst>
              <a:ext uri="{FF2B5EF4-FFF2-40B4-BE49-F238E27FC236}">
                <a16:creationId xmlns:a16="http://schemas.microsoft.com/office/drawing/2014/main" id="{8A76566B-6F46-4212-B626-8E34AA0523A9}"/>
              </a:ext>
            </a:extLst>
          </p:cNvPr>
          <p:cNvSpPr txBox="1"/>
          <p:nvPr/>
        </p:nvSpPr>
        <p:spPr>
          <a:xfrm>
            <a:off x="2458388" y="4006166"/>
            <a:ext cx="597666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Informationen bewerten</a:t>
            </a:r>
          </a:p>
        </p:txBody>
      </p:sp>
      <p:sp>
        <p:nvSpPr>
          <p:cNvPr id="68" name="Geschweifte Klammer links 67">
            <a:extLst>
              <a:ext uri="{FF2B5EF4-FFF2-40B4-BE49-F238E27FC236}">
                <a16:creationId xmlns:a16="http://schemas.microsoft.com/office/drawing/2014/main" id="{4E47CD3E-5AD0-490A-B3AD-DF04F4B1DBAC}"/>
              </a:ext>
            </a:extLst>
          </p:cNvPr>
          <p:cNvSpPr/>
          <p:nvPr/>
        </p:nvSpPr>
        <p:spPr>
          <a:xfrm rot="5400000">
            <a:off x="5391879" y="1326055"/>
            <a:ext cx="109683" cy="60265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0" name="Textfeld 69">
            <a:extLst>
              <a:ext uri="{FF2B5EF4-FFF2-40B4-BE49-F238E27FC236}">
                <a16:creationId xmlns:a16="http://schemas.microsoft.com/office/drawing/2014/main" id="{3C14BA6E-C1AD-4D3B-8D79-FBDEC33BCA70}"/>
              </a:ext>
            </a:extLst>
          </p:cNvPr>
          <p:cNvSpPr txBox="1"/>
          <p:nvPr/>
        </p:nvSpPr>
        <p:spPr>
          <a:xfrm>
            <a:off x="2451993" y="5082305"/>
            <a:ext cx="5976664"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Erkenntnisse kommunizieren</a:t>
            </a:r>
          </a:p>
        </p:txBody>
      </p:sp>
      <p:sp>
        <p:nvSpPr>
          <p:cNvPr id="71" name="Geschweifte Klammer links 70">
            <a:extLst>
              <a:ext uri="{FF2B5EF4-FFF2-40B4-BE49-F238E27FC236}">
                <a16:creationId xmlns:a16="http://schemas.microsoft.com/office/drawing/2014/main" id="{57856ECF-23EB-4F83-BE17-8D53AB72737B}"/>
              </a:ext>
            </a:extLst>
          </p:cNvPr>
          <p:cNvSpPr/>
          <p:nvPr/>
        </p:nvSpPr>
        <p:spPr>
          <a:xfrm rot="5400000">
            <a:off x="5385484" y="2402194"/>
            <a:ext cx="109683" cy="6026534"/>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Bogen 29">
            <a:extLst>
              <a:ext uri="{FF2B5EF4-FFF2-40B4-BE49-F238E27FC236}">
                <a16:creationId xmlns:a16="http://schemas.microsoft.com/office/drawing/2014/main" id="{FA76185A-8E3F-4539-8407-21694299006D}"/>
              </a:ext>
            </a:extLst>
          </p:cNvPr>
          <p:cNvSpPr/>
          <p:nvPr/>
        </p:nvSpPr>
        <p:spPr>
          <a:xfrm>
            <a:off x="228601" y="1556792"/>
            <a:ext cx="2000944" cy="1851936"/>
          </a:xfrm>
          <a:prstGeom prst="arc">
            <a:avLst>
              <a:gd name="adj1" fmla="val 16200000"/>
              <a:gd name="adj2" fmla="val 1555313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73" name="Textfeld 72">
            <a:extLst>
              <a:ext uri="{FF2B5EF4-FFF2-40B4-BE49-F238E27FC236}">
                <a16:creationId xmlns:a16="http://schemas.microsoft.com/office/drawing/2014/main" id="{3907BBFC-E259-42CA-A57D-DC700CA65348}"/>
              </a:ext>
            </a:extLst>
          </p:cNvPr>
          <p:cNvSpPr txBox="1"/>
          <p:nvPr/>
        </p:nvSpPr>
        <p:spPr>
          <a:xfrm>
            <a:off x="-1759259" y="2948779"/>
            <a:ext cx="5976664"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Zyklischer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Prozess</a:t>
            </a:r>
          </a:p>
        </p:txBody>
      </p:sp>
      <p:cxnSp>
        <p:nvCxnSpPr>
          <p:cNvPr id="36" name="Gerade Verbindung mit Pfeil 35">
            <a:extLst>
              <a:ext uri="{FF2B5EF4-FFF2-40B4-BE49-F238E27FC236}">
                <a16:creationId xmlns:a16="http://schemas.microsoft.com/office/drawing/2014/main" id="{A566E4B4-0780-4016-A7ED-9092CFA11157}"/>
              </a:ext>
            </a:extLst>
          </p:cNvPr>
          <p:cNvCxnSpPr>
            <a:cxnSpLocks/>
            <a:stCxn id="73" idx="2"/>
            <a:endCxn id="78" idx="0"/>
          </p:cNvCxnSpPr>
          <p:nvPr/>
        </p:nvCxnSpPr>
        <p:spPr>
          <a:xfrm>
            <a:off x="1229073" y="3410444"/>
            <a:ext cx="0" cy="403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Textfeld 77">
            <a:extLst>
              <a:ext uri="{FF2B5EF4-FFF2-40B4-BE49-F238E27FC236}">
                <a16:creationId xmlns:a16="http://schemas.microsoft.com/office/drawing/2014/main" id="{4EE231D9-06BF-46BE-937E-62395BE3DFB7}"/>
              </a:ext>
            </a:extLst>
          </p:cNvPr>
          <p:cNvSpPr txBox="1"/>
          <p:nvPr/>
        </p:nvSpPr>
        <p:spPr>
          <a:xfrm>
            <a:off x="399545" y="3814260"/>
            <a:ext cx="1659055" cy="769441"/>
          </a:xfrm>
          <a:prstGeom prst="rect">
            <a:avLst/>
          </a:prstGeom>
          <a:noFill/>
          <a:ln>
            <a:solidFill>
              <a:schemeClr val="tx1"/>
            </a:solidFill>
            <a:prstDash val="dash"/>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Praktisches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Anwendungsbeispiel: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a:ea typeface="+mn-ea"/>
                <a:cs typeface="+mn-cs"/>
              </a:rPr>
              <a:t>Cyber Innovation Hub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der Bundeswehr</a:t>
            </a:r>
          </a:p>
        </p:txBody>
      </p:sp>
      <p:sp>
        <p:nvSpPr>
          <p:cNvPr id="34" name="Foliennummernplatzhalter 3">
            <a:extLst>
              <a:ext uri="{FF2B5EF4-FFF2-40B4-BE49-F238E27FC236}">
                <a16:creationId xmlns:a16="http://schemas.microsoft.com/office/drawing/2014/main" id="{46A63C3C-4AEB-4A51-AD2E-D6CEFB2AE20C}"/>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70215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Entwicklung eines Analyserasters zur Untersuchung der Markterkundung in der Beschaffungspraxis</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Grafik 7">
            <a:extLst>
              <a:ext uri="{FF2B5EF4-FFF2-40B4-BE49-F238E27FC236}">
                <a16:creationId xmlns:a16="http://schemas.microsoft.com/office/drawing/2014/main" id="{7C92FEF5-CC54-4C8F-BD95-B93CDD06310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0667" y="2587375"/>
            <a:ext cx="6662665" cy="3051425"/>
          </a:xfrm>
          <a:prstGeom prst="rect">
            <a:avLst/>
          </a:prstGeom>
          <a:noFill/>
          <a:ln>
            <a:noFill/>
          </a:ln>
        </p:spPr>
      </p:pic>
    </p:spTree>
    <p:extLst>
      <p:ext uri="{BB962C8B-B14F-4D97-AF65-F5344CB8AC3E}">
        <p14:creationId xmlns:p14="http://schemas.microsoft.com/office/powerpoint/2010/main" val="3531851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B1246C6-AF55-48A6-92C5-E540EAD37F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Folie" r:id="rId18" imgW="360" imgH="360" progId="TCLayout.ActiveDocument.1">
                  <p:embed/>
                </p:oleObj>
              </mc:Choice>
              <mc:Fallback>
                <p:oleObj name="think-cell Folie" r:id="rId18" imgW="360" imgH="360" progId="TCLayout.ActiveDocument.1">
                  <p:embed/>
                  <p:pic>
                    <p:nvPicPr>
                      <p:cNvPr id="2" name="Objekt 1" hidden="1">
                        <a:extLst>
                          <a:ext uri="{FF2B5EF4-FFF2-40B4-BE49-F238E27FC236}">
                            <a16:creationId xmlns:a16="http://schemas.microsoft.com/office/drawing/2014/main" id="{DB1246C6-AF55-48A6-92C5-E540EAD37F3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170" name="Rectangle 2"/>
          <p:cNvSpPr>
            <a:spLocks noGrp="1" noChangeArrowheads="1"/>
          </p:cNvSpPr>
          <p:nvPr>
            <p:ph type="title"/>
          </p:nvPr>
        </p:nvSpPr>
        <p:spPr>
          <a:xfrm>
            <a:off x="190500" y="1143000"/>
            <a:ext cx="8648700" cy="762000"/>
          </a:xfrm>
        </p:spPr>
        <p:txBody>
          <a:bodyPr vert="horz"/>
          <a:lstStyle/>
          <a:p>
            <a:r>
              <a:rPr lang="de-DE" altLang="de-DE" dirty="0"/>
              <a:t>FF2: Inwiefern wird die Markterkundung heute in der öffentlichen Beschaffung eingesetzt?</a:t>
            </a:r>
          </a:p>
        </p:txBody>
      </p:sp>
      <p:graphicFrame>
        <p:nvGraphicFramePr>
          <p:cNvPr id="14" name="Tabelle 13">
            <a:extLst>
              <a:ext uri="{FF2B5EF4-FFF2-40B4-BE49-F238E27FC236}">
                <a16:creationId xmlns:a16="http://schemas.microsoft.com/office/drawing/2014/main" id="{EEB5CB86-B9B4-4D28-BDED-024946F1A3DF}"/>
              </a:ext>
            </a:extLst>
          </p:cNvPr>
          <p:cNvGraphicFramePr>
            <a:graphicFrameLocks noGrp="1"/>
          </p:cNvGraphicFramePr>
          <p:nvPr/>
        </p:nvGraphicFramePr>
        <p:xfrm>
          <a:off x="244475" y="2265362"/>
          <a:ext cx="8648700" cy="928687"/>
        </p:xfrm>
        <a:graphic>
          <a:graphicData uri="http://schemas.openxmlformats.org/drawingml/2006/table">
            <a:tbl>
              <a:tblPr firstRow="1" bandRow="1">
                <a:tableStyleId>{5940675A-B579-460E-94D1-54222C63F5DA}</a:tableStyleId>
              </a:tblPr>
              <a:tblGrid>
                <a:gridCol w="2077244">
                  <a:extLst>
                    <a:ext uri="{9D8B030D-6E8A-4147-A177-3AD203B41FA5}">
                      <a16:colId xmlns:a16="http://schemas.microsoft.com/office/drawing/2014/main" val="815653374"/>
                    </a:ext>
                  </a:extLst>
                </a:gridCol>
                <a:gridCol w="5832648">
                  <a:extLst>
                    <a:ext uri="{9D8B030D-6E8A-4147-A177-3AD203B41FA5}">
                      <a16:colId xmlns:a16="http://schemas.microsoft.com/office/drawing/2014/main" val="3380797401"/>
                    </a:ext>
                  </a:extLst>
                </a:gridCol>
                <a:gridCol w="738808">
                  <a:extLst>
                    <a:ext uri="{9D8B030D-6E8A-4147-A177-3AD203B41FA5}">
                      <a16:colId xmlns:a16="http://schemas.microsoft.com/office/drawing/2014/main" val="2244565076"/>
                    </a:ext>
                  </a:extLst>
                </a:gridCol>
              </a:tblGrid>
              <a:tr h="374443">
                <a:tc>
                  <a:txBody>
                    <a:bodyPr/>
                    <a:lstStyle/>
                    <a:p>
                      <a:pPr algn="ctr"/>
                      <a:r>
                        <a:rPr lang="de-DE" sz="1000" dirty="0"/>
                        <a:t>Frage/Aussage</a:t>
                      </a:r>
                    </a:p>
                  </a:txBody>
                  <a:tcPr anchor="ctr"/>
                </a:tc>
                <a:tc>
                  <a:txBody>
                    <a:bodyPr/>
                    <a:lstStyle/>
                    <a:p>
                      <a:pPr algn="ctr"/>
                      <a:r>
                        <a:rPr lang="de-DE" sz="1000" dirty="0"/>
                        <a:t>Verteilung der Ergebnisse auf der Skala</a:t>
                      </a:r>
                    </a:p>
                  </a:txBody>
                  <a:tcPr anchor="ctr"/>
                </a:tc>
                <a:tc>
                  <a:txBody>
                    <a:bodyPr/>
                    <a:lstStyle/>
                    <a:p>
                      <a:pPr algn="ctr"/>
                      <a:r>
                        <a:rPr lang="de-DE" sz="1000" dirty="0"/>
                        <a:t>Gesamt</a:t>
                      </a:r>
                    </a:p>
                  </a:txBody>
                  <a:tcPr anchor="ctr"/>
                </a:tc>
                <a:extLst>
                  <a:ext uri="{0D108BD9-81ED-4DB2-BD59-A6C34878D82A}">
                    <a16:rowId xmlns:a16="http://schemas.microsoft.com/office/drawing/2014/main" val="2230355768"/>
                  </a:ext>
                </a:extLst>
              </a:tr>
              <a:tr h="554244">
                <a:tc>
                  <a:txBody>
                    <a:bodyPr/>
                    <a:lstStyle/>
                    <a:p>
                      <a:r>
                        <a:rPr lang="de-DE" sz="1000" dirty="0"/>
                        <a:t>Welcher </a:t>
                      </a:r>
                      <a:r>
                        <a:rPr lang="de-DE" sz="1000" b="1" dirty="0"/>
                        <a:t>Verwaltungsebene</a:t>
                      </a:r>
                      <a:r>
                        <a:rPr lang="de-DE" sz="1000" dirty="0"/>
                        <a:t> ordnen Sie Ihre Organisation zu?</a:t>
                      </a:r>
                    </a:p>
                  </a:txBody>
                  <a:tcPr/>
                </a:tc>
                <a:tc>
                  <a:txBody>
                    <a:bodyPr/>
                    <a:lstStyle/>
                    <a:p>
                      <a:endParaRPr lang="de-DE" dirty="0"/>
                    </a:p>
                  </a:txBody>
                  <a:tcPr/>
                </a:tc>
                <a:tc>
                  <a:txBody>
                    <a:bodyPr/>
                    <a:lstStyle/>
                    <a:p>
                      <a:pPr algn="ctr"/>
                      <a:r>
                        <a:rPr lang="de-DE" sz="1000" b="1" dirty="0"/>
                        <a:t>148</a:t>
                      </a:r>
                    </a:p>
                  </a:txBody>
                  <a:tcPr anchor="ctr"/>
                </a:tc>
                <a:extLst>
                  <a:ext uri="{0D108BD9-81ED-4DB2-BD59-A6C34878D82A}">
                    <a16:rowId xmlns:a16="http://schemas.microsoft.com/office/drawing/2014/main" val="3282472288"/>
                  </a:ext>
                </a:extLst>
              </a:tr>
            </a:tbl>
          </a:graphicData>
        </a:graphic>
      </p:graphicFrame>
      <p:graphicFrame>
        <p:nvGraphicFramePr>
          <p:cNvPr id="35" name="Chart 3">
            <a:extLst>
              <a:ext uri="{FF2B5EF4-FFF2-40B4-BE49-F238E27FC236}">
                <a16:creationId xmlns:a16="http://schemas.microsoft.com/office/drawing/2014/main" id="{8D8A4990-DDB1-433D-B264-D547BB4C2311}"/>
              </a:ext>
            </a:extLst>
          </p:cNvPr>
          <p:cNvGraphicFramePr/>
          <p:nvPr>
            <p:custDataLst>
              <p:tags r:id="rId3"/>
            </p:custDataLst>
          </p:nvPr>
        </p:nvGraphicFramePr>
        <p:xfrm>
          <a:off x="2317750" y="2663825"/>
          <a:ext cx="5870575" cy="735013"/>
        </p:xfrm>
        <a:graphic>
          <a:graphicData uri="http://schemas.openxmlformats.org/drawingml/2006/chart">
            <c:chart xmlns:c="http://schemas.openxmlformats.org/drawingml/2006/chart" xmlns:r="http://schemas.openxmlformats.org/officeDocument/2006/relationships" r:id="rId20"/>
          </a:graphicData>
        </a:graphic>
      </p:graphicFrame>
      <p:sp>
        <p:nvSpPr>
          <p:cNvPr id="31" name="Rectangle 3">
            <a:extLst>
              <a:ext uri="{FF2B5EF4-FFF2-40B4-BE49-F238E27FC236}">
                <a16:creationId xmlns:a16="http://schemas.microsoft.com/office/drawing/2014/main" id="{C7EF28D2-F067-46B4-A331-3A988B91E397}"/>
              </a:ext>
            </a:extLst>
          </p:cNvPr>
          <p:cNvSpPr>
            <a:spLocks noGrp="1" noChangeArrowheads="1"/>
          </p:cNvSpPr>
          <p:nvPr>
            <p:custDataLst>
              <p:tags r:id="rId4"/>
            </p:custDataLst>
          </p:nvPr>
        </p:nvSpPr>
        <p:spPr bwMode="gray">
          <a:xfrm>
            <a:off x="5480050" y="2962275"/>
            <a:ext cx="3556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9416CD1-5CBF-44A2-875D-00326096E878}" type="datetime'''41'''''''''''''''''''',''''''2''''''''''''''''''%'''''''">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41,2%</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sp>
        <p:nvSpPr>
          <p:cNvPr id="32" name="Rectangle 3">
            <a:extLst>
              <a:ext uri="{FF2B5EF4-FFF2-40B4-BE49-F238E27FC236}">
                <a16:creationId xmlns:a16="http://schemas.microsoft.com/office/drawing/2014/main" id="{8B910116-7F77-44F9-A1BE-794930EBB56E}"/>
              </a:ext>
            </a:extLst>
          </p:cNvPr>
          <p:cNvSpPr>
            <a:spLocks noGrp="1" noChangeArrowheads="1"/>
          </p:cNvSpPr>
          <p:nvPr>
            <p:custDataLst>
              <p:tags r:id="rId5"/>
            </p:custDataLst>
          </p:nvPr>
        </p:nvSpPr>
        <p:spPr bwMode="gray">
          <a:xfrm>
            <a:off x="3744913" y="2962275"/>
            <a:ext cx="3556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C3A3684-31AE-4185-BC78-581388BF8E96}" type="datetime'''''''''''''''''''''''''1''''9'',6''''''''''''''%'''''">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19,6%</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sp>
        <p:nvSpPr>
          <p:cNvPr id="33" name="Rectangle 3">
            <a:extLst>
              <a:ext uri="{FF2B5EF4-FFF2-40B4-BE49-F238E27FC236}">
                <a16:creationId xmlns:a16="http://schemas.microsoft.com/office/drawing/2014/main" id="{768C4F50-30DF-4ABD-A318-C6689493143E}"/>
              </a:ext>
            </a:extLst>
          </p:cNvPr>
          <p:cNvSpPr>
            <a:spLocks noGrp="1" noChangeArrowheads="1"/>
          </p:cNvSpPr>
          <p:nvPr>
            <p:custDataLst>
              <p:tags r:id="rId6"/>
            </p:custDataLst>
          </p:nvPr>
        </p:nvSpPr>
        <p:spPr bwMode="gray">
          <a:xfrm>
            <a:off x="2703513" y="2962275"/>
            <a:ext cx="3556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086DBD3-0E4E-4C0F-9E77-65587A032CDC}" type="datetime'''1''''''''''6,''9''''%'''''''''''''''">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16,9%</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sp>
        <p:nvSpPr>
          <p:cNvPr id="30" name="Rectangle 3">
            <a:extLst>
              <a:ext uri="{FF2B5EF4-FFF2-40B4-BE49-F238E27FC236}">
                <a16:creationId xmlns:a16="http://schemas.microsoft.com/office/drawing/2014/main" id="{ADDE15AD-E86F-4D12-A45F-E4C03B3ABF02}"/>
              </a:ext>
            </a:extLst>
          </p:cNvPr>
          <p:cNvSpPr>
            <a:spLocks noGrp="1" noChangeArrowheads="1"/>
          </p:cNvSpPr>
          <p:nvPr>
            <p:custDataLst>
              <p:tags r:id="rId7"/>
            </p:custDataLst>
          </p:nvPr>
        </p:nvSpPr>
        <p:spPr bwMode="auto">
          <a:xfrm>
            <a:off x="7224713" y="2644775"/>
            <a:ext cx="49053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46A2DBB-9395-4D0A-AF91-EB769BEC4694}" type="datetime'''S''''o''''''n''''''''''s''''''t''''''''ig''e'''">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Sonstige</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9" name="Rectangle 3">
            <a:extLst>
              <a:ext uri="{FF2B5EF4-FFF2-40B4-BE49-F238E27FC236}">
                <a16:creationId xmlns:a16="http://schemas.microsoft.com/office/drawing/2014/main" id="{22CDF0B6-3E32-489F-A23B-4E24E9AB14BB}"/>
              </a:ext>
            </a:extLst>
          </p:cNvPr>
          <p:cNvSpPr>
            <a:spLocks noGrp="1" noChangeArrowheads="1"/>
          </p:cNvSpPr>
          <p:nvPr>
            <p:custDataLst>
              <p:tags r:id="rId8"/>
            </p:custDataLst>
          </p:nvPr>
        </p:nvSpPr>
        <p:spPr bwMode="auto">
          <a:xfrm>
            <a:off x="5370513" y="2644775"/>
            <a:ext cx="57626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17C4432-2C2F-4F99-96A2-C5BF8F35B279}" type="datetime'''''K''''''''''''''''o''''m''m''''u''n''''''''''e'''''''''''''">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Kommune</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8" name="Rectangle 3">
            <a:extLst>
              <a:ext uri="{FF2B5EF4-FFF2-40B4-BE49-F238E27FC236}">
                <a16:creationId xmlns:a16="http://schemas.microsoft.com/office/drawing/2014/main" id="{F3A0D52E-F261-4DFA-B9F9-F022D260DFD5}"/>
              </a:ext>
            </a:extLst>
          </p:cNvPr>
          <p:cNvSpPr>
            <a:spLocks noGrp="1" noChangeArrowheads="1"/>
          </p:cNvSpPr>
          <p:nvPr>
            <p:custDataLst>
              <p:tags r:id="rId9"/>
            </p:custDataLst>
          </p:nvPr>
        </p:nvSpPr>
        <p:spPr bwMode="auto">
          <a:xfrm>
            <a:off x="3783013" y="2644775"/>
            <a:ext cx="279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90CAD4D-425C-43D1-A5E0-483FCDFE2401}" type="datetime'''''''''''''''''''L''''a''''n''''''''''''d'">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Land</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7" name="Rectangle 3">
            <a:extLst>
              <a:ext uri="{FF2B5EF4-FFF2-40B4-BE49-F238E27FC236}">
                <a16:creationId xmlns:a16="http://schemas.microsoft.com/office/drawing/2014/main" id="{C5F97DA1-26C0-44AD-BB5D-61A027816784}"/>
              </a:ext>
            </a:extLst>
          </p:cNvPr>
          <p:cNvSpPr>
            <a:spLocks noGrp="1" noChangeArrowheads="1"/>
          </p:cNvSpPr>
          <p:nvPr>
            <p:custDataLst>
              <p:tags r:id="rId10"/>
            </p:custDataLst>
          </p:nvPr>
        </p:nvSpPr>
        <p:spPr bwMode="auto">
          <a:xfrm>
            <a:off x="2735263" y="2644775"/>
            <a:ext cx="2936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E9590C1-086F-4A4A-9BEF-924716CDD0E3}" type="datetime'''B''''''''''u''''''''n''''''''d'''''''''''''''''''''''''''">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Bund</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15" name="Tabelle 14">
            <a:extLst>
              <a:ext uri="{FF2B5EF4-FFF2-40B4-BE49-F238E27FC236}">
                <a16:creationId xmlns:a16="http://schemas.microsoft.com/office/drawing/2014/main" id="{48915F16-5D95-4701-ABFD-A73BA383AE69}"/>
              </a:ext>
            </a:extLst>
          </p:cNvPr>
          <p:cNvGraphicFramePr>
            <a:graphicFrameLocks noGrp="1"/>
          </p:cNvGraphicFramePr>
          <p:nvPr/>
        </p:nvGraphicFramePr>
        <p:xfrm>
          <a:off x="244475" y="3411538"/>
          <a:ext cx="8648700" cy="1073150"/>
        </p:xfrm>
        <a:graphic>
          <a:graphicData uri="http://schemas.openxmlformats.org/drawingml/2006/table">
            <a:tbl>
              <a:tblPr firstRow="1" bandRow="1">
                <a:tableStyleId>{5940675A-B579-460E-94D1-54222C63F5DA}</a:tableStyleId>
              </a:tblPr>
              <a:tblGrid>
                <a:gridCol w="2077244">
                  <a:extLst>
                    <a:ext uri="{9D8B030D-6E8A-4147-A177-3AD203B41FA5}">
                      <a16:colId xmlns:a16="http://schemas.microsoft.com/office/drawing/2014/main" val="815653374"/>
                    </a:ext>
                  </a:extLst>
                </a:gridCol>
                <a:gridCol w="5832648">
                  <a:extLst>
                    <a:ext uri="{9D8B030D-6E8A-4147-A177-3AD203B41FA5}">
                      <a16:colId xmlns:a16="http://schemas.microsoft.com/office/drawing/2014/main" val="3380797401"/>
                    </a:ext>
                  </a:extLst>
                </a:gridCol>
                <a:gridCol w="738808">
                  <a:extLst>
                    <a:ext uri="{9D8B030D-6E8A-4147-A177-3AD203B41FA5}">
                      <a16:colId xmlns:a16="http://schemas.microsoft.com/office/drawing/2014/main" val="2244565076"/>
                    </a:ext>
                  </a:extLst>
                </a:gridCol>
              </a:tblGrid>
              <a:tr h="371279">
                <a:tc>
                  <a:txBody>
                    <a:bodyPr/>
                    <a:lstStyle/>
                    <a:p>
                      <a:pPr algn="ctr"/>
                      <a:r>
                        <a:rPr lang="de-DE" sz="1000" dirty="0"/>
                        <a:t>Frage/Aussage</a:t>
                      </a:r>
                    </a:p>
                  </a:txBody>
                  <a:tcPr anchor="ctr"/>
                </a:tc>
                <a:tc>
                  <a:txBody>
                    <a:bodyPr/>
                    <a:lstStyle/>
                    <a:p>
                      <a:pPr algn="ctr"/>
                      <a:r>
                        <a:rPr lang="de-DE" sz="1000" dirty="0"/>
                        <a:t>Verteilung der Ergebnisse auf der Skala</a:t>
                      </a:r>
                    </a:p>
                  </a:txBody>
                  <a:tcPr anchor="ctr"/>
                </a:tc>
                <a:tc>
                  <a:txBody>
                    <a:bodyPr/>
                    <a:lstStyle/>
                    <a:p>
                      <a:pPr algn="ctr"/>
                      <a:r>
                        <a:rPr lang="de-DE" sz="1000" dirty="0"/>
                        <a:t>Gesamt</a:t>
                      </a:r>
                    </a:p>
                  </a:txBody>
                  <a:tcPr anchor="ctr"/>
                </a:tc>
                <a:extLst>
                  <a:ext uri="{0D108BD9-81ED-4DB2-BD59-A6C34878D82A}">
                    <a16:rowId xmlns:a16="http://schemas.microsoft.com/office/drawing/2014/main" val="2230355768"/>
                  </a:ext>
                </a:extLst>
              </a:tr>
              <a:tr h="701871">
                <a:tc>
                  <a:txBody>
                    <a:bodyPr/>
                    <a:lstStyle/>
                    <a:p>
                      <a:r>
                        <a:rPr lang="de-DE" sz="1000" dirty="0"/>
                        <a:t>Wie würden Sie Ihr persönliches </a:t>
                      </a:r>
                      <a:r>
                        <a:rPr lang="de-DE" sz="1000" b="1" dirty="0"/>
                        <a:t>Kompetenzniveau</a:t>
                      </a:r>
                      <a:r>
                        <a:rPr lang="de-DE" sz="1000" dirty="0"/>
                        <a:t> mit dem Thema Markterkundung einstufen?</a:t>
                      </a:r>
                    </a:p>
                  </a:txBody>
                  <a:tcPr/>
                </a:tc>
                <a:tc>
                  <a:txBody>
                    <a:bodyPr/>
                    <a:lstStyle/>
                    <a:p>
                      <a:endParaRPr lang="de-DE" dirty="0"/>
                    </a:p>
                  </a:txBody>
                  <a:tcPr/>
                </a:tc>
                <a:tc>
                  <a:txBody>
                    <a:bodyPr/>
                    <a:lstStyle/>
                    <a:p>
                      <a:pPr algn="ctr"/>
                      <a:r>
                        <a:rPr lang="de-DE" sz="1000" b="1" dirty="0"/>
                        <a:t>148</a:t>
                      </a:r>
                    </a:p>
                  </a:txBody>
                  <a:tcPr anchor="ctr"/>
                </a:tc>
                <a:extLst>
                  <a:ext uri="{0D108BD9-81ED-4DB2-BD59-A6C34878D82A}">
                    <a16:rowId xmlns:a16="http://schemas.microsoft.com/office/drawing/2014/main" val="3282472288"/>
                  </a:ext>
                </a:extLst>
              </a:tr>
            </a:tbl>
          </a:graphicData>
        </a:graphic>
      </p:graphicFrame>
      <p:graphicFrame>
        <p:nvGraphicFramePr>
          <p:cNvPr id="36" name="Chart 3">
            <a:extLst>
              <a:ext uri="{FF2B5EF4-FFF2-40B4-BE49-F238E27FC236}">
                <a16:creationId xmlns:a16="http://schemas.microsoft.com/office/drawing/2014/main" id="{49525B2B-82A3-41A3-ACAE-1EB92B3CE7CE}"/>
              </a:ext>
            </a:extLst>
          </p:cNvPr>
          <p:cNvGraphicFramePr/>
          <p:nvPr>
            <p:custDataLst>
              <p:tags r:id="rId11"/>
            </p:custDataLst>
          </p:nvPr>
        </p:nvGraphicFramePr>
        <p:xfrm>
          <a:off x="2316163" y="3824288"/>
          <a:ext cx="5870575" cy="736600"/>
        </p:xfrm>
        <a:graphic>
          <a:graphicData uri="http://schemas.openxmlformats.org/drawingml/2006/chart">
            <c:chart xmlns:c="http://schemas.openxmlformats.org/drawingml/2006/chart" xmlns:r="http://schemas.openxmlformats.org/officeDocument/2006/relationships" r:id="rId21"/>
          </a:graphicData>
        </a:graphic>
      </p:graphicFrame>
      <p:sp>
        <p:nvSpPr>
          <p:cNvPr id="23" name="Rectangle 3">
            <a:extLst>
              <a:ext uri="{FF2B5EF4-FFF2-40B4-BE49-F238E27FC236}">
                <a16:creationId xmlns:a16="http://schemas.microsoft.com/office/drawing/2014/main" id="{5DB19D81-10D4-417E-8D8E-B7430FEF9537}"/>
              </a:ext>
            </a:extLst>
          </p:cNvPr>
          <p:cNvSpPr>
            <a:spLocks noGrp="1" noChangeArrowheads="1"/>
          </p:cNvSpPr>
          <p:nvPr>
            <p:custDataLst>
              <p:tags r:id="rId12"/>
            </p:custDataLst>
          </p:nvPr>
        </p:nvSpPr>
        <p:spPr bwMode="gray">
          <a:xfrm>
            <a:off x="4841875" y="4122738"/>
            <a:ext cx="3556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313C701F-366E-4D05-B6F4-BD50D696209B}" type="datetime'''''''3''''1'''''''''''''''''',''''''''''''''''''''1''%'''">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31,1%</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sp>
        <p:nvSpPr>
          <p:cNvPr id="25" name="Rectangle 3">
            <a:extLst>
              <a:ext uri="{FF2B5EF4-FFF2-40B4-BE49-F238E27FC236}">
                <a16:creationId xmlns:a16="http://schemas.microsoft.com/office/drawing/2014/main" id="{5F9F8CA1-B2E6-4504-86E0-957C9B8C8F8B}"/>
              </a:ext>
            </a:extLst>
          </p:cNvPr>
          <p:cNvSpPr>
            <a:spLocks noGrp="1" noChangeArrowheads="1"/>
          </p:cNvSpPr>
          <p:nvPr>
            <p:custDataLst>
              <p:tags r:id="rId13"/>
            </p:custDataLst>
          </p:nvPr>
        </p:nvSpPr>
        <p:spPr bwMode="gray">
          <a:xfrm>
            <a:off x="3087688" y="4122738"/>
            <a:ext cx="3556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4FD2CAB-4FC6-4502-83D2-9E1FE6582F87}" type="datetime'''3''''''''''''''''''''''''''''''''''''''''0'''''',''''4''%'">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30,4%</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sp>
        <p:nvSpPr>
          <p:cNvPr id="24" name="Rectangle 3">
            <a:extLst>
              <a:ext uri="{FF2B5EF4-FFF2-40B4-BE49-F238E27FC236}">
                <a16:creationId xmlns:a16="http://schemas.microsoft.com/office/drawing/2014/main" id="{91E6D38D-9742-4A7D-893F-2E6B602C0A1F}"/>
              </a:ext>
            </a:extLst>
          </p:cNvPr>
          <p:cNvSpPr>
            <a:spLocks noGrp="1" noChangeArrowheads="1"/>
          </p:cNvSpPr>
          <p:nvPr>
            <p:custDataLst>
              <p:tags r:id="rId14"/>
            </p:custDataLst>
          </p:nvPr>
        </p:nvSpPr>
        <p:spPr bwMode="auto">
          <a:xfrm>
            <a:off x="6022975" y="3805238"/>
            <a:ext cx="196532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760C43F-EA72-4B0B-AF34-77B722B0C3CD}" type="datetime'F''o''rtgesch''rittenes-'''''' ''/Exper''te''nniv''eau'''''''">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Fortgeschrittenes- /Expertenniveau</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sp>
        <p:nvSpPr>
          <p:cNvPr id="34" name="Rectangle 3">
            <a:extLst>
              <a:ext uri="{FF2B5EF4-FFF2-40B4-BE49-F238E27FC236}">
                <a16:creationId xmlns:a16="http://schemas.microsoft.com/office/drawing/2014/main" id="{7149592A-3470-4CFE-9094-5C7D88DC55DC}"/>
              </a:ext>
            </a:extLst>
          </p:cNvPr>
          <p:cNvSpPr>
            <a:spLocks noGrp="1" noChangeArrowheads="1"/>
          </p:cNvSpPr>
          <p:nvPr>
            <p:custDataLst>
              <p:tags r:id="rId15"/>
            </p:custDataLst>
          </p:nvPr>
        </p:nvSpPr>
        <p:spPr bwMode="auto">
          <a:xfrm>
            <a:off x="4257675" y="3805238"/>
            <a:ext cx="15240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C9034A25-9253-475D-B078-D4E27858265B}" type="datetime'''M''it''''tlere''''''s'''''' Kom''''''''''pet''en''''zniveau'">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Mittleres Kompetenzniveau</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sp>
        <p:nvSpPr>
          <p:cNvPr id="26" name="Rectangle 3">
            <a:extLst>
              <a:ext uri="{FF2B5EF4-FFF2-40B4-BE49-F238E27FC236}">
                <a16:creationId xmlns:a16="http://schemas.microsoft.com/office/drawing/2014/main" id="{314E449F-13E1-4157-9D07-9023A1D293ED}"/>
              </a:ext>
            </a:extLst>
          </p:cNvPr>
          <p:cNvSpPr>
            <a:spLocks noGrp="1" noChangeArrowheads="1"/>
          </p:cNvSpPr>
          <p:nvPr>
            <p:custDataLst>
              <p:tags r:id="rId16"/>
            </p:custDataLst>
          </p:nvPr>
        </p:nvSpPr>
        <p:spPr bwMode="auto">
          <a:xfrm>
            <a:off x="2424113" y="3805238"/>
            <a:ext cx="1738313"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spcCol="0" anchor="b"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96ADA344-33A0-4CA9-85B0-E665287D448F}" type="datetime'''''G''rundkom''''pet''e''nz''''''''en ''v''''o''''rhanden'">
              <a:rPr kumimoji="0" lang="de-DE" altLang="en-US" sz="10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Grundkompetenzen vorhanden</a:t>
            </a:fld>
            <a:endParaRPr kumimoji="0" lang="de-DE" altLang="de-DE" sz="10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41" name="Tabelle 40">
            <a:extLst>
              <a:ext uri="{FF2B5EF4-FFF2-40B4-BE49-F238E27FC236}">
                <a16:creationId xmlns:a16="http://schemas.microsoft.com/office/drawing/2014/main" id="{9A47D57D-64D0-4E32-A8AC-00C5A8A6FD9F}"/>
              </a:ext>
            </a:extLst>
          </p:cNvPr>
          <p:cNvGraphicFramePr>
            <a:graphicFrameLocks noGrp="1"/>
          </p:cNvGraphicFramePr>
          <p:nvPr/>
        </p:nvGraphicFramePr>
        <p:xfrm>
          <a:off x="244475" y="4689476"/>
          <a:ext cx="8648699" cy="1482724"/>
        </p:xfrm>
        <a:graphic>
          <a:graphicData uri="http://schemas.openxmlformats.org/drawingml/2006/table">
            <a:tbl>
              <a:tblPr firstRow="1" bandRow="1">
                <a:tableStyleId>{5940675A-B579-460E-94D1-54222C63F5DA}</a:tableStyleId>
              </a:tblPr>
              <a:tblGrid>
                <a:gridCol w="2370431">
                  <a:extLst>
                    <a:ext uri="{9D8B030D-6E8A-4147-A177-3AD203B41FA5}">
                      <a16:colId xmlns:a16="http://schemas.microsoft.com/office/drawing/2014/main" val="902876480"/>
                    </a:ext>
                  </a:extLst>
                </a:gridCol>
                <a:gridCol w="1569567">
                  <a:extLst>
                    <a:ext uri="{9D8B030D-6E8A-4147-A177-3AD203B41FA5}">
                      <a16:colId xmlns:a16="http://schemas.microsoft.com/office/drawing/2014/main" val="1131782021"/>
                    </a:ext>
                  </a:extLst>
                </a:gridCol>
                <a:gridCol w="1569567">
                  <a:extLst>
                    <a:ext uri="{9D8B030D-6E8A-4147-A177-3AD203B41FA5}">
                      <a16:colId xmlns:a16="http://schemas.microsoft.com/office/drawing/2014/main" val="688288243"/>
                    </a:ext>
                  </a:extLst>
                </a:gridCol>
                <a:gridCol w="1569567">
                  <a:extLst>
                    <a:ext uri="{9D8B030D-6E8A-4147-A177-3AD203B41FA5}">
                      <a16:colId xmlns:a16="http://schemas.microsoft.com/office/drawing/2014/main" val="1977140626"/>
                    </a:ext>
                  </a:extLst>
                </a:gridCol>
                <a:gridCol w="1569567">
                  <a:extLst>
                    <a:ext uri="{9D8B030D-6E8A-4147-A177-3AD203B41FA5}">
                      <a16:colId xmlns:a16="http://schemas.microsoft.com/office/drawing/2014/main" val="155396438"/>
                    </a:ext>
                  </a:extLst>
                </a:gridCol>
              </a:tblGrid>
              <a:tr h="370681">
                <a:tc>
                  <a:txBody>
                    <a:bodyPr/>
                    <a:lstStyle/>
                    <a:p>
                      <a:endParaRPr lang="de-DE" dirty="0"/>
                    </a:p>
                  </a:txBody>
                  <a:tcPr/>
                </a:tc>
                <a:tc>
                  <a:txBody>
                    <a:bodyPr/>
                    <a:lstStyle/>
                    <a:p>
                      <a:pPr algn="ctr"/>
                      <a:r>
                        <a:rPr lang="de-DE" sz="1000" b="1" dirty="0"/>
                        <a:t>Bund</a:t>
                      </a:r>
                    </a:p>
                  </a:txBody>
                  <a:tcPr anchor="ctr"/>
                </a:tc>
                <a:tc>
                  <a:txBody>
                    <a:bodyPr/>
                    <a:lstStyle/>
                    <a:p>
                      <a:pPr algn="ctr"/>
                      <a:r>
                        <a:rPr lang="de-DE" sz="1000" b="1" dirty="0"/>
                        <a:t>Land</a:t>
                      </a:r>
                    </a:p>
                  </a:txBody>
                  <a:tcPr anchor="ctr"/>
                </a:tc>
                <a:tc>
                  <a:txBody>
                    <a:bodyPr/>
                    <a:lstStyle/>
                    <a:p>
                      <a:pPr algn="ctr"/>
                      <a:r>
                        <a:rPr lang="de-DE" sz="1000" b="1" dirty="0"/>
                        <a:t>Kommune</a:t>
                      </a:r>
                    </a:p>
                  </a:txBody>
                  <a:tcPr anchor="ctr"/>
                </a:tc>
                <a:tc>
                  <a:txBody>
                    <a:bodyPr/>
                    <a:lstStyle/>
                    <a:p>
                      <a:pPr algn="ctr"/>
                      <a:r>
                        <a:rPr lang="de-DE" sz="1000" b="1" dirty="0"/>
                        <a:t>Sonstige</a:t>
                      </a:r>
                    </a:p>
                  </a:txBody>
                  <a:tcPr anchor="ctr"/>
                </a:tc>
                <a:extLst>
                  <a:ext uri="{0D108BD9-81ED-4DB2-BD59-A6C34878D82A}">
                    <a16:rowId xmlns:a16="http://schemas.microsoft.com/office/drawing/2014/main" val="518224454"/>
                  </a:ext>
                </a:extLst>
              </a:tr>
              <a:tr h="370681">
                <a:tc>
                  <a:txBody>
                    <a:bodyPr/>
                    <a:lstStyle/>
                    <a:p>
                      <a:pPr algn="ctr"/>
                      <a:r>
                        <a:rPr lang="de-DE" sz="1000" b="1" dirty="0"/>
                        <a:t>Grundkompetenzen</a:t>
                      </a:r>
                    </a:p>
                  </a:txBody>
                  <a:tcPr anchor="ctr"/>
                </a:tc>
                <a:tc>
                  <a:txBody>
                    <a:bodyPr/>
                    <a:lstStyle/>
                    <a:p>
                      <a:r>
                        <a:rPr lang="de-DE" sz="1000" dirty="0"/>
                        <a:t>11</a:t>
                      </a:r>
                    </a:p>
                  </a:txBody>
                  <a:tcPr/>
                </a:tc>
                <a:tc>
                  <a:txBody>
                    <a:bodyPr/>
                    <a:lstStyle/>
                    <a:p>
                      <a:r>
                        <a:rPr lang="de-DE" sz="1000" dirty="0"/>
                        <a:t>6</a:t>
                      </a:r>
                    </a:p>
                  </a:txBody>
                  <a:tcPr/>
                </a:tc>
                <a:tc>
                  <a:txBody>
                    <a:bodyPr/>
                    <a:lstStyle/>
                    <a:p>
                      <a:r>
                        <a:rPr lang="de-DE" sz="1000" dirty="0"/>
                        <a:t>22</a:t>
                      </a:r>
                    </a:p>
                  </a:txBody>
                  <a:tcPr/>
                </a:tc>
                <a:tc>
                  <a:txBody>
                    <a:bodyPr/>
                    <a:lstStyle/>
                    <a:p>
                      <a:r>
                        <a:rPr lang="de-DE" sz="1000" dirty="0"/>
                        <a:t>6</a:t>
                      </a:r>
                    </a:p>
                  </a:txBody>
                  <a:tcPr/>
                </a:tc>
                <a:extLst>
                  <a:ext uri="{0D108BD9-81ED-4DB2-BD59-A6C34878D82A}">
                    <a16:rowId xmlns:a16="http://schemas.microsoft.com/office/drawing/2014/main" val="3586477932"/>
                  </a:ext>
                </a:extLst>
              </a:tr>
              <a:tr h="370681">
                <a:tc>
                  <a:txBody>
                    <a:bodyPr/>
                    <a:lstStyle/>
                    <a:p>
                      <a:pPr algn="ctr"/>
                      <a:r>
                        <a:rPr lang="de-DE" sz="1000" b="1" dirty="0"/>
                        <a:t>Mittleres Kompetenzniveau</a:t>
                      </a:r>
                    </a:p>
                  </a:txBody>
                  <a:tcPr anchor="ctr"/>
                </a:tc>
                <a:tc>
                  <a:txBody>
                    <a:bodyPr/>
                    <a:lstStyle/>
                    <a:p>
                      <a:r>
                        <a:rPr lang="de-DE" sz="1000" dirty="0"/>
                        <a:t>3</a:t>
                      </a:r>
                    </a:p>
                  </a:txBody>
                  <a:tcPr/>
                </a:tc>
                <a:tc>
                  <a:txBody>
                    <a:bodyPr/>
                    <a:lstStyle/>
                    <a:p>
                      <a:r>
                        <a:rPr lang="de-DE" sz="1000" dirty="0"/>
                        <a:t>12</a:t>
                      </a:r>
                    </a:p>
                  </a:txBody>
                  <a:tcPr/>
                </a:tc>
                <a:tc>
                  <a:txBody>
                    <a:bodyPr/>
                    <a:lstStyle/>
                    <a:p>
                      <a:r>
                        <a:rPr lang="de-DE" sz="1000" dirty="0"/>
                        <a:t>21</a:t>
                      </a:r>
                    </a:p>
                  </a:txBody>
                  <a:tcPr/>
                </a:tc>
                <a:tc>
                  <a:txBody>
                    <a:bodyPr/>
                    <a:lstStyle/>
                    <a:p>
                      <a:r>
                        <a:rPr lang="de-DE" sz="1000" dirty="0"/>
                        <a:t>10</a:t>
                      </a:r>
                    </a:p>
                  </a:txBody>
                  <a:tcPr/>
                </a:tc>
                <a:extLst>
                  <a:ext uri="{0D108BD9-81ED-4DB2-BD59-A6C34878D82A}">
                    <a16:rowId xmlns:a16="http://schemas.microsoft.com/office/drawing/2014/main" val="4253541354"/>
                  </a:ext>
                </a:extLst>
              </a:tr>
              <a:tr h="370681">
                <a:tc>
                  <a:txBody>
                    <a:bodyPr/>
                    <a:lstStyle/>
                    <a:p>
                      <a:pPr algn="ctr"/>
                      <a:r>
                        <a:rPr lang="de-DE" sz="1000" b="1" dirty="0"/>
                        <a:t>Fortgeschritten/ Expertenniveau</a:t>
                      </a:r>
                    </a:p>
                  </a:txBody>
                  <a:tcPr anchor="ctr"/>
                </a:tc>
                <a:tc>
                  <a:txBody>
                    <a:bodyPr/>
                    <a:lstStyle/>
                    <a:p>
                      <a:r>
                        <a:rPr lang="de-DE" sz="1000" dirty="0"/>
                        <a:t>11</a:t>
                      </a:r>
                    </a:p>
                  </a:txBody>
                  <a:tcPr/>
                </a:tc>
                <a:tc>
                  <a:txBody>
                    <a:bodyPr/>
                    <a:lstStyle/>
                    <a:p>
                      <a:r>
                        <a:rPr lang="de-DE" sz="1000" dirty="0"/>
                        <a:t>11</a:t>
                      </a:r>
                    </a:p>
                  </a:txBody>
                  <a:tcPr/>
                </a:tc>
                <a:tc>
                  <a:txBody>
                    <a:bodyPr/>
                    <a:lstStyle/>
                    <a:p>
                      <a:r>
                        <a:rPr lang="de-DE" sz="1000" dirty="0"/>
                        <a:t>18</a:t>
                      </a:r>
                    </a:p>
                  </a:txBody>
                  <a:tcPr/>
                </a:tc>
                <a:tc>
                  <a:txBody>
                    <a:bodyPr/>
                    <a:lstStyle/>
                    <a:p>
                      <a:r>
                        <a:rPr lang="de-DE" sz="1000" dirty="0"/>
                        <a:t>17</a:t>
                      </a:r>
                    </a:p>
                  </a:txBody>
                  <a:tcPr/>
                </a:tc>
                <a:extLst>
                  <a:ext uri="{0D108BD9-81ED-4DB2-BD59-A6C34878D82A}">
                    <a16:rowId xmlns:a16="http://schemas.microsoft.com/office/drawing/2014/main" val="367078808"/>
                  </a:ext>
                </a:extLst>
              </a:tr>
            </a:tbl>
          </a:graphicData>
        </a:graphic>
      </p:graphicFrame>
      <p:sp>
        <p:nvSpPr>
          <p:cNvPr id="68" name="Rechteck 67">
            <a:extLst>
              <a:ext uri="{FF2B5EF4-FFF2-40B4-BE49-F238E27FC236}">
                <a16:creationId xmlns:a16="http://schemas.microsoft.com/office/drawing/2014/main" id="{8D77C822-2C9D-4714-968A-DE343717C9B9}"/>
              </a:ext>
            </a:extLst>
          </p:cNvPr>
          <p:cNvSpPr/>
          <p:nvPr/>
        </p:nvSpPr>
        <p:spPr>
          <a:xfrm>
            <a:off x="779757" y="1908700"/>
            <a:ext cx="2592288" cy="278346"/>
          </a:xfrm>
          <a:prstGeom prst="rect">
            <a:avLst/>
          </a:prstGeom>
        </p:spPr>
        <p:txBody>
          <a:bodyPr wrap="square">
            <a:spAutoFit/>
          </a:bodyPr>
          <a:lstStyle/>
          <a:p>
            <a:pPr marL="0" marR="0" lvl="0" indent="0" algn="l"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Profil der Umfrageteilnehmer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pic>
        <p:nvPicPr>
          <p:cNvPr id="69" name="Grafik 68" descr="Pfeil: Leichte Kurve">
            <a:extLst>
              <a:ext uri="{FF2B5EF4-FFF2-40B4-BE49-F238E27FC236}">
                <a16:creationId xmlns:a16="http://schemas.microsoft.com/office/drawing/2014/main" id="{D87E6D91-7EBC-4832-A9E5-20C61B37F7B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5397" y="1770693"/>
            <a:ext cx="554360" cy="554360"/>
          </a:xfrm>
          <a:prstGeom prst="rect">
            <a:avLst/>
          </a:prstGeom>
        </p:spPr>
      </p:pic>
    </p:spTree>
    <p:extLst>
      <p:ext uri="{BB962C8B-B14F-4D97-AF65-F5344CB8AC3E}">
        <p14:creationId xmlns:p14="http://schemas.microsoft.com/office/powerpoint/2010/main" val="3428949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B1246C6-AF55-48A6-92C5-E540EAD37F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Folie" r:id="rId18" imgW="360" imgH="360" progId="TCLayout.ActiveDocument.1">
                  <p:embed/>
                </p:oleObj>
              </mc:Choice>
              <mc:Fallback>
                <p:oleObj name="think-cell Folie" r:id="rId18" imgW="360" imgH="360" progId="TCLayout.ActiveDocument.1">
                  <p:embed/>
                  <p:pic>
                    <p:nvPicPr>
                      <p:cNvPr id="2" name="Objekt 1" hidden="1">
                        <a:extLst>
                          <a:ext uri="{FF2B5EF4-FFF2-40B4-BE49-F238E27FC236}">
                            <a16:creationId xmlns:a16="http://schemas.microsoft.com/office/drawing/2014/main" id="{DB1246C6-AF55-48A6-92C5-E540EAD37F3F}"/>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graphicFrame>
        <p:nvGraphicFramePr>
          <p:cNvPr id="58" name="Tabelle 57">
            <a:extLst>
              <a:ext uri="{FF2B5EF4-FFF2-40B4-BE49-F238E27FC236}">
                <a16:creationId xmlns:a16="http://schemas.microsoft.com/office/drawing/2014/main" id="{57AC14AD-4544-435E-A663-A13B4720DD98}"/>
              </a:ext>
            </a:extLst>
          </p:cNvPr>
          <p:cNvGraphicFramePr>
            <a:graphicFrameLocks noGrp="1"/>
          </p:cNvGraphicFramePr>
          <p:nvPr/>
        </p:nvGraphicFramePr>
        <p:xfrm>
          <a:off x="107504" y="1544638"/>
          <a:ext cx="8928992" cy="4908551"/>
        </p:xfrm>
        <a:graphic>
          <a:graphicData uri="http://schemas.openxmlformats.org/drawingml/2006/table">
            <a:tbl>
              <a:tblPr firstRow="1" bandRow="1">
                <a:tableStyleId>{5940675A-B579-460E-94D1-54222C63F5DA}</a:tableStyleId>
              </a:tblPr>
              <a:tblGrid>
                <a:gridCol w="2258361">
                  <a:extLst>
                    <a:ext uri="{9D8B030D-6E8A-4147-A177-3AD203B41FA5}">
                      <a16:colId xmlns:a16="http://schemas.microsoft.com/office/drawing/2014/main" val="815653374"/>
                    </a:ext>
                  </a:extLst>
                </a:gridCol>
                <a:gridCol w="5402827">
                  <a:extLst>
                    <a:ext uri="{9D8B030D-6E8A-4147-A177-3AD203B41FA5}">
                      <a16:colId xmlns:a16="http://schemas.microsoft.com/office/drawing/2014/main" val="3380797401"/>
                    </a:ext>
                  </a:extLst>
                </a:gridCol>
                <a:gridCol w="446050">
                  <a:extLst>
                    <a:ext uri="{9D8B030D-6E8A-4147-A177-3AD203B41FA5}">
                      <a16:colId xmlns:a16="http://schemas.microsoft.com/office/drawing/2014/main" val="2244565076"/>
                    </a:ext>
                  </a:extLst>
                </a:gridCol>
                <a:gridCol w="446050">
                  <a:extLst>
                    <a:ext uri="{9D8B030D-6E8A-4147-A177-3AD203B41FA5}">
                      <a16:colId xmlns:a16="http://schemas.microsoft.com/office/drawing/2014/main" val="2764921889"/>
                    </a:ext>
                  </a:extLst>
                </a:gridCol>
                <a:gridCol w="375704">
                  <a:extLst>
                    <a:ext uri="{9D8B030D-6E8A-4147-A177-3AD203B41FA5}">
                      <a16:colId xmlns:a16="http://schemas.microsoft.com/office/drawing/2014/main" val="130048681"/>
                    </a:ext>
                  </a:extLst>
                </a:gridCol>
              </a:tblGrid>
              <a:tr h="277754">
                <a:tc gridSpan="5">
                  <a:txBody>
                    <a:bodyPr/>
                    <a:lstStyle/>
                    <a:p>
                      <a:pPr algn="ctr"/>
                      <a:r>
                        <a:rPr lang="de-DE" sz="900" dirty="0"/>
                        <a:t>Welche der nachfolgenden Arten der Markterkundung führt Ihre Beschaffungsorganisation durch bzw. wurden bereits durchgeführt?</a:t>
                      </a:r>
                    </a:p>
                  </a:txBody>
                  <a:tcPr anchor="ctr"/>
                </a:tc>
                <a:tc hMerge="1">
                  <a:txBody>
                    <a:bodyPr/>
                    <a:lstStyle/>
                    <a:p>
                      <a:pPr algn="ctr"/>
                      <a:endParaRPr lang="de-DE" sz="1000" dirty="0"/>
                    </a:p>
                  </a:txBody>
                  <a:tcPr anchor="ctr"/>
                </a:tc>
                <a:tc hMerge="1">
                  <a:txBody>
                    <a:bodyPr/>
                    <a:lstStyle/>
                    <a:p>
                      <a:pPr algn="ctr"/>
                      <a:endParaRPr lang="de-DE" sz="1000" dirty="0"/>
                    </a:p>
                  </a:txBody>
                  <a:tcPr anchor="ctr"/>
                </a:tc>
                <a:tc hMerge="1">
                  <a:txBody>
                    <a:bodyPr/>
                    <a:lstStyle/>
                    <a:p>
                      <a:pPr algn="ctr"/>
                      <a:endParaRPr lang="de-DE" sz="800" dirty="0"/>
                    </a:p>
                  </a:txBody>
                  <a:tcPr anchor="ctr"/>
                </a:tc>
                <a:tc hMerge="1">
                  <a:txBody>
                    <a:bodyPr/>
                    <a:lstStyle/>
                    <a:p>
                      <a:pPr algn="ctr"/>
                      <a:endParaRPr lang="de-DE" sz="800" dirty="0"/>
                    </a:p>
                  </a:txBody>
                  <a:tcPr anchor="ctr"/>
                </a:tc>
                <a:extLst>
                  <a:ext uri="{0D108BD9-81ED-4DB2-BD59-A6C34878D82A}">
                    <a16:rowId xmlns:a16="http://schemas.microsoft.com/office/drawing/2014/main" val="912785232"/>
                  </a:ext>
                </a:extLst>
              </a:tr>
              <a:tr h="619607">
                <a:tc>
                  <a:txBody>
                    <a:bodyPr/>
                    <a:lstStyle/>
                    <a:p>
                      <a:pPr algn="ctr"/>
                      <a:r>
                        <a:rPr lang="de-DE" sz="900" dirty="0"/>
                        <a:t>Item-Aussage</a:t>
                      </a:r>
                    </a:p>
                  </a:txBody>
                  <a:tcPr anchor="ctr"/>
                </a:tc>
                <a:tc>
                  <a:txBody>
                    <a:bodyPr/>
                    <a:lstStyle/>
                    <a:p>
                      <a:pPr algn="ctr"/>
                      <a:r>
                        <a:rPr lang="de-DE" sz="900" dirty="0"/>
                        <a:t>Verteilung der Ergebnisse auf der Skala</a:t>
                      </a:r>
                    </a:p>
                  </a:txBody>
                  <a:tcPr anchor="ctr"/>
                </a:tc>
                <a:tc>
                  <a:txBody>
                    <a:bodyPr/>
                    <a:lstStyle/>
                    <a:p>
                      <a:pPr algn="ctr"/>
                      <a:r>
                        <a:rPr lang="de-DE" sz="900" dirty="0"/>
                        <a:t>Mittelwert</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900" dirty="0"/>
                        <a:t>Gesamt</a:t>
                      </a:r>
                    </a:p>
                    <a:p>
                      <a:pPr algn="ctr"/>
                      <a:endParaRPr lang="de-DE" sz="900" dirty="0"/>
                    </a:p>
                  </a:txBody>
                  <a:tcPr vert="vert270" anchor="ctr"/>
                </a:tc>
                <a:tc>
                  <a:txBody>
                    <a:bodyPr/>
                    <a:lstStyle/>
                    <a:p>
                      <a:pPr algn="ctr"/>
                      <a:r>
                        <a:rPr lang="de-DE" sz="900" dirty="0"/>
                        <a:t>Missing Value</a:t>
                      </a:r>
                    </a:p>
                  </a:txBody>
                  <a:tcPr vert="vert270" anchor="ctr"/>
                </a:tc>
                <a:extLst>
                  <a:ext uri="{0D108BD9-81ED-4DB2-BD59-A6C34878D82A}">
                    <a16:rowId xmlns:a16="http://schemas.microsoft.com/office/drawing/2014/main" val="2230355768"/>
                  </a:ext>
                </a:extLst>
              </a:tr>
              <a:tr h="370822">
                <a:tc>
                  <a:txBody>
                    <a:bodyPr/>
                    <a:lstStyle/>
                    <a:p>
                      <a:r>
                        <a:rPr lang="de-DE" sz="900" dirty="0"/>
                        <a:t>Markterkundung mittels </a:t>
                      </a:r>
                      <a:r>
                        <a:rPr lang="de-DE" sz="900" b="1" dirty="0"/>
                        <a:t>eigener Internetrecherche</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4,06</a:t>
                      </a:r>
                    </a:p>
                  </a:txBody>
                  <a:tcPr anchor="ctr">
                    <a:solidFill>
                      <a:srgbClr val="E67015"/>
                    </a:solidFill>
                  </a:tcPr>
                </a:tc>
                <a:tc>
                  <a:txBody>
                    <a:bodyPr/>
                    <a:lstStyle/>
                    <a:p>
                      <a:pPr algn="ctr"/>
                      <a:r>
                        <a:rPr lang="de-DE" sz="900" dirty="0"/>
                        <a:t>148</a:t>
                      </a:r>
                    </a:p>
                  </a:txBody>
                  <a:tcPr anchor="ctr">
                    <a:solidFill>
                      <a:srgbClr val="E67015"/>
                    </a:solidFill>
                  </a:tcPr>
                </a:tc>
                <a:tc>
                  <a:txBody>
                    <a:bodyPr/>
                    <a:lstStyle/>
                    <a:p>
                      <a:pPr algn="ctr"/>
                      <a:r>
                        <a:rPr lang="de-DE" sz="900" dirty="0"/>
                        <a:t>0</a:t>
                      </a:r>
                    </a:p>
                  </a:txBody>
                  <a:tcPr anchor="ctr">
                    <a:solidFill>
                      <a:srgbClr val="E67015"/>
                    </a:solidFill>
                  </a:tcPr>
                </a:tc>
                <a:extLst>
                  <a:ext uri="{0D108BD9-81ED-4DB2-BD59-A6C34878D82A}">
                    <a16:rowId xmlns:a16="http://schemas.microsoft.com/office/drawing/2014/main" val="3282472288"/>
                  </a:ext>
                </a:extLst>
              </a:tr>
              <a:tr h="502930">
                <a:tc>
                  <a:txBody>
                    <a:bodyPr/>
                    <a:lstStyle/>
                    <a:p>
                      <a:r>
                        <a:rPr lang="de-DE" sz="900" dirty="0"/>
                        <a:t>Die Markterkundung wird durch </a:t>
                      </a:r>
                      <a:r>
                        <a:rPr lang="de-DE" sz="900" b="1" dirty="0"/>
                        <a:t>Erfahrungen vorheriger Erkundungen </a:t>
                      </a:r>
                      <a:r>
                        <a:rPr lang="de-DE" sz="900" dirty="0"/>
                        <a:t>geleitet und beeinflusst</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3,70</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2190574577"/>
                  </a:ext>
                </a:extLst>
              </a:tr>
              <a:tr h="365767">
                <a:tc>
                  <a:txBody>
                    <a:bodyPr/>
                    <a:lstStyle/>
                    <a:p>
                      <a:r>
                        <a:rPr lang="de-DE" sz="900" dirty="0"/>
                        <a:t>Besuch von </a:t>
                      </a:r>
                      <a:r>
                        <a:rPr lang="de-DE" sz="900" b="1" dirty="0"/>
                        <a:t>Messen und Ausstellungen </a:t>
                      </a:r>
                      <a:r>
                        <a:rPr lang="de-DE" sz="900" dirty="0"/>
                        <a:t>durch</a:t>
                      </a:r>
                    </a:p>
                  </a:txBody>
                  <a:tcPr/>
                </a:tc>
                <a:tc>
                  <a:txBody>
                    <a:bodyPr/>
                    <a:lstStyle/>
                    <a:p>
                      <a:endParaRPr lang="de-DE" sz="900" dirty="0"/>
                    </a:p>
                  </a:txBody>
                  <a:tcPr/>
                </a:tc>
                <a:tc>
                  <a:txBody>
                    <a:bodyPr/>
                    <a:lstStyle/>
                    <a:p>
                      <a:pPr algn="ctr"/>
                      <a:r>
                        <a:rPr lang="de-DE" sz="900" dirty="0"/>
                        <a:t>2,89</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433723128"/>
                  </a:ext>
                </a:extLst>
              </a:tr>
              <a:tr h="502930">
                <a:tc>
                  <a:txBody>
                    <a:bodyPr/>
                    <a:lstStyle/>
                    <a:p>
                      <a:r>
                        <a:rPr lang="de-DE" sz="900" dirty="0"/>
                        <a:t>Bewusst </a:t>
                      </a:r>
                      <a:r>
                        <a:rPr lang="de-DE" sz="900" b="1" dirty="0"/>
                        <a:t>nicht-interaktive</a:t>
                      </a:r>
                      <a:r>
                        <a:rPr lang="de-DE" sz="900" dirty="0"/>
                        <a:t> Markterkundung. </a:t>
                      </a:r>
                      <a:r>
                        <a:rPr lang="de-DE" sz="900" b="1" dirty="0"/>
                        <a:t>Einseitige Informationsanforderung</a:t>
                      </a:r>
                      <a:r>
                        <a:rPr lang="de-DE" sz="900" dirty="0"/>
                        <a:t>.</a:t>
                      </a:r>
                    </a:p>
                  </a:txBody>
                  <a:tcPr/>
                </a:tc>
                <a:tc>
                  <a:txBody>
                    <a:bodyPr/>
                    <a:lstStyle/>
                    <a:p>
                      <a:endParaRPr lang="de-DE" sz="900" dirty="0"/>
                    </a:p>
                  </a:txBody>
                  <a:tcPr/>
                </a:tc>
                <a:tc>
                  <a:txBody>
                    <a:bodyPr/>
                    <a:lstStyle/>
                    <a:p>
                      <a:pPr algn="ctr"/>
                      <a:r>
                        <a:rPr lang="de-DE" sz="900" dirty="0"/>
                        <a:t>2,80</a:t>
                      </a:r>
                    </a:p>
                  </a:txBody>
                  <a:tcPr anchor="ctr"/>
                </a:tc>
                <a:tc>
                  <a:txBody>
                    <a:bodyPr/>
                    <a:lstStyle/>
                    <a:p>
                      <a:pPr algn="ctr"/>
                      <a:r>
                        <a:rPr lang="de-DE" sz="900" dirty="0"/>
                        <a:t>143</a:t>
                      </a:r>
                    </a:p>
                  </a:txBody>
                  <a:tcPr anchor="ctr"/>
                </a:tc>
                <a:tc>
                  <a:txBody>
                    <a:bodyPr/>
                    <a:lstStyle/>
                    <a:p>
                      <a:pPr algn="ctr"/>
                      <a:r>
                        <a:rPr lang="de-DE" sz="900" dirty="0"/>
                        <a:t>5</a:t>
                      </a:r>
                    </a:p>
                  </a:txBody>
                  <a:tcPr anchor="ctr"/>
                </a:tc>
                <a:extLst>
                  <a:ext uri="{0D108BD9-81ED-4DB2-BD59-A6C34878D82A}">
                    <a16:rowId xmlns:a16="http://schemas.microsoft.com/office/drawing/2014/main" val="381485309"/>
                  </a:ext>
                </a:extLst>
              </a:tr>
              <a:tr h="640092">
                <a:tc>
                  <a:txBody>
                    <a:bodyPr/>
                    <a:lstStyle/>
                    <a:p>
                      <a:r>
                        <a:rPr lang="de-DE" sz="900" dirty="0"/>
                        <a:t>Die Markterkundung führen wir mittels </a:t>
                      </a:r>
                      <a:r>
                        <a:rPr lang="de-DE" sz="900" b="1" dirty="0"/>
                        <a:t>der Informationen anderer Dienststellen/anderer öffentlicher Auftraggeber </a:t>
                      </a:r>
                      <a:r>
                        <a:rPr lang="de-DE" sz="900" dirty="0"/>
                        <a:t>durch</a:t>
                      </a:r>
                    </a:p>
                  </a:txBody>
                  <a:tcPr/>
                </a:tc>
                <a:tc>
                  <a:txBody>
                    <a:bodyPr/>
                    <a:lstStyle/>
                    <a:p>
                      <a:endParaRPr lang="de-DE" sz="900" dirty="0"/>
                    </a:p>
                  </a:txBody>
                  <a:tcPr/>
                </a:tc>
                <a:tc>
                  <a:txBody>
                    <a:bodyPr/>
                    <a:lstStyle/>
                    <a:p>
                      <a:pPr algn="ctr"/>
                      <a:r>
                        <a:rPr lang="de-DE" sz="900" dirty="0"/>
                        <a:t>2,76</a:t>
                      </a:r>
                    </a:p>
                  </a:txBody>
                  <a:tcPr anchor="ctr"/>
                </a:tc>
                <a:tc>
                  <a:txBody>
                    <a:bodyPr/>
                    <a:lstStyle/>
                    <a:p>
                      <a:pPr algn="ctr"/>
                      <a:r>
                        <a:rPr lang="de-DE" sz="900" dirty="0"/>
                        <a:t>145</a:t>
                      </a:r>
                    </a:p>
                  </a:txBody>
                  <a:tcPr anchor="ctr"/>
                </a:tc>
                <a:tc>
                  <a:txBody>
                    <a:bodyPr/>
                    <a:lstStyle/>
                    <a:p>
                      <a:pPr algn="ctr"/>
                      <a:r>
                        <a:rPr lang="de-DE" sz="900" dirty="0"/>
                        <a:t>3</a:t>
                      </a:r>
                    </a:p>
                  </a:txBody>
                  <a:tcPr anchor="ctr"/>
                </a:tc>
                <a:extLst>
                  <a:ext uri="{0D108BD9-81ED-4DB2-BD59-A6C34878D82A}">
                    <a16:rowId xmlns:a16="http://schemas.microsoft.com/office/drawing/2014/main" val="801162997"/>
                  </a:ext>
                </a:extLst>
              </a:tr>
              <a:tr h="502930">
                <a:tc>
                  <a:txBody>
                    <a:bodyPr/>
                    <a:lstStyle/>
                    <a:p>
                      <a:r>
                        <a:rPr lang="de-DE" sz="900" dirty="0"/>
                        <a:t>Analyse von </a:t>
                      </a:r>
                      <a:r>
                        <a:rPr lang="de-DE" sz="900" b="1" dirty="0"/>
                        <a:t>Informationen der Fachverbände und Handels- bzw. Handwerkskammern</a:t>
                      </a:r>
                      <a:r>
                        <a:rPr lang="de-DE" sz="900" dirty="0"/>
                        <a:t> durch</a:t>
                      </a:r>
                    </a:p>
                  </a:txBody>
                  <a:tcPr/>
                </a:tc>
                <a:tc>
                  <a:txBody>
                    <a:bodyPr/>
                    <a:lstStyle/>
                    <a:p>
                      <a:endParaRPr lang="de-DE" sz="900" dirty="0"/>
                    </a:p>
                  </a:txBody>
                  <a:tcPr/>
                </a:tc>
                <a:tc>
                  <a:txBody>
                    <a:bodyPr/>
                    <a:lstStyle/>
                    <a:p>
                      <a:pPr algn="ctr"/>
                      <a:r>
                        <a:rPr lang="de-DE" sz="900" dirty="0"/>
                        <a:t>2,64</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669982383"/>
                  </a:ext>
                </a:extLst>
              </a:tr>
              <a:tr h="394185">
                <a:tc>
                  <a:txBody>
                    <a:bodyPr/>
                    <a:lstStyle/>
                    <a:p>
                      <a:r>
                        <a:rPr lang="de-DE" sz="900" dirty="0"/>
                        <a:t>Analyse von </a:t>
                      </a:r>
                      <a:r>
                        <a:rPr lang="de-DE" sz="900" b="1" dirty="0"/>
                        <a:t>Werbematerial und Broschüren der Bieter </a:t>
                      </a:r>
                      <a:r>
                        <a:rPr lang="de-DE" sz="900" dirty="0"/>
                        <a:t>durch</a:t>
                      </a:r>
                    </a:p>
                  </a:txBody>
                  <a:tcPr/>
                </a:tc>
                <a:tc>
                  <a:txBody>
                    <a:bodyPr/>
                    <a:lstStyle/>
                    <a:p>
                      <a:endParaRPr lang="de-DE" sz="900" dirty="0"/>
                    </a:p>
                  </a:txBody>
                  <a:tcPr/>
                </a:tc>
                <a:tc>
                  <a:txBody>
                    <a:bodyPr/>
                    <a:lstStyle/>
                    <a:p>
                      <a:pPr algn="ctr"/>
                      <a:r>
                        <a:rPr lang="de-DE" sz="900" dirty="0"/>
                        <a:t>2,62</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3827834285"/>
                  </a:ext>
                </a:extLst>
              </a:tr>
              <a:tr h="365767">
                <a:tc>
                  <a:txBody>
                    <a:bodyPr/>
                    <a:lstStyle/>
                    <a:p>
                      <a:r>
                        <a:rPr lang="de-DE" sz="900" dirty="0"/>
                        <a:t>Analyse von </a:t>
                      </a:r>
                      <a:r>
                        <a:rPr lang="de-DE" sz="900" b="1" dirty="0"/>
                        <a:t>Informationen aus Fachzeitschriften </a:t>
                      </a:r>
                      <a:r>
                        <a:rPr lang="de-DE" sz="900" dirty="0"/>
                        <a:t>durch</a:t>
                      </a:r>
                    </a:p>
                  </a:txBody>
                  <a:tcPr/>
                </a:tc>
                <a:tc>
                  <a:txBody>
                    <a:bodyPr/>
                    <a:lstStyle/>
                    <a:p>
                      <a:endParaRPr lang="de-DE" sz="900" dirty="0"/>
                    </a:p>
                  </a:txBody>
                  <a:tcPr/>
                </a:tc>
                <a:tc>
                  <a:txBody>
                    <a:bodyPr/>
                    <a:lstStyle/>
                    <a:p>
                      <a:pPr algn="ctr"/>
                      <a:r>
                        <a:rPr lang="de-DE" sz="900" dirty="0"/>
                        <a:t>2,60</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699829201"/>
                  </a:ext>
                </a:extLst>
              </a:tr>
              <a:tr h="365767">
                <a:tc>
                  <a:txBody>
                    <a:bodyPr/>
                    <a:lstStyle/>
                    <a:p>
                      <a:r>
                        <a:rPr lang="de-DE" sz="900" dirty="0"/>
                        <a:t>Analyse von </a:t>
                      </a:r>
                      <a:r>
                        <a:rPr lang="de-DE" sz="900" b="1" dirty="0"/>
                        <a:t>Firmenverzeichnissen und Firmendatenbanken </a:t>
                      </a:r>
                      <a:r>
                        <a:rPr lang="de-DE" sz="900" dirty="0"/>
                        <a:t>durch</a:t>
                      </a:r>
                    </a:p>
                  </a:txBody>
                  <a:tcPr/>
                </a:tc>
                <a:tc>
                  <a:txBody>
                    <a:bodyPr/>
                    <a:lstStyle/>
                    <a:p>
                      <a:endParaRPr lang="de-DE" sz="900" dirty="0"/>
                    </a:p>
                  </a:txBody>
                  <a:tcPr/>
                </a:tc>
                <a:tc>
                  <a:txBody>
                    <a:bodyPr/>
                    <a:lstStyle/>
                    <a:p>
                      <a:pPr algn="ctr"/>
                      <a:r>
                        <a:rPr lang="de-DE" sz="900" dirty="0"/>
                        <a:t>2,60</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969277681"/>
                  </a:ext>
                </a:extLst>
              </a:tr>
            </a:tbl>
          </a:graphicData>
        </a:graphic>
      </p:graphicFrame>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48F1063B-EF1C-4CCA-AC79-638759F8FC2A}" type="slidenum">
              <a:rPr kumimoji="0" lang="de-DE" altLang="de-DE"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1" name="Chart 3">
            <a:extLst>
              <a:ext uri="{FF2B5EF4-FFF2-40B4-BE49-F238E27FC236}">
                <a16:creationId xmlns:a16="http://schemas.microsoft.com/office/drawing/2014/main" id="{ECEFBFFC-A5EE-4FD6-A61F-5B173DA8656E}"/>
              </a:ext>
            </a:extLst>
          </p:cNvPr>
          <p:cNvGraphicFramePr/>
          <p:nvPr>
            <p:custDataLst>
              <p:tags r:id="rId3"/>
            </p:custDataLst>
          </p:nvPr>
        </p:nvGraphicFramePr>
        <p:xfrm>
          <a:off x="2357438" y="2398713"/>
          <a:ext cx="5427662" cy="496887"/>
        </p:xfrm>
        <a:graphic>
          <a:graphicData uri="http://schemas.openxmlformats.org/drawingml/2006/chart">
            <c:chart xmlns:c="http://schemas.openxmlformats.org/drawingml/2006/chart" xmlns:r="http://schemas.openxmlformats.org/officeDocument/2006/relationships" r:id="rId20"/>
          </a:graphicData>
        </a:graphic>
      </p:graphicFrame>
      <p:cxnSp>
        <p:nvCxnSpPr>
          <p:cNvPr id="13" name="Gerader Verbinder 12">
            <a:extLst>
              <a:ext uri="{FF2B5EF4-FFF2-40B4-BE49-F238E27FC236}">
                <a16:creationId xmlns:a16="http://schemas.microsoft.com/office/drawing/2014/main" id="{E879FB54-B922-4814-A203-FEDD06CE742F}"/>
              </a:ext>
            </a:extLst>
          </p:cNvPr>
          <p:cNvCxnSpPr/>
          <p:nvPr>
            <p:custDataLst>
              <p:tags r:id="rId4"/>
            </p:custDataLst>
          </p:nvPr>
        </p:nvCxnSpPr>
        <p:spPr bwMode="auto">
          <a:xfrm flipV="1">
            <a:off x="2633663" y="2700338"/>
            <a:ext cx="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3" name="Rectangle 3">
            <a:extLst>
              <a:ext uri="{FF2B5EF4-FFF2-40B4-BE49-F238E27FC236}">
                <a16:creationId xmlns:a16="http://schemas.microsoft.com/office/drawing/2014/main" id="{0F9A5406-35EF-4936-8A4E-6CB52B5C663D}"/>
              </a:ext>
            </a:extLst>
          </p:cNvPr>
          <p:cNvSpPr>
            <a:spLocks noGrp="1" noChangeArrowheads="1"/>
          </p:cNvSpPr>
          <p:nvPr>
            <p:custDataLst>
              <p:tags r:id="rId5"/>
            </p:custDataLst>
          </p:nvPr>
        </p:nvSpPr>
        <p:spPr bwMode="gray">
          <a:xfrm>
            <a:off x="2381250" y="2566988"/>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6DC4056-D283-401B-AD59-F3729F2C78C0}" type="datetime'''3'''''''''''''''''''''''''''''',''4%'''''">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2" name="Chart 3">
            <a:extLst>
              <a:ext uri="{FF2B5EF4-FFF2-40B4-BE49-F238E27FC236}">
                <a16:creationId xmlns:a16="http://schemas.microsoft.com/office/drawing/2014/main" id="{686589E4-4B92-40F1-B73E-B0665866CBBF}"/>
              </a:ext>
            </a:extLst>
          </p:cNvPr>
          <p:cNvGraphicFramePr/>
          <p:nvPr>
            <p:custDataLst>
              <p:tags r:id="rId6"/>
            </p:custDataLst>
          </p:nvPr>
        </p:nvGraphicFramePr>
        <p:xfrm>
          <a:off x="2357438" y="2803525"/>
          <a:ext cx="5427662" cy="496888"/>
        </p:xfrm>
        <a:graphic>
          <a:graphicData uri="http://schemas.openxmlformats.org/drawingml/2006/chart">
            <c:chart xmlns:c="http://schemas.openxmlformats.org/drawingml/2006/chart" xmlns:r="http://schemas.openxmlformats.org/officeDocument/2006/relationships" r:id="rId21"/>
          </a:graphicData>
        </a:graphic>
      </p:graphicFrame>
      <p:cxnSp>
        <p:nvCxnSpPr>
          <p:cNvPr id="35" name="Gerader Verbinder 34">
            <a:extLst>
              <a:ext uri="{FF2B5EF4-FFF2-40B4-BE49-F238E27FC236}">
                <a16:creationId xmlns:a16="http://schemas.microsoft.com/office/drawing/2014/main" id="{092ECF1E-D693-4160-AC7E-3364A3E82765}"/>
              </a:ext>
            </a:extLst>
          </p:cNvPr>
          <p:cNvCxnSpPr/>
          <p:nvPr>
            <p:custDataLst>
              <p:tags r:id="rId7"/>
            </p:custDataLst>
          </p:nvPr>
        </p:nvCxnSpPr>
        <p:spPr bwMode="auto">
          <a:xfrm flipH="1" flipV="1">
            <a:off x="2528887" y="3105150"/>
            <a:ext cx="8255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9" name="Rectangle 3">
            <a:extLst>
              <a:ext uri="{FF2B5EF4-FFF2-40B4-BE49-F238E27FC236}">
                <a16:creationId xmlns:a16="http://schemas.microsoft.com/office/drawing/2014/main" id="{CF2E04A1-88A5-4208-8CBD-4019199711B4}"/>
              </a:ext>
            </a:extLst>
          </p:cNvPr>
          <p:cNvSpPr>
            <a:spLocks noGrp="1" noChangeArrowheads="1"/>
          </p:cNvSpPr>
          <p:nvPr>
            <p:custDataLst>
              <p:tags r:id="rId8"/>
            </p:custDataLst>
          </p:nvPr>
        </p:nvSpPr>
        <p:spPr bwMode="gray">
          <a:xfrm>
            <a:off x="2598738" y="2971800"/>
            <a:ext cx="292100" cy="136525"/>
          </a:xfrm>
          <a:prstGeom prst="rect">
            <a:avLst/>
          </a:pr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9AAD52C-7CD9-47B9-919F-8357CB254635}" type="datetime'''''''''''4'''''',''''''''''''8''''''''''''''''%'">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4,8%</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3" name="Chart 3">
            <a:extLst>
              <a:ext uri="{FF2B5EF4-FFF2-40B4-BE49-F238E27FC236}">
                <a16:creationId xmlns:a16="http://schemas.microsoft.com/office/drawing/2014/main" id="{50B3712C-CAAC-437A-BD35-9448E173B841}"/>
              </a:ext>
            </a:extLst>
          </p:cNvPr>
          <p:cNvGraphicFramePr/>
          <p:nvPr>
            <p:custDataLst>
              <p:tags r:id="rId9"/>
            </p:custDataLst>
          </p:nvPr>
        </p:nvGraphicFramePr>
        <p:xfrm>
          <a:off x="2357438" y="4826000"/>
          <a:ext cx="5427662" cy="474663"/>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36" name="Chart 3">
            <a:extLst>
              <a:ext uri="{FF2B5EF4-FFF2-40B4-BE49-F238E27FC236}">
                <a16:creationId xmlns:a16="http://schemas.microsoft.com/office/drawing/2014/main" id="{24A119F7-44D8-4AA4-9CB8-DA1700FF74EA}"/>
              </a:ext>
            </a:extLst>
          </p:cNvPr>
          <p:cNvGraphicFramePr/>
          <p:nvPr>
            <p:custDataLst>
              <p:tags r:id="rId10"/>
            </p:custDataLst>
          </p:nvPr>
        </p:nvGraphicFramePr>
        <p:xfrm>
          <a:off x="2357438" y="3257550"/>
          <a:ext cx="5427662" cy="476250"/>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46" name="Chart 3">
            <a:extLst>
              <a:ext uri="{FF2B5EF4-FFF2-40B4-BE49-F238E27FC236}">
                <a16:creationId xmlns:a16="http://schemas.microsoft.com/office/drawing/2014/main" id="{8B25F4D4-09E5-4B80-924D-84C5C6C1DB05}"/>
              </a:ext>
            </a:extLst>
          </p:cNvPr>
          <p:cNvGraphicFramePr/>
          <p:nvPr>
            <p:custDataLst>
              <p:tags r:id="rId11"/>
            </p:custDataLst>
          </p:nvPr>
        </p:nvGraphicFramePr>
        <p:xfrm>
          <a:off x="2357438" y="3740150"/>
          <a:ext cx="5427662" cy="474663"/>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47" name="Chart 3">
            <a:extLst>
              <a:ext uri="{FF2B5EF4-FFF2-40B4-BE49-F238E27FC236}">
                <a16:creationId xmlns:a16="http://schemas.microsoft.com/office/drawing/2014/main" id="{5F27039B-C2BF-4CE7-B807-47E48F58D46B}"/>
              </a:ext>
            </a:extLst>
          </p:cNvPr>
          <p:cNvGraphicFramePr/>
          <p:nvPr>
            <p:custDataLst>
              <p:tags r:id="rId12"/>
            </p:custDataLst>
          </p:nvPr>
        </p:nvGraphicFramePr>
        <p:xfrm>
          <a:off x="2357438" y="4249738"/>
          <a:ext cx="5427662" cy="474662"/>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48" name="Chart 3">
            <a:extLst>
              <a:ext uri="{FF2B5EF4-FFF2-40B4-BE49-F238E27FC236}">
                <a16:creationId xmlns:a16="http://schemas.microsoft.com/office/drawing/2014/main" id="{1CA50ED7-64F2-4E63-B72B-BF3E10205953}"/>
              </a:ext>
            </a:extLst>
          </p:cNvPr>
          <p:cNvGraphicFramePr/>
          <p:nvPr>
            <p:custDataLst>
              <p:tags r:id="rId13"/>
            </p:custDataLst>
          </p:nvPr>
        </p:nvGraphicFramePr>
        <p:xfrm>
          <a:off x="2357438" y="5278438"/>
          <a:ext cx="5427662" cy="476250"/>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9" name="Chart 3">
            <a:extLst>
              <a:ext uri="{FF2B5EF4-FFF2-40B4-BE49-F238E27FC236}">
                <a16:creationId xmlns:a16="http://schemas.microsoft.com/office/drawing/2014/main" id="{7E7D8C51-7D63-4197-B9B0-B7850164F18F}"/>
              </a:ext>
            </a:extLst>
          </p:cNvPr>
          <p:cNvGraphicFramePr/>
          <p:nvPr>
            <p:custDataLst>
              <p:tags r:id="rId14"/>
            </p:custDataLst>
          </p:nvPr>
        </p:nvGraphicFramePr>
        <p:xfrm>
          <a:off x="2357438" y="5673725"/>
          <a:ext cx="5427662" cy="474663"/>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50" name="Chart 3">
            <a:extLst>
              <a:ext uri="{FF2B5EF4-FFF2-40B4-BE49-F238E27FC236}">
                <a16:creationId xmlns:a16="http://schemas.microsoft.com/office/drawing/2014/main" id="{AD65D171-CBCA-404D-AFC3-F9DA0ADF33F6}"/>
              </a:ext>
            </a:extLst>
          </p:cNvPr>
          <p:cNvGraphicFramePr/>
          <p:nvPr>
            <p:custDataLst>
              <p:tags r:id="rId15"/>
            </p:custDataLst>
          </p:nvPr>
        </p:nvGraphicFramePr>
        <p:xfrm>
          <a:off x="2357438" y="6019800"/>
          <a:ext cx="5427662" cy="474663"/>
        </p:xfrm>
        <a:graphic>
          <a:graphicData uri="http://schemas.openxmlformats.org/drawingml/2006/chart">
            <c:chart xmlns:c="http://schemas.openxmlformats.org/drawingml/2006/chart" xmlns:r="http://schemas.openxmlformats.org/officeDocument/2006/relationships" r:id="rId28"/>
          </a:graphicData>
        </a:graphic>
      </p:graphicFrame>
      <p:sp>
        <p:nvSpPr>
          <p:cNvPr id="30" name="Rectangle 2">
            <a:extLst>
              <a:ext uri="{FF2B5EF4-FFF2-40B4-BE49-F238E27FC236}">
                <a16:creationId xmlns:a16="http://schemas.microsoft.com/office/drawing/2014/main" id="{264B9CAB-F12C-4DA3-828B-BB2C13B4258A}"/>
              </a:ext>
            </a:extLst>
          </p:cNvPr>
          <p:cNvSpPr>
            <a:spLocks noGrp="1" noChangeArrowheads="1"/>
          </p:cNvSpPr>
          <p:nvPr>
            <p:ph type="title"/>
          </p:nvPr>
        </p:nvSpPr>
        <p:spPr>
          <a:xfrm>
            <a:off x="190500" y="1143000"/>
            <a:ext cx="8648700" cy="762000"/>
          </a:xfrm>
        </p:spPr>
        <p:txBody>
          <a:bodyPr vert="horz"/>
          <a:lstStyle/>
          <a:p>
            <a:r>
              <a:rPr lang="de-DE" altLang="de-DE" dirty="0"/>
              <a:t>Befunde – Itembatterie 3 – Arten der Markterkundung (1/2)</a:t>
            </a:r>
          </a:p>
        </p:txBody>
      </p:sp>
      <p:pic>
        <p:nvPicPr>
          <p:cNvPr id="19" name="Grafik 18">
            <a:extLst>
              <a:ext uri="{FF2B5EF4-FFF2-40B4-BE49-F238E27FC236}">
                <a16:creationId xmlns:a16="http://schemas.microsoft.com/office/drawing/2014/main" id="{26010BB3-9F15-48AD-81D2-580B0A7E5802}"/>
              </a:ext>
            </a:extLst>
          </p:cNvPr>
          <p:cNvPicPr>
            <a:picLocks noChangeAspect="1"/>
          </p:cNvPicPr>
          <p:nvPr/>
        </p:nvPicPr>
        <p:blipFill>
          <a:blip r:embed="rId29"/>
          <a:stretch>
            <a:fillRect/>
          </a:stretch>
        </p:blipFill>
        <p:spPr>
          <a:xfrm>
            <a:off x="1594644" y="6654222"/>
            <a:ext cx="6953250" cy="257175"/>
          </a:xfrm>
          <a:prstGeom prst="rect">
            <a:avLst/>
          </a:prstGeom>
        </p:spPr>
      </p:pic>
      <p:pic>
        <p:nvPicPr>
          <p:cNvPr id="3" name="Grafik 2">
            <a:extLst>
              <a:ext uri="{FF2B5EF4-FFF2-40B4-BE49-F238E27FC236}">
                <a16:creationId xmlns:a16="http://schemas.microsoft.com/office/drawing/2014/main" id="{91219C20-6F6F-4B2A-AA19-9774F58905DD}"/>
              </a:ext>
            </a:extLst>
          </p:cNvPr>
          <p:cNvPicPr>
            <a:picLocks noChangeAspect="1"/>
          </p:cNvPicPr>
          <p:nvPr/>
        </p:nvPicPr>
        <p:blipFill>
          <a:blip r:embed="rId30"/>
          <a:stretch>
            <a:fillRect/>
          </a:stretch>
        </p:blipFill>
        <p:spPr>
          <a:xfrm>
            <a:off x="107504" y="11545"/>
            <a:ext cx="2277846" cy="863337"/>
          </a:xfrm>
          <a:prstGeom prst="rect">
            <a:avLst/>
          </a:prstGeom>
        </p:spPr>
      </p:pic>
    </p:spTree>
    <p:extLst>
      <p:ext uri="{BB962C8B-B14F-4D97-AF65-F5344CB8AC3E}">
        <p14:creationId xmlns:p14="http://schemas.microsoft.com/office/powerpoint/2010/main" val="1959160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79BEB13-61CE-45FE-ADAB-E9DB2AC87CA5}"/>
              </a:ext>
            </a:extLst>
          </p:cNvPr>
          <p:cNvGraphicFramePr>
            <a:graphicFrameLocks noChangeAspect="1"/>
          </p:cNvGraphicFramePr>
          <p:nvPr>
            <p:custDataLst>
              <p:tags r:id="rId2"/>
            </p:custDataLst>
            <p:extLst>
              <p:ext uri="{D42A27DB-BD31-4B8C-83A1-F6EECF244321}">
                <p14:modId xmlns:p14="http://schemas.microsoft.com/office/powerpoint/2010/main" val="42685422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Folie" r:id="rId4" imgW="395" imgH="394" progId="TCLayout.ActiveDocument.1">
                  <p:embed/>
                </p:oleObj>
              </mc:Choice>
              <mc:Fallback>
                <p:oleObj name="think-cell Folie" r:id="rId4" imgW="395" imgH="394" progId="TCLayout.ActiveDocument.1">
                  <p:embed/>
                  <p:pic>
                    <p:nvPicPr>
                      <p:cNvPr id="6" name="Objekt 5" hidden="1">
                        <a:extLst>
                          <a:ext uri="{FF2B5EF4-FFF2-40B4-BE49-F238E27FC236}">
                            <a16:creationId xmlns:a16="http://schemas.microsoft.com/office/drawing/2014/main" id="{C79BEB13-61CE-45FE-ADAB-E9DB2AC87C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aphicFrame>
        <p:nvGraphicFramePr>
          <p:cNvPr id="13" name="Inhaltsplatzhalter 12">
            <a:extLst>
              <a:ext uri="{FF2B5EF4-FFF2-40B4-BE49-F238E27FC236}">
                <a16:creationId xmlns:a16="http://schemas.microsoft.com/office/drawing/2014/main" id="{94B75592-4FB9-4A0A-B8C4-54A0AC843304}"/>
              </a:ext>
            </a:extLst>
          </p:cNvPr>
          <p:cNvGraphicFramePr>
            <a:graphicFrameLocks noGrp="1"/>
          </p:cNvGraphicFramePr>
          <p:nvPr>
            <p:ph idx="1"/>
          </p:nvPr>
        </p:nvGraphicFramePr>
        <p:xfrm>
          <a:off x="228600" y="4305300"/>
          <a:ext cx="8686800" cy="2133600"/>
        </p:xfrm>
        <a:graphic>
          <a:graphicData uri="http://schemas.openxmlformats.org/drawingml/2006/table">
            <a:tbl>
              <a:tblPr firstRow="1" bandRow="1">
                <a:tableStyleId>{5940675A-B579-460E-94D1-54222C63F5DA}</a:tableStyleId>
              </a:tblPr>
              <a:tblGrid>
                <a:gridCol w="2062064">
                  <a:extLst>
                    <a:ext uri="{9D8B030D-6E8A-4147-A177-3AD203B41FA5}">
                      <a16:colId xmlns:a16="http://schemas.microsoft.com/office/drawing/2014/main" val="1278553080"/>
                    </a:ext>
                  </a:extLst>
                </a:gridCol>
                <a:gridCol w="1412656">
                  <a:extLst>
                    <a:ext uri="{9D8B030D-6E8A-4147-A177-3AD203B41FA5}">
                      <a16:colId xmlns:a16="http://schemas.microsoft.com/office/drawing/2014/main" val="2412037356"/>
                    </a:ext>
                  </a:extLst>
                </a:gridCol>
                <a:gridCol w="1737360">
                  <a:extLst>
                    <a:ext uri="{9D8B030D-6E8A-4147-A177-3AD203B41FA5}">
                      <a16:colId xmlns:a16="http://schemas.microsoft.com/office/drawing/2014/main" val="2904737256"/>
                    </a:ext>
                  </a:extLst>
                </a:gridCol>
                <a:gridCol w="1737360">
                  <a:extLst>
                    <a:ext uri="{9D8B030D-6E8A-4147-A177-3AD203B41FA5}">
                      <a16:colId xmlns:a16="http://schemas.microsoft.com/office/drawing/2014/main" val="2729953735"/>
                    </a:ext>
                  </a:extLst>
                </a:gridCol>
                <a:gridCol w="1737360">
                  <a:extLst>
                    <a:ext uri="{9D8B030D-6E8A-4147-A177-3AD203B41FA5}">
                      <a16:colId xmlns:a16="http://schemas.microsoft.com/office/drawing/2014/main" val="992894144"/>
                    </a:ext>
                  </a:extLst>
                </a:gridCol>
              </a:tblGrid>
              <a:tr h="226311">
                <a:tc rowSpan="2">
                  <a:txBody>
                    <a:bodyPr/>
                    <a:lstStyle/>
                    <a:p>
                      <a:r>
                        <a:rPr lang="de-DE" sz="1400" dirty="0"/>
                        <a:t>Ebene d. Auftraggeber</a:t>
                      </a:r>
                    </a:p>
                  </a:txBody>
                  <a:tcPr>
                    <a:solidFill>
                      <a:schemeClr val="bg1">
                        <a:lumMod val="95000"/>
                      </a:schemeClr>
                    </a:solidFill>
                  </a:tcPr>
                </a:tc>
                <a:tc gridSpan="2">
                  <a:txBody>
                    <a:bodyPr/>
                    <a:lstStyle/>
                    <a:p>
                      <a:pPr algn="ctr"/>
                      <a:r>
                        <a:rPr lang="de-DE" sz="1400" dirty="0"/>
                        <a:t>Anzahl öffentlicher Aufträge</a:t>
                      </a:r>
                    </a:p>
                  </a:txBody>
                  <a:tcPr>
                    <a:solidFill>
                      <a:schemeClr val="bg1">
                        <a:lumMod val="95000"/>
                      </a:schemeClr>
                    </a:solidFill>
                  </a:tcPr>
                </a:tc>
                <a:tc hMerge="1">
                  <a:txBody>
                    <a:bodyPr/>
                    <a:lstStyle/>
                    <a:p>
                      <a:endParaRPr lang="de-DE" sz="1400"/>
                    </a:p>
                  </a:txBody>
                  <a:tcPr/>
                </a:tc>
                <a:tc gridSpan="2">
                  <a:txBody>
                    <a:bodyPr/>
                    <a:lstStyle/>
                    <a:p>
                      <a:pPr algn="ctr"/>
                      <a:r>
                        <a:rPr lang="de-DE" sz="1400" dirty="0"/>
                        <a:t>Auftragsvolumen</a:t>
                      </a:r>
                    </a:p>
                  </a:txBody>
                  <a:tcPr>
                    <a:solidFill>
                      <a:schemeClr val="bg1">
                        <a:lumMod val="95000"/>
                      </a:schemeClr>
                    </a:solidFill>
                  </a:tcPr>
                </a:tc>
                <a:tc hMerge="1">
                  <a:txBody>
                    <a:bodyPr/>
                    <a:lstStyle/>
                    <a:p>
                      <a:endParaRPr lang="de-DE" sz="1400"/>
                    </a:p>
                  </a:txBody>
                  <a:tcPr/>
                </a:tc>
                <a:extLst>
                  <a:ext uri="{0D108BD9-81ED-4DB2-BD59-A6C34878D82A}">
                    <a16:rowId xmlns:a16="http://schemas.microsoft.com/office/drawing/2014/main" val="883903235"/>
                  </a:ext>
                </a:extLst>
              </a:tr>
              <a:tr h="226311">
                <a:tc vMerge="1">
                  <a:txBody>
                    <a:bodyPr/>
                    <a:lstStyle/>
                    <a:p>
                      <a:endParaRPr lang="de-DE" sz="1400"/>
                    </a:p>
                  </a:txBody>
                  <a:tcPr/>
                </a:tc>
                <a:tc>
                  <a:txBody>
                    <a:bodyPr/>
                    <a:lstStyle/>
                    <a:p>
                      <a:r>
                        <a:rPr lang="de-DE" sz="1400" dirty="0"/>
                        <a:t>absolut</a:t>
                      </a:r>
                    </a:p>
                  </a:txBody>
                  <a:tcPr>
                    <a:solidFill>
                      <a:schemeClr val="bg1">
                        <a:lumMod val="95000"/>
                      </a:schemeClr>
                    </a:solidFill>
                  </a:tcPr>
                </a:tc>
                <a:tc>
                  <a:txBody>
                    <a:bodyPr/>
                    <a:lstStyle/>
                    <a:p>
                      <a:r>
                        <a:rPr lang="de-DE" sz="1400" dirty="0"/>
                        <a:t>Anteil in %</a:t>
                      </a:r>
                    </a:p>
                  </a:txBody>
                  <a:tcPr>
                    <a:solidFill>
                      <a:schemeClr val="bg1">
                        <a:lumMod val="95000"/>
                      </a:schemeClr>
                    </a:solidFill>
                  </a:tcPr>
                </a:tc>
                <a:tc>
                  <a:txBody>
                    <a:bodyPr/>
                    <a:lstStyle/>
                    <a:p>
                      <a:r>
                        <a:rPr lang="de-DE" sz="1400" dirty="0"/>
                        <a:t>In Mio. €</a:t>
                      </a:r>
                    </a:p>
                  </a:txBody>
                  <a:tcPr>
                    <a:solidFill>
                      <a:schemeClr val="bg1">
                        <a:lumMod val="95000"/>
                      </a:schemeClr>
                    </a:solidFill>
                  </a:tcPr>
                </a:tc>
                <a:tc>
                  <a:txBody>
                    <a:bodyPr/>
                    <a:lstStyle/>
                    <a:p>
                      <a:r>
                        <a:rPr lang="de-DE" sz="1400" dirty="0"/>
                        <a:t>Anteil in %</a:t>
                      </a:r>
                    </a:p>
                  </a:txBody>
                  <a:tcPr>
                    <a:solidFill>
                      <a:schemeClr val="bg1">
                        <a:lumMod val="95000"/>
                      </a:schemeClr>
                    </a:solidFill>
                  </a:tcPr>
                </a:tc>
                <a:extLst>
                  <a:ext uri="{0D108BD9-81ED-4DB2-BD59-A6C34878D82A}">
                    <a16:rowId xmlns:a16="http://schemas.microsoft.com/office/drawing/2014/main" val="2784045822"/>
                  </a:ext>
                </a:extLst>
              </a:tr>
              <a:tr h="226311">
                <a:tc>
                  <a:txBody>
                    <a:bodyPr/>
                    <a:lstStyle/>
                    <a:p>
                      <a:r>
                        <a:rPr lang="de-DE" sz="1400" dirty="0"/>
                        <a:t>Bundesebene</a:t>
                      </a:r>
                    </a:p>
                  </a:txBody>
                  <a:tcPr/>
                </a:tc>
                <a:tc>
                  <a:txBody>
                    <a:bodyPr/>
                    <a:lstStyle/>
                    <a:p>
                      <a:r>
                        <a:rPr lang="de-DE" sz="1400" dirty="0"/>
                        <a:t>20.746</a:t>
                      </a:r>
                    </a:p>
                  </a:txBody>
                  <a:tcPr/>
                </a:tc>
                <a:tc>
                  <a:txBody>
                    <a:bodyPr/>
                    <a:lstStyle/>
                    <a:p>
                      <a:r>
                        <a:rPr lang="de-DE" sz="1400" dirty="0"/>
                        <a:t>11,4</a:t>
                      </a:r>
                    </a:p>
                  </a:txBody>
                  <a:tcPr/>
                </a:tc>
                <a:tc>
                  <a:txBody>
                    <a:bodyPr/>
                    <a:lstStyle/>
                    <a:p>
                      <a:r>
                        <a:rPr lang="de-DE" sz="1400" dirty="0"/>
                        <a:t>24.070,5</a:t>
                      </a:r>
                    </a:p>
                  </a:txBody>
                  <a:tcPr/>
                </a:tc>
                <a:tc>
                  <a:txBody>
                    <a:bodyPr/>
                    <a:lstStyle/>
                    <a:p>
                      <a:r>
                        <a:rPr lang="de-DE" sz="1400" dirty="0"/>
                        <a:t>23,2</a:t>
                      </a:r>
                    </a:p>
                  </a:txBody>
                  <a:tcPr/>
                </a:tc>
                <a:extLst>
                  <a:ext uri="{0D108BD9-81ED-4DB2-BD59-A6C34878D82A}">
                    <a16:rowId xmlns:a16="http://schemas.microsoft.com/office/drawing/2014/main" val="123160956"/>
                  </a:ext>
                </a:extLst>
              </a:tr>
              <a:tr h="226311">
                <a:tc>
                  <a:txBody>
                    <a:bodyPr/>
                    <a:lstStyle/>
                    <a:p>
                      <a:r>
                        <a:rPr lang="de-DE" sz="1400" dirty="0"/>
                        <a:t>Landesebene</a:t>
                      </a:r>
                    </a:p>
                  </a:txBody>
                  <a:tcPr/>
                </a:tc>
                <a:tc>
                  <a:txBody>
                    <a:bodyPr/>
                    <a:lstStyle/>
                    <a:p>
                      <a:r>
                        <a:rPr lang="de-DE" sz="1400" dirty="0"/>
                        <a:t>52.068</a:t>
                      </a:r>
                    </a:p>
                  </a:txBody>
                  <a:tcPr/>
                </a:tc>
                <a:tc>
                  <a:txBody>
                    <a:bodyPr/>
                    <a:lstStyle/>
                    <a:p>
                      <a:r>
                        <a:rPr lang="de-DE" sz="1400" dirty="0"/>
                        <a:t>28,6</a:t>
                      </a:r>
                    </a:p>
                  </a:txBody>
                  <a:tcPr/>
                </a:tc>
                <a:tc>
                  <a:txBody>
                    <a:bodyPr/>
                    <a:lstStyle/>
                    <a:p>
                      <a:r>
                        <a:rPr lang="de-DE" sz="1400" dirty="0"/>
                        <a:t>34.060,1</a:t>
                      </a:r>
                    </a:p>
                  </a:txBody>
                  <a:tcPr/>
                </a:tc>
                <a:tc>
                  <a:txBody>
                    <a:bodyPr/>
                    <a:lstStyle/>
                    <a:p>
                      <a:r>
                        <a:rPr lang="de-DE" sz="1400" dirty="0"/>
                        <a:t>32,8</a:t>
                      </a:r>
                    </a:p>
                  </a:txBody>
                  <a:tcPr/>
                </a:tc>
                <a:extLst>
                  <a:ext uri="{0D108BD9-81ED-4DB2-BD59-A6C34878D82A}">
                    <a16:rowId xmlns:a16="http://schemas.microsoft.com/office/drawing/2014/main" val="1834293750"/>
                  </a:ext>
                </a:extLst>
              </a:tr>
              <a:tr h="226311">
                <a:tc>
                  <a:txBody>
                    <a:bodyPr/>
                    <a:lstStyle/>
                    <a:p>
                      <a:r>
                        <a:rPr lang="de-DE" sz="1400" dirty="0"/>
                        <a:t>Kommunale Ebene</a:t>
                      </a:r>
                    </a:p>
                  </a:txBody>
                  <a:tcPr/>
                </a:tc>
                <a:tc>
                  <a:txBody>
                    <a:bodyPr/>
                    <a:lstStyle/>
                    <a:p>
                      <a:r>
                        <a:rPr lang="de-DE" sz="1400" dirty="0"/>
                        <a:t>90.581</a:t>
                      </a:r>
                    </a:p>
                  </a:txBody>
                  <a:tcPr/>
                </a:tc>
                <a:tc>
                  <a:txBody>
                    <a:bodyPr/>
                    <a:lstStyle/>
                    <a:p>
                      <a:r>
                        <a:rPr lang="de-DE" sz="1400" dirty="0"/>
                        <a:t>49,8</a:t>
                      </a:r>
                    </a:p>
                  </a:txBody>
                  <a:tcPr/>
                </a:tc>
                <a:tc>
                  <a:txBody>
                    <a:bodyPr/>
                    <a:lstStyle/>
                    <a:p>
                      <a:r>
                        <a:rPr lang="de-DE" sz="1400" dirty="0"/>
                        <a:t>29.067,4</a:t>
                      </a:r>
                    </a:p>
                  </a:txBody>
                  <a:tcPr/>
                </a:tc>
                <a:tc>
                  <a:txBody>
                    <a:bodyPr/>
                    <a:lstStyle/>
                    <a:p>
                      <a:r>
                        <a:rPr lang="de-DE" sz="1400" dirty="0"/>
                        <a:t>27,9</a:t>
                      </a:r>
                    </a:p>
                  </a:txBody>
                  <a:tcPr/>
                </a:tc>
                <a:extLst>
                  <a:ext uri="{0D108BD9-81ED-4DB2-BD59-A6C34878D82A}">
                    <a16:rowId xmlns:a16="http://schemas.microsoft.com/office/drawing/2014/main" val="1457596174"/>
                  </a:ext>
                </a:extLst>
              </a:tr>
              <a:tr h="226311">
                <a:tc>
                  <a:txBody>
                    <a:bodyPr/>
                    <a:lstStyle/>
                    <a:p>
                      <a:r>
                        <a:rPr lang="de-DE" sz="1400" dirty="0"/>
                        <a:t>Sonstige Auftraggeber</a:t>
                      </a:r>
                    </a:p>
                  </a:txBody>
                  <a:tcPr/>
                </a:tc>
                <a:tc>
                  <a:txBody>
                    <a:bodyPr/>
                    <a:lstStyle/>
                    <a:p>
                      <a:r>
                        <a:rPr lang="de-DE" sz="1400" dirty="0"/>
                        <a:t>18.638</a:t>
                      </a:r>
                    </a:p>
                  </a:txBody>
                  <a:tcPr/>
                </a:tc>
                <a:tc>
                  <a:txBody>
                    <a:bodyPr/>
                    <a:lstStyle/>
                    <a:p>
                      <a:r>
                        <a:rPr lang="de-DE" sz="1400" dirty="0"/>
                        <a:t>10,2</a:t>
                      </a:r>
                    </a:p>
                  </a:txBody>
                  <a:tcPr/>
                </a:tc>
                <a:tc>
                  <a:txBody>
                    <a:bodyPr/>
                    <a:lstStyle/>
                    <a:p>
                      <a:r>
                        <a:rPr lang="de-DE" sz="1400" dirty="0"/>
                        <a:t>16.700,3</a:t>
                      </a:r>
                    </a:p>
                  </a:txBody>
                  <a:tcPr/>
                </a:tc>
                <a:tc>
                  <a:txBody>
                    <a:bodyPr/>
                    <a:lstStyle/>
                    <a:p>
                      <a:r>
                        <a:rPr lang="de-DE" sz="1400" dirty="0"/>
                        <a:t>16,1</a:t>
                      </a:r>
                    </a:p>
                  </a:txBody>
                  <a:tcPr/>
                </a:tc>
                <a:extLst>
                  <a:ext uri="{0D108BD9-81ED-4DB2-BD59-A6C34878D82A}">
                    <a16:rowId xmlns:a16="http://schemas.microsoft.com/office/drawing/2014/main" val="1186299307"/>
                  </a:ext>
                </a:extLst>
              </a:tr>
              <a:tr h="226311">
                <a:tc>
                  <a:txBody>
                    <a:bodyPr/>
                    <a:lstStyle/>
                    <a:p>
                      <a:r>
                        <a:rPr lang="de-DE" sz="1400" b="1" dirty="0"/>
                        <a:t>Gesamt</a:t>
                      </a:r>
                    </a:p>
                  </a:txBody>
                  <a:tcPr>
                    <a:solidFill>
                      <a:schemeClr val="bg1">
                        <a:lumMod val="95000"/>
                      </a:schemeClr>
                    </a:solidFill>
                  </a:tcPr>
                </a:tc>
                <a:tc>
                  <a:txBody>
                    <a:bodyPr/>
                    <a:lstStyle/>
                    <a:p>
                      <a:r>
                        <a:rPr lang="de-DE" sz="1400" b="1" dirty="0"/>
                        <a:t>182.033</a:t>
                      </a:r>
                    </a:p>
                  </a:txBody>
                  <a:tcPr>
                    <a:solidFill>
                      <a:schemeClr val="bg1">
                        <a:lumMod val="95000"/>
                      </a:schemeClr>
                    </a:solidFill>
                  </a:tcPr>
                </a:tc>
                <a:tc>
                  <a:txBody>
                    <a:bodyPr/>
                    <a:lstStyle/>
                    <a:p>
                      <a:r>
                        <a:rPr lang="de-DE" sz="1400" b="1" dirty="0"/>
                        <a:t>100</a:t>
                      </a:r>
                    </a:p>
                  </a:txBody>
                  <a:tcPr>
                    <a:solidFill>
                      <a:schemeClr val="bg1">
                        <a:lumMod val="95000"/>
                      </a:schemeClr>
                    </a:solidFill>
                  </a:tcPr>
                </a:tc>
                <a:tc>
                  <a:txBody>
                    <a:bodyPr/>
                    <a:lstStyle/>
                    <a:p>
                      <a:r>
                        <a:rPr lang="de-DE" sz="1400" b="1" dirty="0"/>
                        <a:t>103.898,3</a:t>
                      </a:r>
                    </a:p>
                  </a:txBody>
                  <a:tcPr>
                    <a:solidFill>
                      <a:schemeClr val="bg1">
                        <a:lumMod val="95000"/>
                      </a:schemeClr>
                    </a:solidFill>
                  </a:tcPr>
                </a:tc>
                <a:tc>
                  <a:txBody>
                    <a:bodyPr/>
                    <a:lstStyle/>
                    <a:p>
                      <a:r>
                        <a:rPr lang="de-DE" sz="1400" b="1" dirty="0"/>
                        <a:t>100</a:t>
                      </a:r>
                    </a:p>
                  </a:txBody>
                  <a:tcPr>
                    <a:solidFill>
                      <a:schemeClr val="bg1">
                        <a:lumMod val="95000"/>
                      </a:schemeClr>
                    </a:solidFill>
                  </a:tcPr>
                </a:tc>
                <a:extLst>
                  <a:ext uri="{0D108BD9-81ED-4DB2-BD59-A6C34878D82A}">
                    <a16:rowId xmlns:a16="http://schemas.microsoft.com/office/drawing/2014/main" val="2989097431"/>
                  </a:ext>
                </a:extLst>
              </a:tr>
            </a:tbl>
          </a:graphicData>
        </a:graphic>
      </p:graphicFrame>
      <p:sp>
        <p:nvSpPr>
          <p:cNvPr id="4" name="Foliennummernplatzhalter 3">
            <a:extLst>
              <a:ext uri="{FF2B5EF4-FFF2-40B4-BE49-F238E27FC236}">
                <a16:creationId xmlns:a16="http://schemas.microsoft.com/office/drawing/2014/main" id="{41EBD659-AE7B-47CE-9A79-65991F1A462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Inhaltsplatzhalter 2">
            <a:extLst>
              <a:ext uri="{FF2B5EF4-FFF2-40B4-BE49-F238E27FC236}">
                <a16:creationId xmlns:a16="http://schemas.microsoft.com/office/drawing/2014/main" id="{4D922900-B926-4455-8418-183CD8D0B9F4}"/>
              </a:ext>
            </a:extLst>
          </p:cNvPr>
          <p:cNvSpPr txBox="1">
            <a:spLocks/>
          </p:cNvSpPr>
          <p:nvPr/>
        </p:nvSpPr>
        <p:spPr bwMode="auto">
          <a:xfrm>
            <a:off x="228600" y="2348880"/>
            <a:ext cx="621560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Die Vergabestatistik berichtet für das erste Halbjahr 2021 86.978 öffentliche Aufträge und Konzessionen mit einem Auftragsvolumen von 52,8 Mrd. €.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Für das zweite Halbjahr wurden 95.055 öffentliche Aufträge und Konzessionen mit einem Auftragsvolumen von 51.1 Mrd. € gemeldet.</a:t>
            </a:r>
          </a:p>
          <a:p>
            <a:pPr marL="285750" marR="0" lvl="0" indent="-285750" algn="l" defTabSz="914400" rtl="0" eaLnBrk="1" fontAlgn="base" latinLnBrk="0" hangingPunct="1">
              <a:lnSpc>
                <a:spcPct val="100000"/>
              </a:lnSpc>
              <a:spcBef>
                <a:spcPct val="20000"/>
              </a:spcBef>
              <a:spcAft>
                <a:spcPct val="0"/>
              </a:spcAft>
              <a:buClrTx/>
              <a:buSzTx/>
              <a:buFont typeface="Symbol" panose="05050102010706020507" pitchFamily="18" charset="2"/>
              <a:buChar char="Þ"/>
              <a:tabLst/>
              <a:defRPr/>
            </a:pPr>
            <a:r>
              <a:rPr kumimoji="0" lang="de-DE" sz="1400" b="1" i="0" u="none" strike="noStrike" kern="0" cap="none" spc="0" normalizeH="0" baseline="0" noProof="0" dirty="0">
                <a:ln>
                  <a:noFill/>
                </a:ln>
                <a:solidFill>
                  <a:srgbClr val="000000"/>
                </a:solidFill>
                <a:effectLst/>
                <a:uLnTx/>
                <a:uFillTx/>
                <a:latin typeface="Arial"/>
                <a:ea typeface="+mn-ea"/>
                <a:cs typeface="+mn-cs"/>
              </a:rPr>
              <a:t>Gesamt wurden im Jahr 2021 182.033 Aufträge gemeldet mit einem Auftragsvolumen von rund 104 Mrd.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p:txBody>
      </p:sp>
      <p:pic>
        <p:nvPicPr>
          <p:cNvPr id="15" name="Grafik 14">
            <a:extLst>
              <a:ext uri="{FF2B5EF4-FFF2-40B4-BE49-F238E27FC236}">
                <a16:creationId xmlns:a16="http://schemas.microsoft.com/office/drawing/2014/main" id="{1D1D2A8C-91D4-4BBD-A511-3D3DCAEA481F}"/>
              </a:ext>
            </a:extLst>
          </p:cNvPr>
          <p:cNvPicPr>
            <a:picLocks noChangeAspect="1"/>
          </p:cNvPicPr>
          <p:nvPr/>
        </p:nvPicPr>
        <p:blipFill>
          <a:blip r:embed="rId6"/>
          <a:stretch>
            <a:fillRect/>
          </a:stretch>
        </p:blipFill>
        <p:spPr>
          <a:xfrm>
            <a:off x="6372200" y="1944494"/>
            <a:ext cx="1268036" cy="1786521"/>
          </a:xfrm>
          <a:prstGeom prst="rect">
            <a:avLst/>
          </a:prstGeom>
        </p:spPr>
      </p:pic>
      <p:pic>
        <p:nvPicPr>
          <p:cNvPr id="16" name="Grafik 15">
            <a:extLst>
              <a:ext uri="{FF2B5EF4-FFF2-40B4-BE49-F238E27FC236}">
                <a16:creationId xmlns:a16="http://schemas.microsoft.com/office/drawing/2014/main" id="{E6BD7339-C84B-4720-8C09-993952AE0C0C}"/>
              </a:ext>
            </a:extLst>
          </p:cNvPr>
          <p:cNvPicPr>
            <a:picLocks noChangeAspect="1"/>
          </p:cNvPicPr>
          <p:nvPr/>
        </p:nvPicPr>
        <p:blipFill>
          <a:blip r:embed="rId7"/>
          <a:stretch>
            <a:fillRect/>
          </a:stretch>
        </p:blipFill>
        <p:spPr>
          <a:xfrm>
            <a:off x="7524328" y="2255038"/>
            <a:ext cx="1262400" cy="1786521"/>
          </a:xfrm>
          <a:prstGeom prst="rect">
            <a:avLst/>
          </a:prstGeom>
        </p:spPr>
      </p:pic>
      <p:sp>
        <p:nvSpPr>
          <p:cNvPr id="11" name="Titel 1">
            <a:extLst>
              <a:ext uri="{FF2B5EF4-FFF2-40B4-BE49-F238E27FC236}">
                <a16:creationId xmlns:a16="http://schemas.microsoft.com/office/drawing/2014/main" id="{85DD2578-E1FA-47CA-BF15-6ADD98175AE4}"/>
              </a:ext>
            </a:extLst>
          </p:cNvPr>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Öffentliche Beschaffung ist strategisch</a:t>
            </a:r>
          </a:p>
        </p:txBody>
      </p:sp>
    </p:spTree>
    <p:extLst>
      <p:ext uri="{BB962C8B-B14F-4D97-AF65-F5344CB8AC3E}">
        <p14:creationId xmlns:p14="http://schemas.microsoft.com/office/powerpoint/2010/main" val="2586022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B1246C6-AF55-48A6-92C5-E540EAD37F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Folie" r:id="rId20" imgW="360" imgH="360" progId="TCLayout.ActiveDocument.1">
                  <p:embed/>
                </p:oleObj>
              </mc:Choice>
              <mc:Fallback>
                <p:oleObj name="think-cell Folie" r:id="rId20" imgW="360" imgH="360" progId="TCLayout.ActiveDocument.1">
                  <p:embed/>
                  <p:pic>
                    <p:nvPicPr>
                      <p:cNvPr id="2" name="Objekt 1" hidden="1">
                        <a:extLst>
                          <a:ext uri="{FF2B5EF4-FFF2-40B4-BE49-F238E27FC236}">
                            <a16:creationId xmlns:a16="http://schemas.microsoft.com/office/drawing/2014/main" id="{DB1246C6-AF55-48A6-92C5-E540EAD37F3F}"/>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graphicFrame>
        <p:nvGraphicFramePr>
          <p:cNvPr id="58" name="Tabelle 57">
            <a:extLst>
              <a:ext uri="{FF2B5EF4-FFF2-40B4-BE49-F238E27FC236}">
                <a16:creationId xmlns:a16="http://schemas.microsoft.com/office/drawing/2014/main" id="{57AC14AD-4544-435E-A663-A13B4720DD98}"/>
              </a:ext>
            </a:extLst>
          </p:cNvPr>
          <p:cNvGraphicFramePr>
            <a:graphicFrameLocks noGrp="1"/>
          </p:cNvGraphicFramePr>
          <p:nvPr/>
        </p:nvGraphicFramePr>
        <p:xfrm>
          <a:off x="107504" y="1573213"/>
          <a:ext cx="8928992" cy="4661855"/>
        </p:xfrm>
        <a:graphic>
          <a:graphicData uri="http://schemas.openxmlformats.org/drawingml/2006/table">
            <a:tbl>
              <a:tblPr firstRow="1" bandRow="1">
                <a:tableStyleId>{5940675A-B579-460E-94D1-54222C63F5DA}</a:tableStyleId>
              </a:tblPr>
              <a:tblGrid>
                <a:gridCol w="2258361">
                  <a:extLst>
                    <a:ext uri="{9D8B030D-6E8A-4147-A177-3AD203B41FA5}">
                      <a16:colId xmlns:a16="http://schemas.microsoft.com/office/drawing/2014/main" val="815653374"/>
                    </a:ext>
                  </a:extLst>
                </a:gridCol>
                <a:gridCol w="5402827">
                  <a:extLst>
                    <a:ext uri="{9D8B030D-6E8A-4147-A177-3AD203B41FA5}">
                      <a16:colId xmlns:a16="http://schemas.microsoft.com/office/drawing/2014/main" val="3380797401"/>
                    </a:ext>
                  </a:extLst>
                </a:gridCol>
                <a:gridCol w="446050">
                  <a:extLst>
                    <a:ext uri="{9D8B030D-6E8A-4147-A177-3AD203B41FA5}">
                      <a16:colId xmlns:a16="http://schemas.microsoft.com/office/drawing/2014/main" val="2244565076"/>
                    </a:ext>
                  </a:extLst>
                </a:gridCol>
                <a:gridCol w="446050">
                  <a:extLst>
                    <a:ext uri="{9D8B030D-6E8A-4147-A177-3AD203B41FA5}">
                      <a16:colId xmlns:a16="http://schemas.microsoft.com/office/drawing/2014/main" val="2764921889"/>
                    </a:ext>
                  </a:extLst>
                </a:gridCol>
                <a:gridCol w="375704">
                  <a:extLst>
                    <a:ext uri="{9D8B030D-6E8A-4147-A177-3AD203B41FA5}">
                      <a16:colId xmlns:a16="http://schemas.microsoft.com/office/drawing/2014/main" val="130048681"/>
                    </a:ext>
                  </a:extLst>
                </a:gridCol>
              </a:tblGrid>
              <a:tr h="277757">
                <a:tc gridSpan="5">
                  <a:txBody>
                    <a:bodyPr/>
                    <a:lstStyle/>
                    <a:p>
                      <a:pPr algn="ctr"/>
                      <a:r>
                        <a:rPr lang="de-DE" sz="900" dirty="0"/>
                        <a:t>Welche der nachfolgenden Arten der Markterkundung führt Ihre Beschaffungsorganisation durch bzw. wurden bereits durchgeführt?</a:t>
                      </a:r>
                    </a:p>
                  </a:txBody>
                  <a:tcPr anchor="ctr"/>
                </a:tc>
                <a:tc hMerge="1">
                  <a:txBody>
                    <a:bodyPr/>
                    <a:lstStyle/>
                    <a:p>
                      <a:pPr algn="ctr"/>
                      <a:endParaRPr lang="de-DE" sz="1000" dirty="0"/>
                    </a:p>
                  </a:txBody>
                  <a:tcPr anchor="ctr"/>
                </a:tc>
                <a:tc hMerge="1">
                  <a:txBody>
                    <a:bodyPr/>
                    <a:lstStyle/>
                    <a:p>
                      <a:pPr algn="ctr"/>
                      <a:endParaRPr lang="de-DE" sz="1000" dirty="0"/>
                    </a:p>
                  </a:txBody>
                  <a:tcPr anchor="ctr"/>
                </a:tc>
                <a:tc hMerge="1">
                  <a:txBody>
                    <a:bodyPr/>
                    <a:lstStyle/>
                    <a:p>
                      <a:pPr algn="ctr"/>
                      <a:endParaRPr lang="de-DE" sz="800" dirty="0"/>
                    </a:p>
                  </a:txBody>
                  <a:tcPr anchor="ctr"/>
                </a:tc>
                <a:tc hMerge="1">
                  <a:txBody>
                    <a:bodyPr/>
                    <a:lstStyle/>
                    <a:p>
                      <a:pPr algn="ctr"/>
                      <a:endParaRPr lang="de-DE" sz="800" dirty="0"/>
                    </a:p>
                  </a:txBody>
                  <a:tcPr anchor="ctr"/>
                </a:tc>
                <a:extLst>
                  <a:ext uri="{0D108BD9-81ED-4DB2-BD59-A6C34878D82A}">
                    <a16:rowId xmlns:a16="http://schemas.microsoft.com/office/drawing/2014/main" val="912785232"/>
                  </a:ext>
                </a:extLst>
              </a:tr>
              <a:tr h="619611">
                <a:tc>
                  <a:txBody>
                    <a:bodyPr/>
                    <a:lstStyle/>
                    <a:p>
                      <a:pPr algn="ctr"/>
                      <a:r>
                        <a:rPr lang="de-DE" sz="900" dirty="0"/>
                        <a:t>Item-Aussage</a:t>
                      </a:r>
                    </a:p>
                  </a:txBody>
                  <a:tcPr anchor="ctr"/>
                </a:tc>
                <a:tc>
                  <a:txBody>
                    <a:bodyPr/>
                    <a:lstStyle/>
                    <a:p>
                      <a:pPr algn="ctr"/>
                      <a:r>
                        <a:rPr lang="de-DE" sz="900" dirty="0"/>
                        <a:t>Verteilung der Ergebnisse auf der Skala</a:t>
                      </a:r>
                    </a:p>
                  </a:txBody>
                  <a:tcPr anchor="ctr"/>
                </a:tc>
                <a:tc>
                  <a:txBody>
                    <a:bodyPr/>
                    <a:lstStyle/>
                    <a:p>
                      <a:pPr algn="ctr"/>
                      <a:r>
                        <a:rPr lang="de-DE" sz="900" dirty="0"/>
                        <a:t>Mittelwert</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900" dirty="0"/>
                        <a:t>Gesamt</a:t>
                      </a:r>
                    </a:p>
                    <a:p>
                      <a:pPr algn="ctr"/>
                      <a:endParaRPr lang="de-DE" sz="900" dirty="0"/>
                    </a:p>
                  </a:txBody>
                  <a:tcPr vert="vert270" anchor="ctr"/>
                </a:tc>
                <a:tc>
                  <a:txBody>
                    <a:bodyPr/>
                    <a:lstStyle/>
                    <a:p>
                      <a:pPr algn="ctr"/>
                      <a:r>
                        <a:rPr lang="de-DE" sz="900" dirty="0"/>
                        <a:t>Missing Value</a:t>
                      </a:r>
                    </a:p>
                  </a:txBody>
                  <a:tcPr vert="vert270" anchor="ctr"/>
                </a:tc>
                <a:extLst>
                  <a:ext uri="{0D108BD9-81ED-4DB2-BD59-A6C34878D82A}">
                    <a16:rowId xmlns:a16="http://schemas.microsoft.com/office/drawing/2014/main" val="2230355768"/>
                  </a:ext>
                </a:extLst>
              </a:tr>
              <a:tr h="457182">
                <a:tc>
                  <a:txBody>
                    <a:bodyPr/>
                    <a:lstStyle/>
                    <a:p>
                      <a:r>
                        <a:rPr lang="de-DE" sz="900" b="1" dirty="0"/>
                        <a:t>Auswertungen</a:t>
                      </a:r>
                      <a:r>
                        <a:rPr lang="de-DE" sz="900" dirty="0"/>
                        <a:t> des ei</a:t>
                      </a:r>
                      <a:r>
                        <a:rPr lang="de-DE" sz="900" b="1" dirty="0"/>
                        <a:t>genen Lieferantenmanagementsystems</a:t>
                      </a:r>
                      <a:r>
                        <a:rPr lang="de-DE" sz="900" dirty="0"/>
                        <a:t> durch</a:t>
                      </a:r>
                    </a:p>
                  </a:txBody>
                  <a:tcPr/>
                </a:tc>
                <a:tc>
                  <a:txBody>
                    <a:bodyPr/>
                    <a:lstStyle/>
                    <a:p>
                      <a:endParaRPr lang="de-DE" sz="900" dirty="0"/>
                    </a:p>
                  </a:txBody>
                  <a:tcPr/>
                </a:tc>
                <a:tc>
                  <a:txBody>
                    <a:bodyPr/>
                    <a:lstStyle/>
                    <a:p>
                      <a:pPr algn="ctr"/>
                      <a:r>
                        <a:rPr lang="de-DE" sz="900" dirty="0"/>
                        <a:t>2,59</a:t>
                      </a:r>
                    </a:p>
                  </a:txBody>
                  <a:tcPr anchor="ctr"/>
                </a:tc>
                <a:tc>
                  <a:txBody>
                    <a:bodyPr/>
                    <a:lstStyle/>
                    <a:p>
                      <a:pPr algn="ctr"/>
                      <a:r>
                        <a:rPr lang="de-DE" sz="900" dirty="0"/>
                        <a:t>145</a:t>
                      </a:r>
                    </a:p>
                  </a:txBody>
                  <a:tcPr anchor="ctr"/>
                </a:tc>
                <a:tc>
                  <a:txBody>
                    <a:bodyPr/>
                    <a:lstStyle/>
                    <a:p>
                      <a:pPr algn="ctr"/>
                      <a:r>
                        <a:rPr lang="de-DE" sz="900" dirty="0"/>
                        <a:t>3</a:t>
                      </a:r>
                    </a:p>
                  </a:txBody>
                  <a:tcPr anchor="ctr"/>
                </a:tc>
                <a:extLst>
                  <a:ext uri="{0D108BD9-81ED-4DB2-BD59-A6C34878D82A}">
                    <a16:rowId xmlns:a16="http://schemas.microsoft.com/office/drawing/2014/main" val="3282472288"/>
                  </a:ext>
                </a:extLst>
              </a:tr>
              <a:tr h="457182">
                <a:tc>
                  <a:txBody>
                    <a:bodyPr/>
                    <a:lstStyle/>
                    <a:p>
                      <a:r>
                        <a:rPr lang="de-DE" sz="900" b="1" dirty="0"/>
                        <a:t>Bewusst interaktive Markterkundung </a:t>
                      </a:r>
                      <a:r>
                        <a:rPr lang="de-DE" sz="900" dirty="0"/>
                        <a:t>mit mehreren Lieferanten</a:t>
                      </a:r>
                    </a:p>
                  </a:txBody>
                  <a:tcPr/>
                </a:tc>
                <a:tc>
                  <a:txBody>
                    <a:bodyPr/>
                    <a:lstStyle/>
                    <a:p>
                      <a:endParaRPr lang="de-DE" sz="900" dirty="0"/>
                    </a:p>
                  </a:txBody>
                  <a:tcPr/>
                </a:tc>
                <a:tc>
                  <a:txBody>
                    <a:bodyPr/>
                    <a:lstStyle/>
                    <a:p>
                      <a:pPr algn="ctr"/>
                      <a:r>
                        <a:rPr lang="de-DE" sz="900" dirty="0"/>
                        <a:t>2,54</a:t>
                      </a:r>
                    </a:p>
                  </a:txBody>
                  <a:tcPr anchor="ctr"/>
                </a:tc>
                <a:tc>
                  <a:txBody>
                    <a:bodyPr/>
                    <a:lstStyle/>
                    <a:p>
                      <a:pPr algn="ctr"/>
                      <a:r>
                        <a:rPr lang="de-DE" sz="900" dirty="0"/>
                        <a:t>142</a:t>
                      </a:r>
                    </a:p>
                  </a:txBody>
                  <a:tcPr anchor="ctr"/>
                </a:tc>
                <a:tc>
                  <a:txBody>
                    <a:bodyPr/>
                    <a:lstStyle/>
                    <a:p>
                      <a:pPr algn="ctr"/>
                      <a:r>
                        <a:rPr lang="de-DE" sz="900" dirty="0"/>
                        <a:t>6</a:t>
                      </a:r>
                    </a:p>
                  </a:txBody>
                  <a:tcPr anchor="ctr"/>
                </a:tc>
                <a:extLst>
                  <a:ext uri="{0D108BD9-81ED-4DB2-BD59-A6C34878D82A}">
                    <a16:rowId xmlns:a16="http://schemas.microsoft.com/office/drawing/2014/main" val="2190574577"/>
                  </a:ext>
                </a:extLst>
              </a:tr>
              <a:tr h="370825">
                <a:tc>
                  <a:txBody>
                    <a:bodyPr/>
                    <a:lstStyle/>
                    <a:p>
                      <a:r>
                        <a:rPr lang="de-DE" sz="900" b="1" dirty="0"/>
                        <a:t>Gezielte Lieferantenbesuche</a:t>
                      </a:r>
                    </a:p>
                  </a:txBody>
                  <a:tcPr/>
                </a:tc>
                <a:tc>
                  <a:txBody>
                    <a:bodyPr/>
                    <a:lstStyle/>
                    <a:p>
                      <a:endParaRPr lang="de-DE" sz="900" dirty="0"/>
                    </a:p>
                  </a:txBody>
                  <a:tcPr/>
                </a:tc>
                <a:tc>
                  <a:txBody>
                    <a:bodyPr/>
                    <a:lstStyle/>
                    <a:p>
                      <a:pPr algn="ctr"/>
                      <a:r>
                        <a:rPr lang="de-DE" sz="900" dirty="0"/>
                        <a:t>2,38</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433723128"/>
                  </a:ext>
                </a:extLst>
              </a:tr>
              <a:tr h="393310">
                <a:tc>
                  <a:txBody>
                    <a:bodyPr/>
                    <a:lstStyle/>
                    <a:p>
                      <a:r>
                        <a:rPr lang="de-DE" sz="900" dirty="0"/>
                        <a:t>Sequenziell aufeinanderfolgende </a:t>
                      </a:r>
                      <a:r>
                        <a:rPr lang="de-DE" sz="900" b="1" dirty="0"/>
                        <a:t>individuelle Lieferantentreffen</a:t>
                      </a:r>
                    </a:p>
                  </a:txBody>
                  <a:tcPr/>
                </a:tc>
                <a:tc>
                  <a:txBody>
                    <a:bodyPr/>
                    <a:lstStyle/>
                    <a:p>
                      <a:endParaRPr lang="de-DE" sz="900" dirty="0"/>
                    </a:p>
                  </a:txBody>
                  <a:tcPr/>
                </a:tc>
                <a:tc>
                  <a:txBody>
                    <a:bodyPr/>
                    <a:lstStyle/>
                    <a:p>
                      <a:pPr algn="ctr"/>
                      <a:r>
                        <a:rPr lang="de-DE" sz="900" dirty="0"/>
                        <a:t>2,16</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381485309"/>
                  </a:ext>
                </a:extLst>
              </a:tr>
              <a:tr h="360040">
                <a:tc>
                  <a:txBody>
                    <a:bodyPr/>
                    <a:lstStyle/>
                    <a:p>
                      <a:r>
                        <a:rPr lang="de-DE" sz="900" b="1" dirty="0"/>
                        <a:t>Analyse von Geschäftsberichten </a:t>
                      </a:r>
                      <a:r>
                        <a:rPr lang="de-DE" sz="900" dirty="0"/>
                        <a:t>der potenziellen Bieter durch</a:t>
                      </a:r>
                    </a:p>
                  </a:txBody>
                  <a:tcPr/>
                </a:tc>
                <a:tc>
                  <a:txBody>
                    <a:bodyPr/>
                    <a:lstStyle/>
                    <a:p>
                      <a:endParaRPr lang="de-DE" sz="900" dirty="0"/>
                    </a:p>
                  </a:txBody>
                  <a:tcPr/>
                </a:tc>
                <a:tc>
                  <a:txBody>
                    <a:bodyPr/>
                    <a:lstStyle/>
                    <a:p>
                      <a:pPr algn="ctr"/>
                      <a:r>
                        <a:rPr lang="de-DE" sz="900" dirty="0"/>
                        <a:t>2,15</a:t>
                      </a:r>
                    </a:p>
                  </a:txBody>
                  <a:tcPr anchor="ctr"/>
                </a:tc>
                <a:tc>
                  <a:txBody>
                    <a:bodyPr/>
                    <a:lstStyle/>
                    <a:p>
                      <a:pPr algn="ctr"/>
                      <a:r>
                        <a:rPr lang="de-DE" sz="900" dirty="0"/>
                        <a:t>145</a:t>
                      </a:r>
                    </a:p>
                  </a:txBody>
                  <a:tcPr anchor="ctr"/>
                </a:tc>
                <a:tc>
                  <a:txBody>
                    <a:bodyPr/>
                    <a:lstStyle/>
                    <a:p>
                      <a:pPr algn="ctr"/>
                      <a:r>
                        <a:rPr lang="de-DE" sz="900" dirty="0"/>
                        <a:t>3</a:t>
                      </a:r>
                    </a:p>
                  </a:txBody>
                  <a:tcPr anchor="ctr"/>
                </a:tc>
                <a:extLst>
                  <a:ext uri="{0D108BD9-81ED-4DB2-BD59-A6C34878D82A}">
                    <a16:rowId xmlns:a16="http://schemas.microsoft.com/office/drawing/2014/main" val="801162997"/>
                  </a:ext>
                </a:extLst>
              </a:tr>
              <a:tr h="354320">
                <a:tc>
                  <a:txBody>
                    <a:bodyPr/>
                    <a:lstStyle/>
                    <a:p>
                      <a:r>
                        <a:rPr lang="de-DE" sz="900" b="1" dirty="0"/>
                        <a:t>Extra organisierte Fachtagungen </a:t>
                      </a:r>
                      <a:r>
                        <a:rPr lang="de-DE" sz="900" dirty="0"/>
                        <a:t>mit potentiellen Lieferanten</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1,94</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669982383"/>
                  </a:ext>
                </a:extLst>
              </a:tr>
              <a:tr h="348600">
                <a:tc>
                  <a:txBody>
                    <a:bodyPr/>
                    <a:lstStyle/>
                    <a:p>
                      <a:r>
                        <a:rPr lang="de-DE" sz="900" b="1" dirty="0"/>
                        <a:t>Lieferantentreffen am "runden Tisch"</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1,67</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3827834285"/>
                  </a:ext>
                </a:extLst>
              </a:tr>
              <a:tr h="502948">
                <a:tc>
                  <a:txBody>
                    <a:bodyPr/>
                    <a:lstStyle/>
                    <a:p>
                      <a:r>
                        <a:rPr lang="de-DE" sz="900" dirty="0"/>
                        <a:t>Die Markterkundung über </a:t>
                      </a:r>
                      <a:r>
                        <a:rPr lang="de-DE" sz="900" b="1" dirty="0"/>
                        <a:t>intermediäre Organisationen </a:t>
                      </a:r>
                      <a:r>
                        <a:rPr lang="de-DE" sz="900" dirty="0"/>
                        <a:t>durch (Outsourcing der Markterkundung)</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1,65</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699829201"/>
                  </a:ext>
                </a:extLst>
              </a:tr>
              <a:tr h="457182">
                <a:tc>
                  <a:txBody>
                    <a:bodyPr/>
                    <a:lstStyle/>
                    <a:p>
                      <a:r>
                        <a:rPr lang="de-DE" sz="900" dirty="0"/>
                        <a:t>Informationen von </a:t>
                      </a:r>
                      <a:r>
                        <a:rPr lang="de-DE" sz="900" b="1" dirty="0"/>
                        <a:t>extra beauftragten Marktforschungsinstituten </a:t>
                      </a:r>
                      <a:r>
                        <a:rPr lang="de-DE" sz="900" dirty="0"/>
                        <a:t>durch</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1,48</a:t>
                      </a:r>
                    </a:p>
                  </a:txBody>
                  <a:tcPr anchor="ctr">
                    <a:solidFill>
                      <a:srgbClr val="E67015"/>
                    </a:solidFill>
                  </a:tcPr>
                </a:tc>
                <a:tc>
                  <a:txBody>
                    <a:bodyPr/>
                    <a:lstStyle/>
                    <a:p>
                      <a:pPr algn="ctr"/>
                      <a:r>
                        <a:rPr lang="de-DE" sz="900" dirty="0"/>
                        <a:t>143</a:t>
                      </a:r>
                    </a:p>
                  </a:txBody>
                  <a:tcPr anchor="ctr">
                    <a:solidFill>
                      <a:srgbClr val="E67015"/>
                    </a:solidFill>
                  </a:tcPr>
                </a:tc>
                <a:tc>
                  <a:txBody>
                    <a:bodyPr/>
                    <a:lstStyle/>
                    <a:p>
                      <a:pPr algn="ctr"/>
                      <a:r>
                        <a:rPr lang="de-DE" sz="900" dirty="0"/>
                        <a:t>5</a:t>
                      </a:r>
                    </a:p>
                  </a:txBody>
                  <a:tcPr anchor="ctr">
                    <a:solidFill>
                      <a:srgbClr val="E67015"/>
                    </a:solidFill>
                  </a:tcPr>
                </a:tc>
                <a:extLst>
                  <a:ext uri="{0D108BD9-81ED-4DB2-BD59-A6C34878D82A}">
                    <a16:rowId xmlns:a16="http://schemas.microsoft.com/office/drawing/2014/main" val="969277681"/>
                  </a:ext>
                </a:extLst>
              </a:tr>
            </a:tbl>
          </a:graphicData>
        </a:graphic>
      </p:graphicFrame>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48F1063B-EF1C-4CCA-AC79-638759F8FC2A}" type="slidenum">
              <a:rPr kumimoji="0" lang="de-DE" altLang="de-DE"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25" name="Chart 3">
            <a:extLst>
              <a:ext uri="{FF2B5EF4-FFF2-40B4-BE49-F238E27FC236}">
                <a16:creationId xmlns:a16="http://schemas.microsoft.com/office/drawing/2014/main" id="{3EE458CF-58AF-4992-BF83-EF2FDD8209D4}"/>
              </a:ext>
            </a:extLst>
          </p:cNvPr>
          <p:cNvGraphicFramePr/>
          <p:nvPr>
            <p:custDataLst>
              <p:tags r:id="rId3"/>
            </p:custDataLst>
          </p:nvPr>
        </p:nvGraphicFramePr>
        <p:xfrm>
          <a:off x="2355850" y="2936875"/>
          <a:ext cx="5429250" cy="474663"/>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8" name="Chart 3">
            <a:extLst>
              <a:ext uri="{FF2B5EF4-FFF2-40B4-BE49-F238E27FC236}">
                <a16:creationId xmlns:a16="http://schemas.microsoft.com/office/drawing/2014/main" id="{A225B92A-95DD-475D-8F11-0CEAD2A248A2}"/>
              </a:ext>
            </a:extLst>
          </p:cNvPr>
          <p:cNvGraphicFramePr/>
          <p:nvPr>
            <p:custDataLst>
              <p:tags r:id="rId4"/>
            </p:custDataLst>
          </p:nvPr>
        </p:nvGraphicFramePr>
        <p:xfrm>
          <a:off x="2355850" y="3336925"/>
          <a:ext cx="5429250" cy="474663"/>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26" name="Chart 3">
            <a:extLst>
              <a:ext uri="{FF2B5EF4-FFF2-40B4-BE49-F238E27FC236}">
                <a16:creationId xmlns:a16="http://schemas.microsoft.com/office/drawing/2014/main" id="{553BF2E3-E114-4D75-B93D-B8FCFC2A9B73}"/>
              </a:ext>
            </a:extLst>
          </p:cNvPr>
          <p:cNvGraphicFramePr/>
          <p:nvPr>
            <p:custDataLst>
              <p:tags r:id="rId5"/>
            </p:custDataLst>
          </p:nvPr>
        </p:nvGraphicFramePr>
        <p:xfrm>
          <a:off x="2355850" y="4141788"/>
          <a:ext cx="5429250" cy="476250"/>
        </p:xfrm>
        <a:graphic>
          <a:graphicData uri="http://schemas.openxmlformats.org/drawingml/2006/chart">
            <c:chart xmlns:c="http://schemas.openxmlformats.org/drawingml/2006/chart" xmlns:r="http://schemas.openxmlformats.org/officeDocument/2006/relationships" r:id="rId24"/>
          </a:graphicData>
        </a:graphic>
      </p:graphicFrame>
      <p:sp>
        <p:nvSpPr>
          <p:cNvPr id="44" name="Rectangle 3">
            <a:extLst>
              <a:ext uri="{FF2B5EF4-FFF2-40B4-BE49-F238E27FC236}">
                <a16:creationId xmlns:a16="http://schemas.microsoft.com/office/drawing/2014/main" id="{43512CEA-EE1E-4194-B92F-DAAD7CE4D613}"/>
              </a:ext>
            </a:extLst>
          </p:cNvPr>
          <p:cNvSpPr>
            <a:spLocks noGrp="1" noChangeArrowheads="1"/>
          </p:cNvSpPr>
          <p:nvPr>
            <p:custDataLst>
              <p:tags r:id="rId6"/>
            </p:custDataLst>
          </p:nvPr>
        </p:nvSpPr>
        <p:spPr bwMode="gray">
          <a:xfrm>
            <a:off x="7429500" y="4310063"/>
            <a:ext cx="292100" cy="136525"/>
          </a:xfrm>
          <a:prstGeom prst="rect">
            <a:avLst/>
          </a:prstGeom>
          <a:solidFill>
            <a:srgbClr val="00000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142A0A1-56AB-4641-86A4-731801684671}" type="datetime'''4'''''''''''''''''',''''''''8''''''''''''%'''''''''''">
              <a:rPr kumimoji="0" lang="de-DE" altLang="en-US" sz="900" b="0" i="0" u="none" strike="noStrike" kern="0" cap="none" spc="0" normalizeH="0" baseline="0" noProof="0" smtClean="0">
                <a:ln>
                  <a:noFill/>
                </a:ln>
                <a:solidFill>
                  <a:srgbClr val="FFFFFF"/>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4,8%</a:t>
            </a:fld>
            <a:endParaRPr kumimoji="0" lang="de-DE" altLang="de-DE" sz="900" b="0" i="0" u="none" strike="noStrike" kern="0" cap="none" spc="0" normalizeH="0" baseline="0" noProof="0" dirty="0">
              <a:ln>
                <a:noFill/>
              </a:ln>
              <a:solidFill>
                <a:srgbClr val="FFFFFF"/>
              </a:solidFill>
              <a:effectLst/>
              <a:uLnTx/>
              <a:uFillTx/>
              <a:latin typeface="Arial"/>
              <a:ea typeface="+mn-ea"/>
              <a:cs typeface="+mn-cs"/>
            </a:endParaRPr>
          </a:p>
        </p:txBody>
      </p:sp>
      <p:graphicFrame>
        <p:nvGraphicFramePr>
          <p:cNvPr id="30" name="Chart 3">
            <a:extLst>
              <a:ext uri="{FF2B5EF4-FFF2-40B4-BE49-F238E27FC236}">
                <a16:creationId xmlns:a16="http://schemas.microsoft.com/office/drawing/2014/main" id="{6657CB23-4198-4E48-B3C8-D61E89367AED}"/>
              </a:ext>
            </a:extLst>
          </p:cNvPr>
          <p:cNvGraphicFramePr/>
          <p:nvPr>
            <p:custDataLst>
              <p:tags r:id="rId7"/>
            </p:custDataLst>
          </p:nvPr>
        </p:nvGraphicFramePr>
        <p:xfrm>
          <a:off x="2355850" y="3757613"/>
          <a:ext cx="5429250" cy="474662"/>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37" name="Chart 3">
            <a:extLst>
              <a:ext uri="{FF2B5EF4-FFF2-40B4-BE49-F238E27FC236}">
                <a16:creationId xmlns:a16="http://schemas.microsoft.com/office/drawing/2014/main" id="{06B769D7-796B-46E4-88A9-D3783D8F3497}"/>
              </a:ext>
            </a:extLst>
          </p:cNvPr>
          <p:cNvGraphicFramePr/>
          <p:nvPr>
            <p:custDataLst>
              <p:tags r:id="rId8"/>
            </p:custDataLst>
          </p:nvPr>
        </p:nvGraphicFramePr>
        <p:xfrm>
          <a:off x="2355850" y="4452938"/>
          <a:ext cx="5429250" cy="474662"/>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40" name="Chart 3">
            <a:extLst>
              <a:ext uri="{FF2B5EF4-FFF2-40B4-BE49-F238E27FC236}">
                <a16:creationId xmlns:a16="http://schemas.microsoft.com/office/drawing/2014/main" id="{5B790DAD-8E22-478F-AA77-DF7F6D0F1E6E}"/>
              </a:ext>
            </a:extLst>
          </p:cNvPr>
          <p:cNvGraphicFramePr/>
          <p:nvPr>
            <p:custDataLst>
              <p:tags r:id="rId9"/>
            </p:custDataLst>
          </p:nvPr>
        </p:nvGraphicFramePr>
        <p:xfrm>
          <a:off x="2355850" y="5246688"/>
          <a:ext cx="5429250" cy="496887"/>
        </p:xfrm>
        <a:graphic>
          <a:graphicData uri="http://schemas.openxmlformats.org/drawingml/2006/chart">
            <c:chart xmlns:c="http://schemas.openxmlformats.org/drawingml/2006/chart" xmlns:r="http://schemas.openxmlformats.org/officeDocument/2006/relationships" r:id="rId27"/>
          </a:graphicData>
        </a:graphic>
      </p:graphicFrame>
      <p:cxnSp>
        <p:nvCxnSpPr>
          <p:cNvPr id="77" name="Gerader Verbinder 76">
            <a:extLst>
              <a:ext uri="{FF2B5EF4-FFF2-40B4-BE49-F238E27FC236}">
                <a16:creationId xmlns:a16="http://schemas.microsoft.com/office/drawing/2014/main" id="{37D25FA0-E7A8-4AB4-BF50-7C66394F97F1}"/>
              </a:ext>
            </a:extLst>
          </p:cNvPr>
          <p:cNvCxnSpPr/>
          <p:nvPr>
            <p:custDataLst>
              <p:tags r:id="rId10"/>
            </p:custDataLst>
          </p:nvPr>
        </p:nvCxnSpPr>
        <p:spPr bwMode="auto">
          <a:xfrm flipV="1">
            <a:off x="7410450" y="5548313"/>
            <a:ext cx="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78" name="Rectangle 3">
            <a:extLst>
              <a:ext uri="{FF2B5EF4-FFF2-40B4-BE49-F238E27FC236}">
                <a16:creationId xmlns:a16="http://schemas.microsoft.com/office/drawing/2014/main" id="{D0EDE7E0-3B78-4B3F-96A2-D7B03C364E66}"/>
              </a:ext>
            </a:extLst>
          </p:cNvPr>
          <p:cNvSpPr>
            <a:spLocks noGrp="1" noChangeArrowheads="1"/>
          </p:cNvSpPr>
          <p:nvPr>
            <p:custDataLst>
              <p:tags r:id="rId11"/>
            </p:custDataLst>
          </p:nvPr>
        </p:nvSpPr>
        <p:spPr bwMode="gray">
          <a:xfrm>
            <a:off x="7446963" y="5414963"/>
            <a:ext cx="292100" cy="136525"/>
          </a:xfrm>
          <a:prstGeom prst="rect">
            <a:avLst/>
          </a:prstGeom>
          <a:solidFill>
            <a:srgbClr val="00000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6FDDA83-822F-4413-812C-56DA6D764ED8}" type="datetime'''''''''''''''''''''''''''4'',''''2''%'''''''">
              <a:rPr kumimoji="0" lang="de-DE" altLang="en-US" sz="900" b="0" i="0" u="none" strike="noStrike" kern="0" cap="none" spc="0" normalizeH="0" baseline="0" noProof="0" smtClean="0">
                <a:ln>
                  <a:noFill/>
                </a:ln>
                <a:solidFill>
                  <a:srgbClr val="FFFFFF"/>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de-DE" altLang="de-DE" sz="900" b="0" i="0" u="none" strike="noStrike" kern="0" cap="none" spc="0" normalizeH="0" baseline="0" noProof="0" dirty="0">
              <a:ln>
                <a:noFill/>
              </a:ln>
              <a:solidFill>
                <a:srgbClr val="FFFFFF"/>
              </a:solidFill>
              <a:effectLst/>
              <a:uLnTx/>
              <a:uFillTx/>
              <a:latin typeface="Arial"/>
              <a:ea typeface="+mn-ea"/>
              <a:cs typeface="+mn-cs"/>
            </a:endParaRPr>
          </a:p>
        </p:txBody>
      </p:sp>
      <p:graphicFrame>
        <p:nvGraphicFramePr>
          <p:cNvPr id="27" name="Chart 3">
            <a:extLst>
              <a:ext uri="{FF2B5EF4-FFF2-40B4-BE49-F238E27FC236}">
                <a16:creationId xmlns:a16="http://schemas.microsoft.com/office/drawing/2014/main" id="{8D3688B0-E348-444B-8AD3-81FA1AA81C20}"/>
              </a:ext>
            </a:extLst>
          </p:cNvPr>
          <p:cNvGraphicFramePr/>
          <p:nvPr>
            <p:custDataLst>
              <p:tags r:id="rId12"/>
            </p:custDataLst>
          </p:nvPr>
        </p:nvGraphicFramePr>
        <p:xfrm>
          <a:off x="2355850" y="5780088"/>
          <a:ext cx="5429250" cy="496887"/>
        </p:xfrm>
        <a:graphic>
          <a:graphicData uri="http://schemas.openxmlformats.org/drawingml/2006/chart">
            <c:chart xmlns:c="http://schemas.openxmlformats.org/drawingml/2006/chart" xmlns:r="http://schemas.openxmlformats.org/officeDocument/2006/relationships" r:id="rId28"/>
          </a:graphicData>
        </a:graphic>
      </p:graphicFrame>
      <p:cxnSp>
        <p:nvCxnSpPr>
          <p:cNvPr id="86" name="Gerader Verbinder 85">
            <a:extLst>
              <a:ext uri="{FF2B5EF4-FFF2-40B4-BE49-F238E27FC236}">
                <a16:creationId xmlns:a16="http://schemas.microsoft.com/office/drawing/2014/main" id="{956EBF4A-31F4-4560-9661-DEDABCD2363E}"/>
              </a:ext>
            </a:extLst>
          </p:cNvPr>
          <p:cNvCxnSpPr/>
          <p:nvPr>
            <p:custDataLst>
              <p:tags r:id="rId13"/>
            </p:custDataLst>
          </p:nvPr>
        </p:nvCxnSpPr>
        <p:spPr bwMode="auto">
          <a:xfrm flipV="1">
            <a:off x="7556500" y="6081713"/>
            <a:ext cx="90488"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87" name="Gerader Verbinder 86">
            <a:extLst>
              <a:ext uri="{FF2B5EF4-FFF2-40B4-BE49-F238E27FC236}">
                <a16:creationId xmlns:a16="http://schemas.microsoft.com/office/drawing/2014/main" id="{2AC6A290-2B7B-4062-A28F-E7CAF2D46662}"/>
              </a:ext>
            </a:extLst>
          </p:cNvPr>
          <p:cNvCxnSpPr/>
          <p:nvPr>
            <p:custDataLst>
              <p:tags r:id="rId14"/>
            </p:custDataLst>
          </p:nvPr>
        </p:nvCxnSpPr>
        <p:spPr bwMode="auto">
          <a:xfrm flipV="1">
            <a:off x="7410450" y="6081713"/>
            <a:ext cx="163513"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9" name="Chart 3">
            <a:extLst>
              <a:ext uri="{FF2B5EF4-FFF2-40B4-BE49-F238E27FC236}">
                <a16:creationId xmlns:a16="http://schemas.microsoft.com/office/drawing/2014/main" id="{563643F3-E6B1-48EC-8D93-1F6B9BD3A76B}"/>
              </a:ext>
            </a:extLst>
          </p:cNvPr>
          <p:cNvGraphicFramePr/>
          <p:nvPr>
            <p:custDataLst>
              <p:tags r:id="rId15"/>
            </p:custDataLst>
          </p:nvPr>
        </p:nvGraphicFramePr>
        <p:xfrm>
          <a:off x="2355850" y="4846638"/>
          <a:ext cx="5429250" cy="496887"/>
        </p:xfrm>
        <a:graphic>
          <a:graphicData uri="http://schemas.openxmlformats.org/drawingml/2006/chart">
            <c:chart xmlns:c="http://schemas.openxmlformats.org/drawingml/2006/chart" xmlns:r="http://schemas.openxmlformats.org/officeDocument/2006/relationships" r:id="rId29"/>
          </a:graphicData>
        </a:graphic>
      </p:graphicFrame>
      <p:cxnSp>
        <p:nvCxnSpPr>
          <p:cNvPr id="104" name="Gerader Verbinder 103">
            <a:extLst>
              <a:ext uri="{FF2B5EF4-FFF2-40B4-BE49-F238E27FC236}">
                <a16:creationId xmlns:a16="http://schemas.microsoft.com/office/drawing/2014/main" id="{4E00C686-CF7F-40D0-A4C1-2FB4D9B58C06}"/>
              </a:ext>
            </a:extLst>
          </p:cNvPr>
          <p:cNvCxnSpPr/>
          <p:nvPr>
            <p:custDataLst>
              <p:tags r:id="rId16"/>
            </p:custDataLst>
          </p:nvPr>
        </p:nvCxnSpPr>
        <p:spPr bwMode="auto">
          <a:xfrm flipV="1">
            <a:off x="7446963" y="5148263"/>
            <a:ext cx="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05" name="Rectangle 3">
            <a:extLst>
              <a:ext uri="{FF2B5EF4-FFF2-40B4-BE49-F238E27FC236}">
                <a16:creationId xmlns:a16="http://schemas.microsoft.com/office/drawing/2014/main" id="{5243B3C4-35F3-46D7-8C3D-5623B786B967}"/>
              </a:ext>
            </a:extLst>
          </p:cNvPr>
          <p:cNvSpPr>
            <a:spLocks noGrp="1" noChangeArrowheads="1"/>
          </p:cNvSpPr>
          <p:nvPr>
            <p:custDataLst>
              <p:tags r:id="rId17"/>
            </p:custDataLst>
          </p:nvPr>
        </p:nvSpPr>
        <p:spPr bwMode="gray">
          <a:xfrm>
            <a:off x="7464425" y="5014913"/>
            <a:ext cx="292100" cy="136525"/>
          </a:xfrm>
          <a:prstGeom prst="rect">
            <a:avLst/>
          </a:prstGeom>
          <a:solidFill>
            <a:srgbClr val="00000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149F6C8C-857B-4819-B839-5532D64CF958}" type="datetime'''''''3,''''''''''''''''5''''''''''''''''''''''''''''%'''''">
              <a:rPr kumimoji="0" lang="de-DE" altLang="en-US" sz="900" b="0" i="0" u="none" strike="noStrike" kern="0" cap="none" spc="0" normalizeH="0" baseline="0" noProof="0" smtClean="0">
                <a:ln>
                  <a:noFill/>
                </a:ln>
                <a:solidFill>
                  <a:srgbClr val="FFFFFF"/>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de-DE" altLang="de-DE" sz="900" b="0" i="0" u="none" strike="noStrike" kern="0" cap="none" spc="0" normalizeH="0" baseline="0" noProof="0" dirty="0">
              <a:ln>
                <a:noFill/>
              </a:ln>
              <a:solidFill>
                <a:srgbClr val="FFFFFF"/>
              </a:solidFill>
              <a:effectLst/>
              <a:uLnTx/>
              <a:uFillTx/>
              <a:latin typeface="Arial"/>
              <a:ea typeface="+mn-ea"/>
              <a:cs typeface="+mn-cs"/>
            </a:endParaRPr>
          </a:p>
        </p:txBody>
      </p:sp>
      <p:graphicFrame>
        <p:nvGraphicFramePr>
          <p:cNvPr id="35" name="Chart 3">
            <a:extLst>
              <a:ext uri="{FF2B5EF4-FFF2-40B4-BE49-F238E27FC236}">
                <a16:creationId xmlns:a16="http://schemas.microsoft.com/office/drawing/2014/main" id="{21B312F9-485B-4415-AEBC-8DAF53E449C9}"/>
              </a:ext>
            </a:extLst>
          </p:cNvPr>
          <p:cNvGraphicFramePr/>
          <p:nvPr>
            <p:custDataLst>
              <p:tags r:id="rId18"/>
            </p:custDataLst>
          </p:nvPr>
        </p:nvGraphicFramePr>
        <p:xfrm>
          <a:off x="2355850" y="2457450"/>
          <a:ext cx="5429250" cy="474663"/>
        </p:xfrm>
        <a:graphic>
          <a:graphicData uri="http://schemas.openxmlformats.org/drawingml/2006/chart">
            <c:chart xmlns:c="http://schemas.openxmlformats.org/drawingml/2006/chart" xmlns:r="http://schemas.openxmlformats.org/officeDocument/2006/relationships" r:id="rId30"/>
          </a:graphicData>
        </a:graphic>
      </p:graphicFrame>
      <p:sp>
        <p:nvSpPr>
          <p:cNvPr id="53" name="Rectangle 2">
            <a:extLst>
              <a:ext uri="{FF2B5EF4-FFF2-40B4-BE49-F238E27FC236}">
                <a16:creationId xmlns:a16="http://schemas.microsoft.com/office/drawing/2014/main" id="{F9E59508-8486-49F4-8010-F6C5AA27BD5E}"/>
              </a:ext>
            </a:extLst>
          </p:cNvPr>
          <p:cNvSpPr>
            <a:spLocks noGrp="1" noChangeArrowheads="1"/>
          </p:cNvSpPr>
          <p:nvPr>
            <p:ph type="title"/>
          </p:nvPr>
        </p:nvSpPr>
        <p:spPr>
          <a:xfrm>
            <a:off x="190500" y="1143000"/>
            <a:ext cx="8648700" cy="762000"/>
          </a:xfrm>
        </p:spPr>
        <p:txBody>
          <a:bodyPr vert="horz"/>
          <a:lstStyle/>
          <a:p>
            <a:r>
              <a:rPr lang="de-DE" altLang="de-DE" dirty="0"/>
              <a:t>Befunde – Itembatterie 3 – Arten der Markterkundung (2/2)</a:t>
            </a:r>
          </a:p>
        </p:txBody>
      </p:sp>
      <p:pic>
        <p:nvPicPr>
          <p:cNvPr id="23" name="Grafik 22">
            <a:extLst>
              <a:ext uri="{FF2B5EF4-FFF2-40B4-BE49-F238E27FC236}">
                <a16:creationId xmlns:a16="http://schemas.microsoft.com/office/drawing/2014/main" id="{550EB9B8-8F91-4A4C-8E1B-8B2521F661EA}"/>
              </a:ext>
            </a:extLst>
          </p:cNvPr>
          <p:cNvPicPr>
            <a:picLocks noChangeAspect="1"/>
          </p:cNvPicPr>
          <p:nvPr/>
        </p:nvPicPr>
        <p:blipFill>
          <a:blip r:embed="rId31"/>
          <a:stretch>
            <a:fillRect/>
          </a:stretch>
        </p:blipFill>
        <p:spPr>
          <a:xfrm>
            <a:off x="1403648" y="6276643"/>
            <a:ext cx="6953250" cy="257175"/>
          </a:xfrm>
          <a:prstGeom prst="rect">
            <a:avLst/>
          </a:prstGeom>
        </p:spPr>
      </p:pic>
      <p:pic>
        <p:nvPicPr>
          <p:cNvPr id="24" name="Grafik 23">
            <a:extLst>
              <a:ext uri="{FF2B5EF4-FFF2-40B4-BE49-F238E27FC236}">
                <a16:creationId xmlns:a16="http://schemas.microsoft.com/office/drawing/2014/main" id="{B4DCEFB4-A721-4F0B-A36D-559BD4E5C285}"/>
              </a:ext>
            </a:extLst>
          </p:cNvPr>
          <p:cNvPicPr>
            <a:picLocks noChangeAspect="1"/>
          </p:cNvPicPr>
          <p:nvPr/>
        </p:nvPicPr>
        <p:blipFill>
          <a:blip r:embed="rId32"/>
          <a:stretch>
            <a:fillRect/>
          </a:stretch>
        </p:blipFill>
        <p:spPr>
          <a:xfrm>
            <a:off x="107504" y="11545"/>
            <a:ext cx="2277846" cy="863337"/>
          </a:xfrm>
          <a:prstGeom prst="rect">
            <a:avLst/>
          </a:prstGeom>
        </p:spPr>
      </p:pic>
    </p:spTree>
    <p:extLst>
      <p:ext uri="{BB962C8B-B14F-4D97-AF65-F5344CB8AC3E}">
        <p14:creationId xmlns:p14="http://schemas.microsoft.com/office/powerpoint/2010/main" val="300401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B1246C6-AF55-48A6-92C5-E540EAD37F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Folie" r:id="rId17" imgW="360" imgH="360" progId="TCLayout.ActiveDocument.1">
                  <p:embed/>
                </p:oleObj>
              </mc:Choice>
              <mc:Fallback>
                <p:oleObj name="think-cell Folie" r:id="rId17" imgW="360" imgH="360" progId="TCLayout.ActiveDocument.1">
                  <p:embed/>
                  <p:pic>
                    <p:nvPicPr>
                      <p:cNvPr id="2" name="Objekt 1" hidden="1">
                        <a:extLst>
                          <a:ext uri="{FF2B5EF4-FFF2-40B4-BE49-F238E27FC236}">
                            <a16:creationId xmlns:a16="http://schemas.microsoft.com/office/drawing/2014/main" id="{DB1246C6-AF55-48A6-92C5-E540EAD37F3F}"/>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graphicFrame>
        <p:nvGraphicFramePr>
          <p:cNvPr id="58" name="Tabelle 57">
            <a:extLst>
              <a:ext uri="{FF2B5EF4-FFF2-40B4-BE49-F238E27FC236}">
                <a16:creationId xmlns:a16="http://schemas.microsoft.com/office/drawing/2014/main" id="{57AC14AD-4544-435E-A663-A13B4720DD98}"/>
              </a:ext>
            </a:extLst>
          </p:cNvPr>
          <p:cNvGraphicFramePr>
            <a:graphicFrameLocks noGrp="1"/>
          </p:cNvGraphicFramePr>
          <p:nvPr/>
        </p:nvGraphicFramePr>
        <p:xfrm>
          <a:off x="107504" y="1557338"/>
          <a:ext cx="8928992" cy="4894923"/>
        </p:xfrm>
        <a:graphic>
          <a:graphicData uri="http://schemas.openxmlformats.org/drawingml/2006/table">
            <a:tbl>
              <a:tblPr firstRow="1" bandRow="1">
                <a:tableStyleId>{5940675A-B579-460E-94D1-54222C63F5DA}</a:tableStyleId>
              </a:tblPr>
              <a:tblGrid>
                <a:gridCol w="2258361">
                  <a:extLst>
                    <a:ext uri="{9D8B030D-6E8A-4147-A177-3AD203B41FA5}">
                      <a16:colId xmlns:a16="http://schemas.microsoft.com/office/drawing/2014/main" val="815653374"/>
                    </a:ext>
                  </a:extLst>
                </a:gridCol>
                <a:gridCol w="5402827">
                  <a:extLst>
                    <a:ext uri="{9D8B030D-6E8A-4147-A177-3AD203B41FA5}">
                      <a16:colId xmlns:a16="http://schemas.microsoft.com/office/drawing/2014/main" val="3380797401"/>
                    </a:ext>
                  </a:extLst>
                </a:gridCol>
                <a:gridCol w="446050">
                  <a:extLst>
                    <a:ext uri="{9D8B030D-6E8A-4147-A177-3AD203B41FA5}">
                      <a16:colId xmlns:a16="http://schemas.microsoft.com/office/drawing/2014/main" val="2244565076"/>
                    </a:ext>
                  </a:extLst>
                </a:gridCol>
                <a:gridCol w="446050">
                  <a:extLst>
                    <a:ext uri="{9D8B030D-6E8A-4147-A177-3AD203B41FA5}">
                      <a16:colId xmlns:a16="http://schemas.microsoft.com/office/drawing/2014/main" val="2764921889"/>
                    </a:ext>
                  </a:extLst>
                </a:gridCol>
                <a:gridCol w="375704">
                  <a:extLst>
                    <a:ext uri="{9D8B030D-6E8A-4147-A177-3AD203B41FA5}">
                      <a16:colId xmlns:a16="http://schemas.microsoft.com/office/drawing/2014/main" val="130048681"/>
                    </a:ext>
                  </a:extLst>
                </a:gridCol>
              </a:tblGrid>
              <a:tr h="277789">
                <a:tc gridSpan="5">
                  <a:txBody>
                    <a:bodyPr/>
                    <a:lstStyle/>
                    <a:p>
                      <a:pPr algn="ctr"/>
                      <a:r>
                        <a:rPr lang="de-DE" sz="900" dirty="0"/>
                        <a:t>Inwiefern ist die Überwindung nachfolgend genannter Herausforderungen bei der Markterkundung für Sie besonders wichtig?</a:t>
                      </a:r>
                    </a:p>
                  </a:txBody>
                  <a:tcPr anchor="ctr"/>
                </a:tc>
                <a:tc hMerge="1">
                  <a:txBody>
                    <a:bodyPr/>
                    <a:lstStyle/>
                    <a:p>
                      <a:pPr algn="ctr"/>
                      <a:endParaRPr lang="de-DE" sz="1000" dirty="0"/>
                    </a:p>
                  </a:txBody>
                  <a:tcPr anchor="ctr"/>
                </a:tc>
                <a:tc hMerge="1">
                  <a:txBody>
                    <a:bodyPr/>
                    <a:lstStyle/>
                    <a:p>
                      <a:pPr algn="ctr"/>
                      <a:endParaRPr lang="de-DE" sz="1000" dirty="0"/>
                    </a:p>
                  </a:txBody>
                  <a:tcPr anchor="ctr"/>
                </a:tc>
                <a:tc hMerge="1">
                  <a:txBody>
                    <a:bodyPr/>
                    <a:lstStyle/>
                    <a:p>
                      <a:pPr algn="ctr"/>
                      <a:endParaRPr lang="de-DE" sz="800" dirty="0"/>
                    </a:p>
                  </a:txBody>
                  <a:tcPr anchor="ctr"/>
                </a:tc>
                <a:tc hMerge="1">
                  <a:txBody>
                    <a:bodyPr/>
                    <a:lstStyle/>
                    <a:p>
                      <a:pPr algn="ctr"/>
                      <a:endParaRPr lang="de-DE" sz="800" dirty="0"/>
                    </a:p>
                  </a:txBody>
                  <a:tcPr anchor="ctr"/>
                </a:tc>
                <a:extLst>
                  <a:ext uri="{0D108BD9-81ED-4DB2-BD59-A6C34878D82A}">
                    <a16:rowId xmlns:a16="http://schemas.microsoft.com/office/drawing/2014/main" val="912785232"/>
                  </a:ext>
                </a:extLst>
              </a:tr>
              <a:tr h="619681">
                <a:tc>
                  <a:txBody>
                    <a:bodyPr/>
                    <a:lstStyle/>
                    <a:p>
                      <a:pPr algn="ctr"/>
                      <a:r>
                        <a:rPr lang="de-DE" sz="900" dirty="0"/>
                        <a:t>Item-Aussage</a:t>
                      </a:r>
                    </a:p>
                  </a:txBody>
                  <a:tcPr anchor="ctr"/>
                </a:tc>
                <a:tc>
                  <a:txBody>
                    <a:bodyPr/>
                    <a:lstStyle/>
                    <a:p>
                      <a:pPr algn="ctr"/>
                      <a:r>
                        <a:rPr lang="de-DE" sz="900" dirty="0"/>
                        <a:t>Verteilung der Ergebnisse auf der Skala</a:t>
                      </a:r>
                    </a:p>
                  </a:txBody>
                  <a:tcPr anchor="ctr"/>
                </a:tc>
                <a:tc>
                  <a:txBody>
                    <a:bodyPr/>
                    <a:lstStyle/>
                    <a:p>
                      <a:pPr algn="ctr"/>
                      <a:r>
                        <a:rPr lang="de-DE" sz="900" dirty="0"/>
                        <a:t>Mittelwert</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900" dirty="0"/>
                        <a:t>Gesamt</a:t>
                      </a:r>
                    </a:p>
                    <a:p>
                      <a:pPr algn="ctr"/>
                      <a:endParaRPr lang="de-DE" sz="900" dirty="0"/>
                    </a:p>
                  </a:txBody>
                  <a:tcPr vert="vert270" anchor="ctr"/>
                </a:tc>
                <a:tc>
                  <a:txBody>
                    <a:bodyPr/>
                    <a:lstStyle/>
                    <a:p>
                      <a:pPr algn="ctr"/>
                      <a:r>
                        <a:rPr lang="de-DE" sz="900" dirty="0"/>
                        <a:t>Missing Value</a:t>
                      </a:r>
                    </a:p>
                  </a:txBody>
                  <a:tcPr vert="vert270" anchor="ctr"/>
                </a:tc>
                <a:extLst>
                  <a:ext uri="{0D108BD9-81ED-4DB2-BD59-A6C34878D82A}">
                    <a16:rowId xmlns:a16="http://schemas.microsoft.com/office/drawing/2014/main" val="2230355768"/>
                  </a:ext>
                </a:extLst>
              </a:tr>
              <a:tr h="370867">
                <a:tc>
                  <a:txBody>
                    <a:bodyPr/>
                    <a:lstStyle/>
                    <a:p>
                      <a:r>
                        <a:rPr lang="de-DE" sz="900" b="1" dirty="0"/>
                        <a:t>Zieldefinition</a:t>
                      </a:r>
                      <a:r>
                        <a:rPr lang="de-DE" sz="900" dirty="0"/>
                        <a:t> des Beschaffungsprozesses</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3,83</a:t>
                      </a:r>
                    </a:p>
                  </a:txBody>
                  <a:tcPr anchor="ctr">
                    <a:solidFill>
                      <a:srgbClr val="E67015"/>
                    </a:solidFill>
                  </a:tcPr>
                </a:tc>
                <a:tc>
                  <a:txBody>
                    <a:bodyPr/>
                    <a:lstStyle/>
                    <a:p>
                      <a:pPr algn="ctr"/>
                      <a:r>
                        <a:rPr lang="de-DE" sz="900" dirty="0"/>
                        <a:t>145</a:t>
                      </a:r>
                    </a:p>
                  </a:txBody>
                  <a:tcPr anchor="ctr">
                    <a:solidFill>
                      <a:srgbClr val="E67015"/>
                    </a:solidFill>
                  </a:tcPr>
                </a:tc>
                <a:tc>
                  <a:txBody>
                    <a:bodyPr/>
                    <a:lstStyle/>
                    <a:p>
                      <a:pPr algn="ctr"/>
                      <a:r>
                        <a:rPr lang="de-DE" sz="900" dirty="0"/>
                        <a:t>3</a:t>
                      </a:r>
                    </a:p>
                  </a:txBody>
                  <a:tcPr anchor="ctr">
                    <a:solidFill>
                      <a:srgbClr val="E67015"/>
                    </a:solidFill>
                  </a:tcPr>
                </a:tc>
                <a:extLst>
                  <a:ext uri="{0D108BD9-81ED-4DB2-BD59-A6C34878D82A}">
                    <a16:rowId xmlns:a16="http://schemas.microsoft.com/office/drawing/2014/main" val="3282472288"/>
                  </a:ext>
                </a:extLst>
              </a:tr>
              <a:tr h="370867">
                <a:tc>
                  <a:txBody>
                    <a:bodyPr/>
                    <a:lstStyle/>
                    <a:p>
                      <a:r>
                        <a:rPr lang="de-DE" sz="900" dirty="0"/>
                        <a:t>Die </a:t>
                      </a:r>
                      <a:r>
                        <a:rPr lang="de-DE" sz="900" b="1" dirty="0"/>
                        <a:t>Grundsätze</a:t>
                      </a:r>
                      <a:r>
                        <a:rPr lang="de-DE" sz="900" dirty="0"/>
                        <a:t> der </a:t>
                      </a:r>
                      <a:r>
                        <a:rPr lang="de-DE" sz="900" b="1" dirty="0"/>
                        <a:t>Vergabe</a:t>
                      </a:r>
                      <a:r>
                        <a:rPr lang="de-DE" sz="900" dirty="0"/>
                        <a:t> und </a:t>
                      </a:r>
                      <a:r>
                        <a:rPr lang="de-DE" sz="900" b="1" dirty="0"/>
                        <a:t>rechtliche</a:t>
                      </a:r>
                      <a:r>
                        <a:rPr lang="de-DE" sz="900" dirty="0"/>
                        <a:t> </a:t>
                      </a:r>
                      <a:r>
                        <a:rPr lang="de-DE" sz="900" b="1" dirty="0"/>
                        <a:t>Belangen</a:t>
                      </a:r>
                      <a:r>
                        <a:rPr lang="de-DE" sz="900" dirty="0"/>
                        <a:t> der Markterkundung</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3,78</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2190574577"/>
                  </a:ext>
                </a:extLst>
              </a:tr>
              <a:tr h="370867">
                <a:tc>
                  <a:txBody>
                    <a:bodyPr/>
                    <a:lstStyle/>
                    <a:p>
                      <a:r>
                        <a:rPr lang="de-DE" sz="900" b="1" dirty="0"/>
                        <a:t>Identifikation relevanter Wissensträger</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3,61</a:t>
                      </a:r>
                    </a:p>
                  </a:txBody>
                  <a:tcPr anchor="ctr">
                    <a:solidFill>
                      <a:srgbClr val="E67015"/>
                    </a:solidFill>
                  </a:tcPr>
                </a:tc>
                <a:tc>
                  <a:txBody>
                    <a:bodyPr/>
                    <a:lstStyle/>
                    <a:p>
                      <a:pPr algn="ctr"/>
                      <a:r>
                        <a:rPr lang="de-DE" sz="900" dirty="0"/>
                        <a:t>145</a:t>
                      </a:r>
                    </a:p>
                  </a:txBody>
                  <a:tcPr anchor="ctr">
                    <a:solidFill>
                      <a:srgbClr val="E67015"/>
                    </a:solidFill>
                  </a:tcPr>
                </a:tc>
                <a:tc>
                  <a:txBody>
                    <a:bodyPr/>
                    <a:lstStyle/>
                    <a:p>
                      <a:pPr algn="ctr"/>
                      <a:r>
                        <a:rPr lang="de-DE" sz="900" dirty="0"/>
                        <a:t>3</a:t>
                      </a:r>
                    </a:p>
                  </a:txBody>
                  <a:tcPr anchor="ctr">
                    <a:solidFill>
                      <a:srgbClr val="E67015"/>
                    </a:solidFill>
                  </a:tcPr>
                </a:tc>
                <a:extLst>
                  <a:ext uri="{0D108BD9-81ED-4DB2-BD59-A6C34878D82A}">
                    <a16:rowId xmlns:a16="http://schemas.microsoft.com/office/drawing/2014/main" val="433723128"/>
                  </a:ext>
                </a:extLst>
              </a:tr>
              <a:tr h="502981">
                <a:tc>
                  <a:txBody>
                    <a:bodyPr/>
                    <a:lstStyle/>
                    <a:p>
                      <a:r>
                        <a:rPr lang="de-DE" sz="900" b="1" dirty="0"/>
                        <a:t>Transparente Dokumentation </a:t>
                      </a:r>
                      <a:r>
                        <a:rPr lang="de-DE" sz="900" dirty="0"/>
                        <a:t>zum Austausch mit Lieferanten zu den Problemlösungen</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3,58</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381485309"/>
                  </a:ext>
                </a:extLst>
              </a:tr>
              <a:tr h="502981">
                <a:tc>
                  <a:txBody>
                    <a:bodyPr/>
                    <a:lstStyle/>
                    <a:p>
                      <a:r>
                        <a:rPr lang="de-DE" sz="900" b="1" dirty="0"/>
                        <a:t>Bereitschaft</a:t>
                      </a:r>
                      <a:r>
                        <a:rPr lang="de-DE" sz="900" dirty="0"/>
                        <a:t> zur </a:t>
                      </a:r>
                      <a:r>
                        <a:rPr lang="de-DE" sz="900" b="1" dirty="0"/>
                        <a:t>Anpassung</a:t>
                      </a:r>
                      <a:r>
                        <a:rPr lang="de-DE" sz="900" dirty="0"/>
                        <a:t> und </a:t>
                      </a:r>
                      <a:r>
                        <a:rPr lang="de-DE" sz="900" b="1" dirty="0"/>
                        <a:t>Ergänzung</a:t>
                      </a:r>
                      <a:r>
                        <a:rPr lang="de-DE" sz="900" dirty="0"/>
                        <a:t> des ursprünglichen </a:t>
                      </a:r>
                      <a:r>
                        <a:rPr lang="de-DE" sz="900" b="1" dirty="0"/>
                        <a:t>Vergabeentwurfs</a:t>
                      </a:r>
                    </a:p>
                  </a:txBody>
                  <a:tcPr/>
                </a:tc>
                <a:tc>
                  <a:txBody>
                    <a:bodyPr/>
                    <a:lstStyle/>
                    <a:p>
                      <a:endParaRPr lang="de-DE" sz="900" dirty="0"/>
                    </a:p>
                  </a:txBody>
                  <a:tcPr/>
                </a:tc>
                <a:tc>
                  <a:txBody>
                    <a:bodyPr/>
                    <a:lstStyle/>
                    <a:p>
                      <a:pPr algn="ctr"/>
                      <a:r>
                        <a:rPr lang="de-DE" sz="900" dirty="0"/>
                        <a:t>3,52</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801162997"/>
                  </a:ext>
                </a:extLst>
              </a:tr>
              <a:tr h="502981">
                <a:tc>
                  <a:txBody>
                    <a:bodyPr/>
                    <a:lstStyle/>
                    <a:p>
                      <a:r>
                        <a:rPr lang="de-DE" sz="900" b="1" dirty="0"/>
                        <a:t>Umgang mit Veränderungen </a:t>
                      </a:r>
                      <a:r>
                        <a:rPr lang="de-DE" sz="900" dirty="0"/>
                        <a:t>des Beschaffungsgegenstandes im Verlauf der Marktkonsultation</a:t>
                      </a:r>
                    </a:p>
                  </a:txBody>
                  <a:tcPr/>
                </a:tc>
                <a:tc>
                  <a:txBody>
                    <a:bodyPr/>
                    <a:lstStyle/>
                    <a:p>
                      <a:endParaRPr lang="de-DE" sz="900" dirty="0"/>
                    </a:p>
                  </a:txBody>
                  <a:tcPr/>
                </a:tc>
                <a:tc>
                  <a:txBody>
                    <a:bodyPr/>
                    <a:lstStyle/>
                    <a:p>
                      <a:pPr algn="ctr"/>
                      <a:r>
                        <a:rPr lang="de-DE" sz="900" dirty="0"/>
                        <a:t>3,48</a:t>
                      </a:r>
                    </a:p>
                  </a:txBody>
                  <a:tcPr anchor="ctr"/>
                </a:tc>
                <a:tc>
                  <a:txBody>
                    <a:bodyPr/>
                    <a:lstStyle/>
                    <a:p>
                      <a:pPr algn="ctr"/>
                      <a:r>
                        <a:rPr lang="de-DE" sz="900" dirty="0"/>
                        <a:t>145</a:t>
                      </a:r>
                    </a:p>
                  </a:txBody>
                  <a:tcPr anchor="ctr"/>
                </a:tc>
                <a:tc>
                  <a:txBody>
                    <a:bodyPr/>
                    <a:lstStyle/>
                    <a:p>
                      <a:pPr algn="ctr"/>
                      <a:r>
                        <a:rPr lang="de-DE" sz="900" dirty="0"/>
                        <a:t>3</a:t>
                      </a:r>
                    </a:p>
                  </a:txBody>
                  <a:tcPr anchor="ctr"/>
                </a:tc>
                <a:extLst>
                  <a:ext uri="{0D108BD9-81ED-4DB2-BD59-A6C34878D82A}">
                    <a16:rowId xmlns:a16="http://schemas.microsoft.com/office/drawing/2014/main" val="669982383"/>
                  </a:ext>
                </a:extLst>
              </a:tr>
              <a:tr h="365805">
                <a:tc>
                  <a:txBody>
                    <a:bodyPr/>
                    <a:lstStyle/>
                    <a:p>
                      <a:r>
                        <a:rPr lang="de-DE" sz="900" b="0" dirty="0"/>
                        <a:t>Herstellen gemeinsame </a:t>
                      </a:r>
                      <a:r>
                        <a:rPr lang="de-DE" sz="900" b="1" dirty="0"/>
                        <a:t>Definition</a:t>
                      </a:r>
                      <a:r>
                        <a:rPr lang="de-DE" sz="900" b="0" dirty="0"/>
                        <a:t> </a:t>
                      </a:r>
                      <a:r>
                        <a:rPr lang="de-DE" sz="900" dirty="0"/>
                        <a:t>eines erfolgreichen Beschaffungsprozesses</a:t>
                      </a:r>
                    </a:p>
                  </a:txBody>
                  <a:tcPr/>
                </a:tc>
                <a:tc>
                  <a:txBody>
                    <a:bodyPr/>
                    <a:lstStyle/>
                    <a:p>
                      <a:endParaRPr lang="de-DE" sz="900" dirty="0"/>
                    </a:p>
                  </a:txBody>
                  <a:tcPr/>
                </a:tc>
                <a:tc>
                  <a:txBody>
                    <a:bodyPr/>
                    <a:lstStyle/>
                    <a:p>
                      <a:pPr algn="ctr"/>
                      <a:r>
                        <a:rPr lang="de-DE" sz="900" dirty="0"/>
                        <a:t>3,40</a:t>
                      </a:r>
                    </a:p>
                  </a:txBody>
                  <a:tcPr anchor="ctr"/>
                </a:tc>
                <a:tc>
                  <a:txBody>
                    <a:bodyPr/>
                    <a:lstStyle/>
                    <a:p>
                      <a:pPr algn="ctr"/>
                      <a:r>
                        <a:rPr lang="de-DE" sz="900" dirty="0"/>
                        <a:t>146</a:t>
                      </a:r>
                    </a:p>
                  </a:txBody>
                  <a:tcPr anchor="ctr"/>
                </a:tc>
                <a:tc>
                  <a:txBody>
                    <a:bodyPr/>
                    <a:lstStyle/>
                    <a:p>
                      <a:pPr algn="ctr"/>
                      <a:r>
                        <a:rPr lang="de-DE" sz="900" dirty="0"/>
                        <a:t>2</a:t>
                      </a:r>
                    </a:p>
                  </a:txBody>
                  <a:tcPr anchor="ctr"/>
                </a:tc>
                <a:extLst>
                  <a:ext uri="{0D108BD9-81ED-4DB2-BD59-A6C34878D82A}">
                    <a16:rowId xmlns:a16="http://schemas.microsoft.com/office/drawing/2014/main" val="3827834285"/>
                  </a:ext>
                </a:extLst>
              </a:tr>
              <a:tr h="375070">
                <a:tc>
                  <a:txBody>
                    <a:bodyPr/>
                    <a:lstStyle/>
                    <a:p>
                      <a:r>
                        <a:rPr lang="de-DE" sz="900" dirty="0"/>
                        <a:t>Initiierung eines ver</a:t>
                      </a:r>
                      <a:r>
                        <a:rPr lang="de-DE" sz="900" b="1" dirty="0"/>
                        <a:t>trauensvollen und offenen Austauschformates</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3,40</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699829201"/>
                  </a:ext>
                </a:extLst>
              </a:tr>
              <a:tr h="502981">
                <a:tc>
                  <a:txBody>
                    <a:bodyPr/>
                    <a:lstStyle/>
                    <a:p>
                      <a:r>
                        <a:rPr lang="de-DE" sz="900" dirty="0"/>
                        <a:t>Herstellen einer </a:t>
                      </a:r>
                      <a:r>
                        <a:rPr lang="de-DE" sz="900" b="1" dirty="0"/>
                        <a:t>durchgängigen Gleichbehandlung </a:t>
                      </a:r>
                      <a:r>
                        <a:rPr lang="de-DE" sz="900" dirty="0"/>
                        <a:t>im Austausch mit Lieferanten</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3,38</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969277681"/>
                  </a:ext>
                </a:extLst>
              </a:tr>
            </a:tbl>
          </a:graphicData>
        </a:graphic>
      </p:graphicFrame>
      <p:sp>
        <p:nvSpPr>
          <p:cNvPr id="5" name="Foliennummernplatzhalter 4"/>
          <p:cNvSpPr>
            <a:spLocks noGrp="1"/>
          </p:cNvSpPr>
          <p:nvPr>
            <p:ph type="sldNum" sz="quarter" idx="11"/>
          </p:nvPr>
        </p:nvSpPr>
        <p:spPr>
          <a:xfrm>
            <a:off x="3347864" y="6205255"/>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39" name="Chart 3">
            <a:extLst>
              <a:ext uri="{FF2B5EF4-FFF2-40B4-BE49-F238E27FC236}">
                <a16:creationId xmlns:a16="http://schemas.microsoft.com/office/drawing/2014/main" id="{EA50CA60-0151-466C-B5B2-99F5C5198DD8}"/>
              </a:ext>
            </a:extLst>
          </p:cNvPr>
          <p:cNvGraphicFramePr/>
          <p:nvPr>
            <p:custDataLst>
              <p:tags r:id="rId3"/>
            </p:custDataLst>
          </p:nvPr>
        </p:nvGraphicFramePr>
        <p:xfrm>
          <a:off x="2355850" y="3268663"/>
          <a:ext cx="5429250" cy="474662"/>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30" name="Chart 3">
            <a:extLst>
              <a:ext uri="{FF2B5EF4-FFF2-40B4-BE49-F238E27FC236}">
                <a16:creationId xmlns:a16="http://schemas.microsoft.com/office/drawing/2014/main" id="{2298C523-C8DF-4074-BEA4-54FA7FA3B330}"/>
              </a:ext>
            </a:extLst>
          </p:cNvPr>
          <p:cNvGraphicFramePr/>
          <p:nvPr>
            <p:custDataLst>
              <p:tags r:id="rId4"/>
            </p:custDataLst>
          </p:nvPr>
        </p:nvGraphicFramePr>
        <p:xfrm>
          <a:off x="2355850" y="5140325"/>
          <a:ext cx="5429250" cy="474663"/>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37" name="Chart 3">
            <a:extLst>
              <a:ext uri="{FF2B5EF4-FFF2-40B4-BE49-F238E27FC236}">
                <a16:creationId xmlns:a16="http://schemas.microsoft.com/office/drawing/2014/main" id="{4427113B-CC8D-462D-A6DA-B3465CCDA312}"/>
              </a:ext>
            </a:extLst>
          </p:cNvPr>
          <p:cNvGraphicFramePr/>
          <p:nvPr>
            <p:custDataLst>
              <p:tags r:id="rId5"/>
            </p:custDataLst>
          </p:nvPr>
        </p:nvGraphicFramePr>
        <p:xfrm>
          <a:off x="2355850" y="4210050"/>
          <a:ext cx="5429250" cy="476250"/>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0" name="Chart 3">
            <a:extLst>
              <a:ext uri="{FF2B5EF4-FFF2-40B4-BE49-F238E27FC236}">
                <a16:creationId xmlns:a16="http://schemas.microsoft.com/office/drawing/2014/main" id="{762BA61C-8EEA-453C-9FA2-129E9A4890E2}"/>
              </a:ext>
            </a:extLst>
          </p:cNvPr>
          <p:cNvGraphicFramePr/>
          <p:nvPr>
            <p:custDataLst>
              <p:tags r:id="rId6"/>
            </p:custDataLst>
          </p:nvPr>
        </p:nvGraphicFramePr>
        <p:xfrm>
          <a:off x="2355850" y="5519738"/>
          <a:ext cx="5429250" cy="476250"/>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25" name="Chart 3">
            <a:extLst>
              <a:ext uri="{FF2B5EF4-FFF2-40B4-BE49-F238E27FC236}">
                <a16:creationId xmlns:a16="http://schemas.microsoft.com/office/drawing/2014/main" id="{70FA9305-8CCE-4525-A1AA-4FF1646C5DEC}"/>
              </a:ext>
            </a:extLst>
          </p:cNvPr>
          <p:cNvGraphicFramePr/>
          <p:nvPr>
            <p:custDataLst>
              <p:tags r:id="rId7"/>
            </p:custDataLst>
          </p:nvPr>
        </p:nvGraphicFramePr>
        <p:xfrm>
          <a:off x="2355850" y="2362200"/>
          <a:ext cx="5429250" cy="496888"/>
        </p:xfrm>
        <a:graphic>
          <a:graphicData uri="http://schemas.openxmlformats.org/drawingml/2006/chart">
            <c:chart xmlns:c="http://schemas.openxmlformats.org/drawingml/2006/chart" xmlns:r="http://schemas.openxmlformats.org/officeDocument/2006/relationships" r:id="rId23"/>
          </a:graphicData>
        </a:graphic>
      </p:graphicFrame>
      <p:cxnSp>
        <p:nvCxnSpPr>
          <p:cNvPr id="17" name="Gerader Verbinder 16">
            <a:extLst>
              <a:ext uri="{FF2B5EF4-FFF2-40B4-BE49-F238E27FC236}">
                <a16:creationId xmlns:a16="http://schemas.microsoft.com/office/drawing/2014/main" id="{9806E7B7-FA15-4F05-8080-5D3A00133D89}"/>
              </a:ext>
            </a:extLst>
          </p:cNvPr>
          <p:cNvCxnSpPr/>
          <p:nvPr>
            <p:custDataLst>
              <p:tags r:id="rId8"/>
            </p:custDataLst>
          </p:nvPr>
        </p:nvCxnSpPr>
        <p:spPr bwMode="auto">
          <a:xfrm flipH="1" flipV="1">
            <a:off x="2511425" y="2663825"/>
            <a:ext cx="98425"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6" name="Chart 3">
            <a:extLst>
              <a:ext uri="{FF2B5EF4-FFF2-40B4-BE49-F238E27FC236}">
                <a16:creationId xmlns:a16="http://schemas.microsoft.com/office/drawing/2014/main" id="{1F7F5FF1-ADD8-4833-9975-4653850E47E4}"/>
              </a:ext>
            </a:extLst>
          </p:cNvPr>
          <p:cNvGraphicFramePr/>
          <p:nvPr>
            <p:custDataLst>
              <p:tags r:id="rId9"/>
            </p:custDataLst>
          </p:nvPr>
        </p:nvGraphicFramePr>
        <p:xfrm>
          <a:off x="2355850" y="2770188"/>
          <a:ext cx="5429250" cy="496887"/>
        </p:xfrm>
        <a:graphic>
          <a:graphicData uri="http://schemas.openxmlformats.org/drawingml/2006/chart">
            <c:chart xmlns:c="http://schemas.openxmlformats.org/drawingml/2006/chart" xmlns:r="http://schemas.openxmlformats.org/officeDocument/2006/relationships" r:id="rId24"/>
          </a:graphicData>
        </a:graphic>
      </p:graphicFrame>
      <p:cxnSp>
        <p:nvCxnSpPr>
          <p:cNvPr id="27" name="Gerader Verbinder 26">
            <a:extLst>
              <a:ext uri="{FF2B5EF4-FFF2-40B4-BE49-F238E27FC236}">
                <a16:creationId xmlns:a16="http://schemas.microsoft.com/office/drawing/2014/main" id="{2DBBC170-1D8C-4962-B60D-0ED2C3E9D2DC}"/>
              </a:ext>
            </a:extLst>
          </p:cNvPr>
          <p:cNvCxnSpPr/>
          <p:nvPr>
            <p:custDataLst>
              <p:tags r:id="rId10"/>
            </p:custDataLst>
          </p:nvPr>
        </p:nvCxnSpPr>
        <p:spPr bwMode="auto">
          <a:xfrm flipH="1" flipV="1">
            <a:off x="2546350" y="3071813"/>
            <a:ext cx="6350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8" name="Rectangle 3">
            <a:extLst>
              <a:ext uri="{FF2B5EF4-FFF2-40B4-BE49-F238E27FC236}">
                <a16:creationId xmlns:a16="http://schemas.microsoft.com/office/drawing/2014/main" id="{9C2CAF4C-8D76-4DAD-BBD9-77B12520D2AD}"/>
              </a:ext>
            </a:extLst>
          </p:cNvPr>
          <p:cNvSpPr>
            <a:spLocks noGrp="1" noChangeArrowheads="1"/>
          </p:cNvSpPr>
          <p:nvPr>
            <p:custDataLst>
              <p:tags r:id="rId11"/>
            </p:custDataLst>
          </p:nvPr>
        </p:nvSpPr>
        <p:spPr bwMode="gray">
          <a:xfrm>
            <a:off x="2616200" y="2938463"/>
            <a:ext cx="292100" cy="136525"/>
          </a:xfrm>
          <a:prstGeom prst="rect">
            <a:avLst/>
          </a:pr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611D624-D95A-4735-869E-042FF157B6CD}" type="datetime'''''4'''''',''''''''''1''''''''''''''''%'''''''''''''''">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4,1%</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8" name="Chart 3">
            <a:extLst>
              <a:ext uri="{FF2B5EF4-FFF2-40B4-BE49-F238E27FC236}">
                <a16:creationId xmlns:a16="http://schemas.microsoft.com/office/drawing/2014/main" id="{488DF1E5-5B3C-4EB6-9B2B-CCFEE1EEB548}"/>
              </a:ext>
            </a:extLst>
          </p:cNvPr>
          <p:cNvGraphicFramePr/>
          <p:nvPr>
            <p:custDataLst>
              <p:tags r:id="rId12"/>
            </p:custDataLst>
          </p:nvPr>
        </p:nvGraphicFramePr>
        <p:xfrm>
          <a:off x="2355850" y="3740150"/>
          <a:ext cx="5429250" cy="474663"/>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31" name="Chart 3">
            <a:extLst>
              <a:ext uri="{FF2B5EF4-FFF2-40B4-BE49-F238E27FC236}">
                <a16:creationId xmlns:a16="http://schemas.microsoft.com/office/drawing/2014/main" id="{40E040D1-9B14-4E09-8361-963607E87A61}"/>
              </a:ext>
            </a:extLst>
          </p:cNvPr>
          <p:cNvGraphicFramePr/>
          <p:nvPr>
            <p:custDataLst>
              <p:tags r:id="rId13"/>
            </p:custDataLst>
          </p:nvPr>
        </p:nvGraphicFramePr>
        <p:xfrm>
          <a:off x="2355850" y="4714875"/>
          <a:ext cx="5429250" cy="474663"/>
        </p:xfrm>
        <a:graphic>
          <a:graphicData uri="http://schemas.openxmlformats.org/drawingml/2006/chart">
            <c:chart xmlns:c="http://schemas.openxmlformats.org/drawingml/2006/chart" xmlns:r="http://schemas.openxmlformats.org/officeDocument/2006/relationships" r:id="rId26"/>
          </a:graphicData>
        </a:graphic>
      </p:graphicFrame>
      <p:graphicFrame>
        <p:nvGraphicFramePr>
          <p:cNvPr id="22" name="Chart 3">
            <a:extLst>
              <a:ext uri="{FF2B5EF4-FFF2-40B4-BE49-F238E27FC236}">
                <a16:creationId xmlns:a16="http://schemas.microsoft.com/office/drawing/2014/main" id="{8356C5B2-E80B-40DE-B093-45074874D0DB}"/>
              </a:ext>
            </a:extLst>
          </p:cNvPr>
          <p:cNvGraphicFramePr/>
          <p:nvPr>
            <p:custDataLst>
              <p:tags r:id="rId14"/>
            </p:custDataLst>
          </p:nvPr>
        </p:nvGraphicFramePr>
        <p:xfrm>
          <a:off x="2355850" y="6010275"/>
          <a:ext cx="5429250" cy="474663"/>
        </p:xfrm>
        <a:graphic>
          <a:graphicData uri="http://schemas.openxmlformats.org/drawingml/2006/chart">
            <c:chart xmlns:c="http://schemas.openxmlformats.org/drawingml/2006/chart" xmlns:r="http://schemas.openxmlformats.org/officeDocument/2006/relationships" r:id="rId27"/>
          </a:graphicData>
        </a:graphic>
      </p:graphicFrame>
      <p:sp>
        <p:nvSpPr>
          <p:cNvPr id="75" name="Rectangle 2">
            <a:extLst>
              <a:ext uri="{FF2B5EF4-FFF2-40B4-BE49-F238E27FC236}">
                <a16:creationId xmlns:a16="http://schemas.microsoft.com/office/drawing/2014/main" id="{A26743E3-C087-4990-83B9-415DD8FD5E85}"/>
              </a:ext>
            </a:extLst>
          </p:cNvPr>
          <p:cNvSpPr txBox="1">
            <a:spLocks noChangeArrowheads="1"/>
          </p:cNvSpPr>
          <p:nvPr/>
        </p:nvSpPr>
        <p:spPr bwMode="auto">
          <a:xfrm>
            <a:off x="190500" y="1143000"/>
            <a:ext cx="8648700" cy="41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000" b="0" i="0" u="none" strike="noStrike" kern="0" cap="none" spc="0" normalizeH="0" baseline="0" noProof="0" dirty="0">
                <a:ln>
                  <a:noFill/>
                </a:ln>
                <a:solidFill>
                  <a:srgbClr val="000000"/>
                </a:solidFill>
                <a:effectLst/>
                <a:uLnTx/>
                <a:uFillTx/>
                <a:latin typeface="Arial Black"/>
                <a:ea typeface="+mj-ea"/>
                <a:cs typeface="+mj-cs"/>
              </a:rPr>
              <a:t>Befunde – Itembatterie 4 – Herausforderungen</a:t>
            </a:r>
          </a:p>
        </p:txBody>
      </p:sp>
      <p:pic>
        <p:nvPicPr>
          <p:cNvPr id="18" name="Grafik 17">
            <a:extLst>
              <a:ext uri="{FF2B5EF4-FFF2-40B4-BE49-F238E27FC236}">
                <a16:creationId xmlns:a16="http://schemas.microsoft.com/office/drawing/2014/main" id="{1316BD58-2E91-41B8-AF85-FD3F909B491C}"/>
              </a:ext>
            </a:extLst>
          </p:cNvPr>
          <p:cNvPicPr>
            <a:picLocks noChangeAspect="1"/>
          </p:cNvPicPr>
          <p:nvPr/>
        </p:nvPicPr>
        <p:blipFill>
          <a:blip r:embed="rId28"/>
          <a:stretch>
            <a:fillRect/>
          </a:stretch>
        </p:blipFill>
        <p:spPr>
          <a:xfrm>
            <a:off x="1593850" y="6658122"/>
            <a:ext cx="6953250" cy="257175"/>
          </a:xfrm>
          <a:prstGeom prst="rect">
            <a:avLst/>
          </a:prstGeom>
        </p:spPr>
      </p:pic>
      <p:pic>
        <p:nvPicPr>
          <p:cNvPr id="3" name="Grafik 2">
            <a:extLst>
              <a:ext uri="{FF2B5EF4-FFF2-40B4-BE49-F238E27FC236}">
                <a16:creationId xmlns:a16="http://schemas.microsoft.com/office/drawing/2014/main" id="{3CCCB89F-0828-424B-85EF-D22516065DA5}"/>
              </a:ext>
            </a:extLst>
          </p:cNvPr>
          <p:cNvPicPr>
            <a:picLocks noChangeAspect="1"/>
          </p:cNvPicPr>
          <p:nvPr/>
        </p:nvPicPr>
        <p:blipFill>
          <a:blip r:embed="rId29"/>
          <a:stretch>
            <a:fillRect/>
          </a:stretch>
        </p:blipFill>
        <p:spPr>
          <a:xfrm>
            <a:off x="107504" y="26622"/>
            <a:ext cx="2217738" cy="840556"/>
          </a:xfrm>
          <a:prstGeom prst="rect">
            <a:avLst/>
          </a:prstGeom>
        </p:spPr>
      </p:pic>
    </p:spTree>
    <p:extLst>
      <p:ext uri="{BB962C8B-B14F-4D97-AF65-F5344CB8AC3E}">
        <p14:creationId xmlns:p14="http://schemas.microsoft.com/office/powerpoint/2010/main" val="1070055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DB1246C6-AF55-48A6-92C5-E540EAD37F3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Folie" r:id="rId29" imgW="360" imgH="360" progId="TCLayout.ActiveDocument.1">
                  <p:embed/>
                </p:oleObj>
              </mc:Choice>
              <mc:Fallback>
                <p:oleObj name="think-cell Folie" r:id="rId29" imgW="360" imgH="360" progId="TCLayout.ActiveDocument.1">
                  <p:embed/>
                  <p:pic>
                    <p:nvPicPr>
                      <p:cNvPr id="2" name="Objekt 1" hidden="1">
                        <a:extLst>
                          <a:ext uri="{FF2B5EF4-FFF2-40B4-BE49-F238E27FC236}">
                            <a16:creationId xmlns:a16="http://schemas.microsoft.com/office/drawing/2014/main" id="{DB1246C6-AF55-48A6-92C5-E540EAD37F3F}"/>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graphicFrame>
        <p:nvGraphicFramePr>
          <p:cNvPr id="58" name="Tabelle 57">
            <a:extLst>
              <a:ext uri="{FF2B5EF4-FFF2-40B4-BE49-F238E27FC236}">
                <a16:creationId xmlns:a16="http://schemas.microsoft.com/office/drawing/2014/main" id="{57AC14AD-4544-435E-A663-A13B4720DD98}"/>
              </a:ext>
            </a:extLst>
          </p:cNvPr>
          <p:cNvGraphicFramePr>
            <a:graphicFrameLocks noGrp="1"/>
          </p:cNvGraphicFramePr>
          <p:nvPr/>
        </p:nvGraphicFramePr>
        <p:xfrm>
          <a:off x="107950" y="1539875"/>
          <a:ext cx="8928100" cy="4860890"/>
        </p:xfrm>
        <a:graphic>
          <a:graphicData uri="http://schemas.openxmlformats.org/drawingml/2006/table">
            <a:tbl>
              <a:tblPr firstRow="1" bandRow="1">
                <a:tableStyleId>{5940675A-B579-460E-94D1-54222C63F5DA}</a:tableStyleId>
              </a:tblPr>
              <a:tblGrid>
                <a:gridCol w="2258136">
                  <a:extLst>
                    <a:ext uri="{9D8B030D-6E8A-4147-A177-3AD203B41FA5}">
                      <a16:colId xmlns:a16="http://schemas.microsoft.com/office/drawing/2014/main" val="815653374"/>
                    </a:ext>
                  </a:extLst>
                </a:gridCol>
                <a:gridCol w="5402288">
                  <a:extLst>
                    <a:ext uri="{9D8B030D-6E8A-4147-A177-3AD203B41FA5}">
                      <a16:colId xmlns:a16="http://schemas.microsoft.com/office/drawing/2014/main" val="3380797401"/>
                    </a:ext>
                  </a:extLst>
                </a:gridCol>
                <a:gridCol w="446005">
                  <a:extLst>
                    <a:ext uri="{9D8B030D-6E8A-4147-A177-3AD203B41FA5}">
                      <a16:colId xmlns:a16="http://schemas.microsoft.com/office/drawing/2014/main" val="2244565076"/>
                    </a:ext>
                  </a:extLst>
                </a:gridCol>
                <a:gridCol w="446005">
                  <a:extLst>
                    <a:ext uri="{9D8B030D-6E8A-4147-A177-3AD203B41FA5}">
                      <a16:colId xmlns:a16="http://schemas.microsoft.com/office/drawing/2014/main" val="2764921889"/>
                    </a:ext>
                  </a:extLst>
                </a:gridCol>
                <a:gridCol w="375666">
                  <a:extLst>
                    <a:ext uri="{9D8B030D-6E8A-4147-A177-3AD203B41FA5}">
                      <a16:colId xmlns:a16="http://schemas.microsoft.com/office/drawing/2014/main" val="130048681"/>
                    </a:ext>
                  </a:extLst>
                </a:gridCol>
              </a:tblGrid>
              <a:tr h="277728">
                <a:tc gridSpan="5">
                  <a:txBody>
                    <a:bodyPr/>
                    <a:lstStyle/>
                    <a:p>
                      <a:pPr algn="ctr"/>
                      <a:r>
                        <a:rPr lang="de-DE" sz="900" dirty="0"/>
                        <a:t>Inwiefern haben die Ergebnisse der Markterkundung aus Ihrer Sicht Auswirkungen auf das Beschaffungsvorhaben (gehabt)?</a:t>
                      </a:r>
                    </a:p>
                  </a:txBody>
                  <a:tcPr anchor="ctr"/>
                </a:tc>
                <a:tc hMerge="1">
                  <a:txBody>
                    <a:bodyPr/>
                    <a:lstStyle/>
                    <a:p>
                      <a:pPr algn="ctr"/>
                      <a:endParaRPr lang="de-DE" sz="1000" dirty="0"/>
                    </a:p>
                  </a:txBody>
                  <a:tcPr anchor="ctr"/>
                </a:tc>
                <a:tc hMerge="1">
                  <a:txBody>
                    <a:bodyPr/>
                    <a:lstStyle/>
                    <a:p>
                      <a:pPr algn="ctr"/>
                      <a:endParaRPr lang="de-DE" sz="1000" dirty="0"/>
                    </a:p>
                  </a:txBody>
                  <a:tcPr anchor="ctr"/>
                </a:tc>
                <a:tc hMerge="1">
                  <a:txBody>
                    <a:bodyPr/>
                    <a:lstStyle/>
                    <a:p>
                      <a:pPr algn="ctr"/>
                      <a:endParaRPr lang="de-DE" sz="800" dirty="0"/>
                    </a:p>
                  </a:txBody>
                  <a:tcPr anchor="ctr"/>
                </a:tc>
                <a:tc hMerge="1">
                  <a:txBody>
                    <a:bodyPr/>
                    <a:lstStyle/>
                    <a:p>
                      <a:pPr algn="ctr"/>
                      <a:endParaRPr lang="de-DE" sz="800" dirty="0"/>
                    </a:p>
                  </a:txBody>
                  <a:tcPr anchor="ctr"/>
                </a:tc>
                <a:extLst>
                  <a:ext uri="{0D108BD9-81ED-4DB2-BD59-A6C34878D82A}">
                    <a16:rowId xmlns:a16="http://schemas.microsoft.com/office/drawing/2014/main" val="912785232"/>
                  </a:ext>
                </a:extLst>
              </a:tr>
              <a:tr h="619547">
                <a:tc>
                  <a:txBody>
                    <a:bodyPr/>
                    <a:lstStyle/>
                    <a:p>
                      <a:pPr algn="ctr"/>
                      <a:r>
                        <a:rPr lang="de-DE" sz="900" dirty="0"/>
                        <a:t>Item-Aussage</a:t>
                      </a:r>
                    </a:p>
                  </a:txBody>
                  <a:tcPr anchor="ctr"/>
                </a:tc>
                <a:tc>
                  <a:txBody>
                    <a:bodyPr/>
                    <a:lstStyle/>
                    <a:p>
                      <a:pPr algn="ctr"/>
                      <a:r>
                        <a:rPr lang="de-DE" sz="900" dirty="0"/>
                        <a:t>Verteilung der Ergebnisse auf der Skala</a:t>
                      </a:r>
                    </a:p>
                  </a:txBody>
                  <a:tcPr anchor="ctr"/>
                </a:tc>
                <a:tc>
                  <a:txBody>
                    <a:bodyPr/>
                    <a:lstStyle/>
                    <a:p>
                      <a:pPr algn="ctr"/>
                      <a:r>
                        <a:rPr lang="de-DE" sz="900" dirty="0"/>
                        <a:t>Mittelwert</a:t>
                      </a:r>
                    </a:p>
                  </a:txBody>
                  <a:tcPr vert="vert2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900" dirty="0"/>
                        <a:t>Gesamt</a:t>
                      </a:r>
                    </a:p>
                    <a:p>
                      <a:pPr algn="ctr"/>
                      <a:endParaRPr lang="de-DE" sz="900" dirty="0"/>
                    </a:p>
                  </a:txBody>
                  <a:tcPr vert="vert270" anchor="ctr"/>
                </a:tc>
                <a:tc>
                  <a:txBody>
                    <a:bodyPr/>
                    <a:lstStyle/>
                    <a:p>
                      <a:pPr algn="ctr"/>
                      <a:r>
                        <a:rPr lang="de-DE" sz="900" dirty="0"/>
                        <a:t>Missing Value</a:t>
                      </a:r>
                    </a:p>
                  </a:txBody>
                  <a:tcPr vert="vert270" anchor="ctr"/>
                </a:tc>
                <a:extLst>
                  <a:ext uri="{0D108BD9-81ED-4DB2-BD59-A6C34878D82A}">
                    <a16:rowId xmlns:a16="http://schemas.microsoft.com/office/drawing/2014/main" val="2230355768"/>
                  </a:ext>
                </a:extLst>
              </a:tr>
              <a:tr h="370786">
                <a:tc>
                  <a:txBody>
                    <a:bodyPr/>
                    <a:lstStyle/>
                    <a:p>
                      <a:r>
                        <a:rPr lang="de-DE" sz="900" b="1" dirty="0"/>
                        <a:t>Klarheit</a:t>
                      </a:r>
                      <a:r>
                        <a:rPr lang="de-DE" sz="900" dirty="0"/>
                        <a:t> bei der </a:t>
                      </a:r>
                      <a:r>
                        <a:rPr lang="de-DE" sz="900" b="1" dirty="0"/>
                        <a:t>Ausgestaltung der Leistungsbeschreibung</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4,01</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3282472288"/>
                  </a:ext>
                </a:extLst>
              </a:tr>
              <a:tr h="370786">
                <a:tc>
                  <a:txBody>
                    <a:bodyPr/>
                    <a:lstStyle/>
                    <a:p>
                      <a:r>
                        <a:rPr lang="de-DE" sz="900" b="1" dirty="0"/>
                        <a:t>Klarheit</a:t>
                      </a:r>
                      <a:r>
                        <a:rPr lang="de-DE" sz="900" dirty="0"/>
                        <a:t> bei der </a:t>
                      </a:r>
                      <a:r>
                        <a:rPr lang="de-DE" sz="900" b="1" dirty="0"/>
                        <a:t>zeitlichen Ausplanung </a:t>
                      </a:r>
                      <a:r>
                        <a:rPr lang="de-DE" sz="900" dirty="0"/>
                        <a:t>des Beschaffungsvorhabens</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3,82</a:t>
                      </a:r>
                    </a:p>
                  </a:txBody>
                  <a:tcPr anchor="ctr">
                    <a:solidFill>
                      <a:srgbClr val="E67015"/>
                    </a:solidFill>
                  </a:tcPr>
                </a:tc>
                <a:tc>
                  <a:txBody>
                    <a:bodyPr/>
                    <a:lstStyle/>
                    <a:p>
                      <a:pPr algn="ctr"/>
                      <a:r>
                        <a:rPr lang="de-DE" sz="900" dirty="0"/>
                        <a:t>145</a:t>
                      </a:r>
                    </a:p>
                  </a:txBody>
                  <a:tcPr anchor="ctr">
                    <a:solidFill>
                      <a:srgbClr val="E67015"/>
                    </a:solidFill>
                  </a:tcPr>
                </a:tc>
                <a:tc>
                  <a:txBody>
                    <a:bodyPr/>
                    <a:lstStyle/>
                    <a:p>
                      <a:pPr algn="ctr"/>
                      <a:r>
                        <a:rPr lang="de-DE" sz="900" dirty="0"/>
                        <a:t>3</a:t>
                      </a:r>
                    </a:p>
                  </a:txBody>
                  <a:tcPr anchor="ctr">
                    <a:solidFill>
                      <a:srgbClr val="E67015"/>
                    </a:solidFill>
                  </a:tcPr>
                </a:tc>
                <a:extLst>
                  <a:ext uri="{0D108BD9-81ED-4DB2-BD59-A6C34878D82A}">
                    <a16:rowId xmlns:a16="http://schemas.microsoft.com/office/drawing/2014/main" val="2190574577"/>
                  </a:ext>
                </a:extLst>
              </a:tr>
              <a:tr h="370786">
                <a:tc>
                  <a:txBody>
                    <a:bodyPr/>
                    <a:lstStyle/>
                    <a:p>
                      <a:r>
                        <a:rPr lang="de-DE" sz="900" b="1" dirty="0"/>
                        <a:t>Klarheit</a:t>
                      </a:r>
                      <a:r>
                        <a:rPr lang="de-DE" sz="900" dirty="0"/>
                        <a:t> bei der </a:t>
                      </a:r>
                      <a:r>
                        <a:rPr lang="de-DE" sz="900" b="1" dirty="0"/>
                        <a:t>Schätzung des Nettoauftragswertes</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3,80</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433723128"/>
                  </a:ext>
                </a:extLst>
              </a:tr>
              <a:tr h="370786">
                <a:tc>
                  <a:txBody>
                    <a:bodyPr/>
                    <a:lstStyle/>
                    <a:p>
                      <a:r>
                        <a:rPr lang="de-DE" sz="900" b="1" dirty="0"/>
                        <a:t>Klarheit</a:t>
                      </a:r>
                      <a:r>
                        <a:rPr lang="de-DE" sz="900" dirty="0"/>
                        <a:t> bei der </a:t>
                      </a:r>
                      <a:r>
                        <a:rPr lang="de-DE" sz="900" b="1" dirty="0"/>
                        <a:t>Ausgestaltung der Bewertungskriterien</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3,77</a:t>
                      </a:r>
                    </a:p>
                  </a:txBody>
                  <a:tcPr anchor="ctr">
                    <a:solidFill>
                      <a:srgbClr val="E67015"/>
                    </a:solidFill>
                  </a:tcPr>
                </a:tc>
                <a:tc>
                  <a:txBody>
                    <a:bodyPr/>
                    <a:lstStyle/>
                    <a:p>
                      <a:pPr algn="ctr"/>
                      <a:r>
                        <a:rPr lang="de-DE" sz="900" dirty="0"/>
                        <a:t>144</a:t>
                      </a:r>
                    </a:p>
                  </a:txBody>
                  <a:tcPr anchor="ctr">
                    <a:solidFill>
                      <a:srgbClr val="E67015"/>
                    </a:solidFill>
                  </a:tcPr>
                </a:tc>
                <a:tc>
                  <a:txBody>
                    <a:bodyPr/>
                    <a:lstStyle/>
                    <a:p>
                      <a:pPr algn="ctr"/>
                      <a:r>
                        <a:rPr lang="de-DE" sz="900" dirty="0"/>
                        <a:t>4</a:t>
                      </a:r>
                    </a:p>
                  </a:txBody>
                  <a:tcPr anchor="ctr">
                    <a:solidFill>
                      <a:srgbClr val="E67015"/>
                    </a:solidFill>
                  </a:tcPr>
                </a:tc>
                <a:extLst>
                  <a:ext uri="{0D108BD9-81ED-4DB2-BD59-A6C34878D82A}">
                    <a16:rowId xmlns:a16="http://schemas.microsoft.com/office/drawing/2014/main" val="2281194567"/>
                  </a:ext>
                </a:extLst>
              </a:tr>
              <a:tr h="370786">
                <a:tc>
                  <a:txBody>
                    <a:bodyPr/>
                    <a:lstStyle/>
                    <a:p>
                      <a:r>
                        <a:rPr lang="de-DE" sz="900" b="1" dirty="0"/>
                        <a:t>Klarheit</a:t>
                      </a:r>
                      <a:r>
                        <a:rPr lang="de-DE" sz="900" dirty="0"/>
                        <a:t> bei der </a:t>
                      </a:r>
                      <a:r>
                        <a:rPr lang="de-DE" sz="900" b="1" dirty="0"/>
                        <a:t>Auswahl der passenden Vergabeverfahrensart</a:t>
                      </a:r>
                    </a:p>
                  </a:txBody>
                  <a:tcPr/>
                </a:tc>
                <a:tc>
                  <a:txBody>
                    <a:bodyPr/>
                    <a:lstStyle/>
                    <a:p>
                      <a:endParaRPr lang="de-DE" sz="900" dirty="0"/>
                    </a:p>
                  </a:txBody>
                  <a:tcPr/>
                </a:tc>
                <a:tc>
                  <a:txBody>
                    <a:bodyPr/>
                    <a:lstStyle/>
                    <a:p>
                      <a:pPr algn="ctr"/>
                      <a:r>
                        <a:rPr lang="de-DE" sz="900" dirty="0"/>
                        <a:t>3,65</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3450795034"/>
                  </a:ext>
                </a:extLst>
              </a:tr>
              <a:tr h="362056">
                <a:tc>
                  <a:txBody>
                    <a:bodyPr/>
                    <a:lstStyle/>
                    <a:p>
                      <a:r>
                        <a:rPr lang="de-DE" sz="900" b="1" dirty="0"/>
                        <a:t>Klarheit</a:t>
                      </a:r>
                      <a:r>
                        <a:rPr lang="de-DE" sz="900" dirty="0"/>
                        <a:t> hinsichtlich </a:t>
                      </a:r>
                      <a:r>
                        <a:rPr lang="de-DE" sz="900" b="1" dirty="0"/>
                        <a:t>potentieller Risiken </a:t>
                      </a:r>
                      <a:r>
                        <a:rPr lang="de-DE" sz="900" dirty="0"/>
                        <a:t>des Beschaffungsvorhabens</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3,73</a:t>
                      </a:r>
                    </a:p>
                  </a:txBody>
                  <a:tcPr anchor="ctr">
                    <a:solidFill>
                      <a:srgbClr val="E67015"/>
                    </a:solidFill>
                  </a:tcPr>
                </a:tc>
                <a:tc>
                  <a:txBody>
                    <a:bodyPr/>
                    <a:lstStyle/>
                    <a:p>
                      <a:pPr algn="ctr"/>
                      <a:r>
                        <a:rPr lang="de-DE" sz="900" dirty="0"/>
                        <a:t>145</a:t>
                      </a:r>
                    </a:p>
                  </a:txBody>
                  <a:tcPr anchor="ctr">
                    <a:solidFill>
                      <a:srgbClr val="E67015"/>
                    </a:solidFill>
                  </a:tcPr>
                </a:tc>
                <a:tc>
                  <a:txBody>
                    <a:bodyPr/>
                    <a:lstStyle/>
                    <a:p>
                      <a:pPr algn="ctr"/>
                      <a:r>
                        <a:rPr lang="de-DE" sz="900" dirty="0"/>
                        <a:t>3</a:t>
                      </a:r>
                    </a:p>
                  </a:txBody>
                  <a:tcPr anchor="ctr">
                    <a:solidFill>
                      <a:srgbClr val="E67015"/>
                    </a:solidFill>
                  </a:tcPr>
                </a:tc>
                <a:extLst>
                  <a:ext uri="{0D108BD9-81ED-4DB2-BD59-A6C34878D82A}">
                    <a16:rowId xmlns:a16="http://schemas.microsoft.com/office/drawing/2014/main" val="381485309"/>
                  </a:ext>
                </a:extLst>
              </a:tr>
              <a:tr h="356336">
                <a:tc>
                  <a:txBody>
                    <a:bodyPr/>
                    <a:lstStyle/>
                    <a:p>
                      <a:r>
                        <a:rPr lang="de-DE" sz="900" b="1" dirty="0"/>
                        <a:t>Klarheit</a:t>
                      </a:r>
                      <a:r>
                        <a:rPr lang="de-DE" sz="900" dirty="0"/>
                        <a:t> zur </a:t>
                      </a:r>
                      <a:r>
                        <a:rPr lang="de-DE" sz="900" b="1" dirty="0"/>
                        <a:t>Beteiligung</a:t>
                      </a:r>
                      <a:r>
                        <a:rPr lang="de-DE" sz="900" dirty="0"/>
                        <a:t> von potentiellen </a:t>
                      </a:r>
                      <a:r>
                        <a:rPr lang="de-DE" sz="900" b="1" dirty="0"/>
                        <a:t>Lieferanten</a:t>
                      </a:r>
                      <a:r>
                        <a:rPr lang="de-DE" sz="900" dirty="0"/>
                        <a:t> am Vergabeverfahren</a:t>
                      </a:r>
                    </a:p>
                  </a:txBody>
                  <a:tcPr>
                    <a:solidFill>
                      <a:srgbClr val="E67015"/>
                    </a:solidFill>
                  </a:tcPr>
                </a:tc>
                <a:tc>
                  <a:txBody>
                    <a:bodyPr/>
                    <a:lstStyle/>
                    <a:p>
                      <a:endParaRPr lang="de-DE" sz="900" dirty="0"/>
                    </a:p>
                  </a:txBody>
                  <a:tcPr>
                    <a:solidFill>
                      <a:srgbClr val="E67015"/>
                    </a:solidFill>
                  </a:tcPr>
                </a:tc>
                <a:tc>
                  <a:txBody>
                    <a:bodyPr/>
                    <a:lstStyle/>
                    <a:p>
                      <a:pPr algn="ctr"/>
                      <a:r>
                        <a:rPr lang="de-DE" sz="900" dirty="0"/>
                        <a:t>3,72</a:t>
                      </a:r>
                    </a:p>
                  </a:txBody>
                  <a:tcPr anchor="ctr">
                    <a:solidFill>
                      <a:srgbClr val="E67015"/>
                    </a:solidFill>
                  </a:tcPr>
                </a:tc>
                <a:tc>
                  <a:txBody>
                    <a:bodyPr/>
                    <a:lstStyle/>
                    <a:p>
                      <a:pPr algn="ctr"/>
                      <a:r>
                        <a:rPr lang="de-DE" sz="900" dirty="0"/>
                        <a:t>146</a:t>
                      </a:r>
                    </a:p>
                  </a:txBody>
                  <a:tcPr anchor="ctr">
                    <a:solidFill>
                      <a:srgbClr val="E67015"/>
                    </a:solidFill>
                  </a:tcPr>
                </a:tc>
                <a:tc>
                  <a:txBody>
                    <a:bodyPr/>
                    <a:lstStyle/>
                    <a:p>
                      <a:pPr algn="ctr"/>
                      <a:r>
                        <a:rPr lang="de-DE" sz="900" dirty="0"/>
                        <a:t>2</a:t>
                      </a:r>
                    </a:p>
                  </a:txBody>
                  <a:tcPr anchor="ctr">
                    <a:solidFill>
                      <a:srgbClr val="E67015"/>
                    </a:solidFill>
                  </a:tcPr>
                </a:tc>
                <a:extLst>
                  <a:ext uri="{0D108BD9-81ED-4DB2-BD59-A6C34878D82A}">
                    <a16:rowId xmlns:a16="http://schemas.microsoft.com/office/drawing/2014/main" val="801162997"/>
                  </a:ext>
                </a:extLst>
              </a:tr>
              <a:tr h="370786">
                <a:tc>
                  <a:txBody>
                    <a:bodyPr/>
                    <a:lstStyle/>
                    <a:p>
                      <a:r>
                        <a:rPr lang="de-DE" sz="900" b="1" dirty="0"/>
                        <a:t>Klarheit</a:t>
                      </a:r>
                      <a:r>
                        <a:rPr lang="de-DE" sz="900" dirty="0"/>
                        <a:t> bezüglich des </a:t>
                      </a:r>
                      <a:r>
                        <a:rPr lang="de-DE" sz="900" b="1" dirty="0"/>
                        <a:t>Umgangs</a:t>
                      </a:r>
                      <a:r>
                        <a:rPr lang="de-DE" sz="900" dirty="0"/>
                        <a:t> mit den </a:t>
                      </a:r>
                      <a:r>
                        <a:rPr lang="de-DE" sz="900" b="1" dirty="0"/>
                        <a:t>gewonnenen Informationen</a:t>
                      </a:r>
                    </a:p>
                  </a:txBody>
                  <a:tcPr/>
                </a:tc>
                <a:tc>
                  <a:txBody>
                    <a:bodyPr/>
                    <a:lstStyle/>
                    <a:p>
                      <a:endParaRPr lang="de-DE" sz="900" dirty="0"/>
                    </a:p>
                  </a:txBody>
                  <a:tcPr/>
                </a:tc>
                <a:tc>
                  <a:txBody>
                    <a:bodyPr/>
                    <a:lstStyle/>
                    <a:p>
                      <a:pPr algn="ctr"/>
                      <a:r>
                        <a:rPr lang="de-DE" sz="900" dirty="0"/>
                        <a:t>3,65</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669982383"/>
                  </a:ext>
                </a:extLst>
              </a:tr>
              <a:tr h="365760">
                <a:tc>
                  <a:txBody>
                    <a:bodyPr/>
                    <a:lstStyle/>
                    <a:p>
                      <a:r>
                        <a:rPr lang="de-DE" sz="900" b="1" dirty="0"/>
                        <a:t>Klarheit</a:t>
                      </a:r>
                      <a:r>
                        <a:rPr lang="de-DE" sz="900" dirty="0"/>
                        <a:t> darüber, was bei </a:t>
                      </a:r>
                      <a:r>
                        <a:rPr lang="de-DE" sz="900" b="1" dirty="0"/>
                        <a:t>kommenden</a:t>
                      </a:r>
                      <a:r>
                        <a:rPr lang="de-DE" sz="900" dirty="0"/>
                        <a:t> </a:t>
                      </a:r>
                      <a:r>
                        <a:rPr lang="de-DE" sz="900" b="1" dirty="0"/>
                        <a:t>Markterkundungen</a:t>
                      </a:r>
                      <a:r>
                        <a:rPr lang="de-DE" sz="900" dirty="0"/>
                        <a:t> zu ändern bzw. beizubehalten ist</a:t>
                      </a:r>
                    </a:p>
                  </a:txBody>
                  <a:tcPr/>
                </a:tc>
                <a:tc>
                  <a:txBody>
                    <a:bodyPr/>
                    <a:lstStyle/>
                    <a:p>
                      <a:endParaRPr lang="de-DE" sz="900" dirty="0"/>
                    </a:p>
                  </a:txBody>
                  <a:tcPr/>
                </a:tc>
                <a:tc>
                  <a:txBody>
                    <a:bodyPr/>
                    <a:lstStyle/>
                    <a:p>
                      <a:pPr algn="ctr"/>
                      <a:r>
                        <a:rPr lang="de-DE" sz="900" dirty="0"/>
                        <a:t>3,60</a:t>
                      </a:r>
                    </a:p>
                  </a:txBody>
                  <a:tcPr anchor="ctr"/>
                </a:tc>
                <a:tc>
                  <a:txBody>
                    <a:bodyPr/>
                    <a:lstStyle/>
                    <a:p>
                      <a:pPr algn="ctr"/>
                      <a:r>
                        <a:rPr lang="de-DE" sz="900" dirty="0"/>
                        <a:t>144</a:t>
                      </a:r>
                    </a:p>
                  </a:txBody>
                  <a:tcPr anchor="ctr"/>
                </a:tc>
                <a:tc>
                  <a:txBody>
                    <a:bodyPr/>
                    <a:lstStyle/>
                    <a:p>
                      <a:pPr algn="ctr"/>
                      <a:r>
                        <a:rPr lang="de-DE" sz="900" dirty="0"/>
                        <a:t>4</a:t>
                      </a:r>
                    </a:p>
                  </a:txBody>
                  <a:tcPr anchor="ctr"/>
                </a:tc>
                <a:extLst>
                  <a:ext uri="{0D108BD9-81ED-4DB2-BD59-A6C34878D82A}">
                    <a16:rowId xmlns:a16="http://schemas.microsoft.com/office/drawing/2014/main" val="3827834285"/>
                  </a:ext>
                </a:extLst>
              </a:tr>
              <a:tr h="367299">
                <a:tc>
                  <a:txBody>
                    <a:bodyPr/>
                    <a:lstStyle/>
                    <a:p>
                      <a:r>
                        <a:rPr lang="de-DE" sz="900" dirty="0"/>
                        <a:t>Die </a:t>
                      </a:r>
                      <a:r>
                        <a:rPr lang="de-DE" sz="900" b="1" dirty="0"/>
                        <a:t>Qualität</a:t>
                      </a:r>
                      <a:r>
                        <a:rPr lang="de-DE" sz="900" dirty="0"/>
                        <a:t> des </a:t>
                      </a:r>
                      <a:r>
                        <a:rPr lang="de-DE" sz="900" b="1" dirty="0"/>
                        <a:t>Beschaffungsobjekts</a:t>
                      </a:r>
                      <a:r>
                        <a:rPr lang="de-DE" sz="900" dirty="0"/>
                        <a:t> konnte </a:t>
                      </a:r>
                      <a:r>
                        <a:rPr lang="de-DE" sz="900" b="1" dirty="0"/>
                        <a:t>gesteigert</a:t>
                      </a:r>
                      <a:r>
                        <a:rPr lang="de-DE" sz="900" dirty="0"/>
                        <a:t> werden</a:t>
                      </a:r>
                    </a:p>
                  </a:txBody>
                  <a:tcPr/>
                </a:tc>
                <a:tc>
                  <a:txBody>
                    <a:bodyPr/>
                    <a:lstStyle/>
                    <a:p>
                      <a:endParaRPr lang="de-DE" sz="900" dirty="0"/>
                    </a:p>
                  </a:txBody>
                  <a:tcPr/>
                </a:tc>
                <a:tc>
                  <a:txBody>
                    <a:bodyPr/>
                    <a:lstStyle/>
                    <a:p>
                      <a:pPr algn="ctr"/>
                      <a:r>
                        <a:rPr lang="de-DE" sz="900" dirty="0"/>
                        <a:t>3,58</a:t>
                      </a:r>
                    </a:p>
                  </a:txBody>
                  <a:tcPr anchor="ctr"/>
                </a:tc>
                <a:tc>
                  <a:txBody>
                    <a:bodyPr/>
                    <a:lstStyle/>
                    <a:p>
                      <a:pPr algn="ctr"/>
                      <a:r>
                        <a:rPr lang="de-DE" sz="900" dirty="0"/>
                        <a:t>142</a:t>
                      </a:r>
                    </a:p>
                  </a:txBody>
                  <a:tcPr anchor="ctr"/>
                </a:tc>
                <a:tc>
                  <a:txBody>
                    <a:bodyPr/>
                    <a:lstStyle/>
                    <a:p>
                      <a:pPr algn="ctr"/>
                      <a:r>
                        <a:rPr lang="de-DE" sz="900" dirty="0"/>
                        <a:t>6</a:t>
                      </a:r>
                    </a:p>
                  </a:txBody>
                  <a:tcPr anchor="ctr"/>
                </a:tc>
                <a:extLst>
                  <a:ext uri="{0D108BD9-81ED-4DB2-BD59-A6C34878D82A}">
                    <a16:rowId xmlns:a16="http://schemas.microsoft.com/office/drawing/2014/main" val="699829201"/>
                  </a:ext>
                </a:extLst>
              </a:tr>
            </a:tbl>
          </a:graphicData>
        </a:graphic>
      </p:graphicFrame>
      <p:sp>
        <p:nvSpPr>
          <p:cNvPr id="5" name="Foliennummernplatzhalter 4"/>
          <p:cNvSpPr>
            <a:spLocks noGrp="1"/>
          </p:cNvSpPr>
          <p:nvPr>
            <p:ph type="sldNum" sz="quarter" idx="11"/>
          </p:nvPr>
        </p:nvSpPr>
        <p:spPr>
          <a:xfrm>
            <a:off x="3347864" y="6313488"/>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46" name="Chart 3">
            <a:extLst>
              <a:ext uri="{FF2B5EF4-FFF2-40B4-BE49-F238E27FC236}">
                <a16:creationId xmlns:a16="http://schemas.microsoft.com/office/drawing/2014/main" id="{5B5AED1F-ED6F-4484-B0E0-409FEF3D1031}"/>
              </a:ext>
            </a:extLst>
          </p:cNvPr>
          <p:cNvGraphicFramePr/>
          <p:nvPr>
            <p:custDataLst>
              <p:tags r:id="rId3"/>
            </p:custDataLst>
          </p:nvPr>
        </p:nvGraphicFramePr>
        <p:xfrm>
          <a:off x="2090738" y="2366963"/>
          <a:ext cx="5694362" cy="474662"/>
        </p:xfrm>
        <a:graphic>
          <a:graphicData uri="http://schemas.openxmlformats.org/drawingml/2006/chart">
            <c:chart xmlns:c="http://schemas.openxmlformats.org/drawingml/2006/chart" xmlns:r="http://schemas.openxmlformats.org/officeDocument/2006/relationships" r:id="rId31"/>
          </a:graphicData>
        </a:graphic>
      </p:graphicFrame>
      <p:cxnSp>
        <p:nvCxnSpPr>
          <p:cNvPr id="11" name="Gerader Verbinder 10">
            <a:extLst>
              <a:ext uri="{FF2B5EF4-FFF2-40B4-BE49-F238E27FC236}">
                <a16:creationId xmlns:a16="http://schemas.microsoft.com/office/drawing/2014/main" id="{B23CD03C-B6BA-44E0-8953-98EEE344A9C6}"/>
              </a:ext>
            </a:extLst>
          </p:cNvPr>
          <p:cNvCxnSpPr>
            <a:cxnSpLocks/>
          </p:cNvCxnSpPr>
          <p:nvPr>
            <p:custDataLst>
              <p:tags r:id="rId4"/>
            </p:custDataLst>
          </p:nvPr>
        </p:nvCxnSpPr>
        <p:spPr bwMode="auto">
          <a:xfrm>
            <a:off x="2413000" y="2603500"/>
            <a:ext cx="79375" cy="0"/>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40" name="Rectangle 3">
            <a:extLst>
              <a:ext uri="{FF2B5EF4-FFF2-40B4-BE49-F238E27FC236}">
                <a16:creationId xmlns:a16="http://schemas.microsoft.com/office/drawing/2014/main" id="{78014F47-E4B7-46FD-89A7-4004EAB3ED7D}"/>
              </a:ext>
            </a:extLst>
          </p:cNvPr>
          <p:cNvSpPr>
            <a:spLocks noGrp="1" noChangeArrowheads="1"/>
          </p:cNvSpPr>
          <p:nvPr>
            <p:custDataLst>
              <p:tags r:id="rId5"/>
            </p:custDataLst>
          </p:nvPr>
        </p:nvSpPr>
        <p:spPr bwMode="gray">
          <a:xfrm>
            <a:off x="2455863" y="2535238"/>
            <a:ext cx="292100" cy="136525"/>
          </a:xfrm>
          <a:prstGeom prst="rect">
            <a:avLst/>
          </a:pr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85002CE7-3107-4A18-9A6B-E5B68EEF0307}" type="datetime'''2'''''''',''''''1''''''''''''%'''''''''''''''''''">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73" name="Chart 3">
            <a:extLst>
              <a:ext uri="{FF2B5EF4-FFF2-40B4-BE49-F238E27FC236}">
                <a16:creationId xmlns:a16="http://schemas.microsoft.com/office/drawing/2014/main" id="{6BF1284D-6AED-4A40-B706-22C5974A4393}"/>
              </a:ext>
            </a:extLst>
          </p:cNvPr>
          <p:cNvGraphicFramePr/>
          <p:nvPr>
            <p:custDataLst>
              <p:tags r:id="rId6"/>
            </p:custDataLst>
          </p:nvPr>
        </p:nvGraphicFramePr>
        <p:xfrm>
          <a:off x="2355850" y="2752725"/>
          <a:ext cx="5429250" cy="496888"/>
        </p:xfrm>
        <a:graphic>
          <a:graphicData uri="http://schemas.openxmlformats.org/drawingml/2006/chart">
            <c:chart xmlns:c="http://schemas.openxmlformats.org/drawingml/2006/chart" xmlns:r="http://schemas.openxmlformats.org/officeDocument/2006/relationships" r:id="rId32"/>
          </a:graphicData>
        </a:graphic>
      </p:graphicFrame>
      <p:cxnSp>
        <p:nvCxnSpPr>
          <p:cNvPr id="16" name="Gerader Verbinder 15">
            <a:extLst>
              <a:ext uri="{FF2B5EF4-FFF2-40B4-BE49-F238E27FC236}">
                <a16:creationId xmlns:a16="http://schemas.microsoft.com/office/drawing/2014/main" id="{C937FAA7-3D12-4B5D-8467-CE1B2F79744F}"/>
              </a:ext>
            </a:extLst>
          </p:cNvPr>
          <p:cNvCxnSpPr/>
          <p:nvPr>
            <p:custDataLst>
              <p:tags r:id="rId7"/>
            </p:custDataLst>
          </p:nvPr>
        </p:nvCxnSpPr>
        <p:spPr bwMode="auto">
          <a:xfrm flipH="1" flipV="1">
            <a:off x="2528888" y="3054350"/>
            <a:ext cx="80963"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5" name="Rectangle 3">
            <a:extLst>
              <a:ext uri="{FF2B5EF4-FFF2-40B4-BE49-F238E27FC236}">
                <a16:creationId xmlns:a16="http://schemas.microsoft.com/office/drawing/2014/main" id="{5697F69E-6316-47FD-A512-5BEEC64B3C0A}"/>
              </a:ext>
            </a:extLst>
          </p:cNvPr>
          <p:cNvSpPr>
            <a:spLocks noGrp="1" noChangeArrowheads="1"/>
          </p:cNvSpPr>
          <p:nvPr>
            <p:custDataLst>
              <p:tags r:id="rId8"/>
            </p:custDataLst>
          </p:nvPr>
        </p:nvSpPr>
        <p:spPr bwMode="gray">
          <a:xfrm>
            <a:off x="2563813" y="2921000"/>
            <a:ext cx="292100" cy="136525"/>
          </a:xfrm>
          <a:prstGeom prst="rect">
            <a:avLst/>
          </a:pr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DFE33C9-35B1-452D-A79E-45CE200C43B1}" type="datetime'3'''''''''''''''''''',4''''''''''''''''''''%'''''''''''''''''">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75" name="Chart 3">
            <a:extLst>
              <a:ext uri="{FF2B5EF4-FFF2-40B4-BE49-F238E27FC236}">
                <a16:creationId xmlns:a16="http://schemas.microsoft.com/office/drawing/2014/main" id="{5183C132-FC90-4304-A36B-5CE200CCBF7A}"/>
              </a:ext>
            </a:extLst>
          </p:cNvPr>
          <p:cNvGraphicFramePr/>
          <p:nvPr>
            <p:custDataLst>
              <p:tags r:id="rId9"/>
            </p:custDataLst>
          </p:nvPr>
        </p:nvGraphicFramePr>
        <p:xfrm>
          <a:off x="2355850" y="3117850"/>
          <a:ext cx="5429250" cy="496888"/>
        </p:xfrm>
        <a:graphic>
          <a:graphicData uri="http://schemas.openxmlformats.org/drawingml/2006/chart">
            <c:chart xmlns:c="http://schemas.openxmlformats.org/drawingml/2006/chart" xmlns:r="http://schemas.openxmlformats.org/officeDocument/2006/relationships" r:id="rId33"/>
          </a:graphicData>
        </a:graphic>
      </p:graphicFrame>
      <p:cxnSp>
        <p:nvCxnSpPr>
          <p:cNvPr id="33" name="Gerader Verbinder 32">
            <a:extLst>
              <a:ext uri="{FF2B5EF4-FFF2-40B4-BE49-F238E27FC236}">
                <a16:creationId xmlns:a16="http://schemas.microsoft.com/office/drawing/2014/main" id="{C9863310-BDFE-4780-B112-6776685C81B1}"/>
              </a:ext>
            </a:extLst>
          </p:cNvPr>
          <p:cNvCxnSpPr/>
          <p:nvPr>
            <p:custDataLst>
              <p:tags r:id="rId10"/>
            </p:custDataLst>
          </p:nvPr>
        </p:nvCxnSpPr>
        <p:spPr bwMode="auto">
          <a:xfrm flipH="1" flipV="1">
            <a:off x="2492375" y="3419475"/>
            <a:ext cx="117475"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76" name="Chart 3">
            <a:extLst>
              <a:ext uri="{FF2B5EF4-FFF2-40B4-BE49-F238E27FC236}">
                <a16:creationId xmlns:a16="http://schemas.microsoft.com/office/drawing/2014/main" id="{AB14A1F5-CC74-4D27-8408-6EA95F8EACB8}"/>
              </a:ext>
            </a:extLst>
          </p:cNvPr>
          <p:cNvGraphicFramePr/>
          <p:nvPr>
            <p:custDataLst>
              <p:tags r:id="rId11"/>
            </p:custDataLst>
          </p:nvPr>
        </p:nvGraphicFramePr>
        <p:xfrm>
          <a:off x="2355850" y="3492500"/>
          <a:ext cx="5429250" cy="474663"/>
        </p:xfrm>
        <a:graphic>
          <a:graphicData uri="http://schemas.openxmlformats.org/drawingml/2006/chart">
            <c:chart xmlns:c="http://schemas.openxmlformats.org/drawingml/2006/chart" xmlns:r="http://schemas.openxmlformats.org/officeDocument/2006/relationships" r:id="rId34"/>
          </a:graphicData>
        </a:graphic>
      </p:graphicFrame>
      <p:sp>
        <p:nvSpPr>
          <p:cNvPr id="42" name="Rectangle 3">
            <a:extLst>
              <a:ext uri="{FF2B5EF4-FFF2-40B4-BE49-F238E27FC236}">
                <a16:creationId xmlns:a16="http://schemas.microsoft.com/office/drawing/2014/main" id="{7DF22BCA-6B31-46A3-BD04-D60BD6B37272}"/>
              </a:ext>
            </a:extLst>
          </p:cNvPr>
          <p:cNvSpPr>
            <a:spLocks noGrp="1" noChangeArrowheads="1"/>
          </p:cNvSpPr>
          <p:nvPr>
            <p:custDataLst>
              <p:tags r:id="rId12"/>
            </p:custDataLst>
          </p:nvPr>
        </p:nvSpPr>
        <p:spPr bwMode="gray">
          <a:xfrm>
            <a:off x="2400300" y="3660775"/>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8880036-76EF-4B2A-8CBE-A4CFFB26F05B}" type="datetime'4'''''''''''''',1''''''%'''''''''''''''''''''">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4,1%</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44" name="Chart 3">
            <a:extLst>
              <a:ext uri="{FF2B5EF4-FFF2-40B4-BE49-F238E27FC236}">
                <a16:creationId xmlns:a16="http://schemas.microsoft.com/office/drawing/2014/main" id="{E5950B54-5B7C-48AF-8A1B-45916C2EA811}"/>
              </a:ext>
            </a:extLst>
          </p:cNvPr>
          <p:cNvGraphicFramePr/>
          <p:nvPr>
            <p:custDataLst>
              <p:tags r:id="rId13"/>
            </p:custDataLst>
          </p:nvPr>
        </p:nvGraphicFramePr>
        <p:xfrm>
          <a:off x="2355850" y="4238625"/>
          <a:ext cx="5429250" cy="496888"/>
        </p:xfrm>
        <a:graphic>
          <a:graphicData uri="http://schemas.openxmlformats.org/drawingml/2006/chart">
            <c:chart xmlns:c="http://schemas.openxmlformats.org/drawingml/2006/chart" xmlns:r="http://schemas.openxmlformats.org/officeDocument/2006/relationships" r:id="rId35"/>
          </a:graphicData>
        </a:graphic>
      </p:graphicFrame>
      <p:cxnSp>
        <p:nvCxnSpPr>
          <p:cNvPr id="52" name="Gerader Verbinder 51">
            <a:extLst>
              <a:ext uri="{FF2B5EF4-FFF2-40B4-BE49-F238E27FC236}">
                <a16:creationId xmlns:a16="http://schemas.microsoft.com/office/drawing/2014/main" id="{57929642-2A62-4E04-AC6C-8B98539112EC}"/>
              </a:ext>
            </a:extLst>
          </p:cNvPr>
          <p:cNvCxnSpPr>
            <a:cxnSpLocks/>
          </p:cNvCxnSpPr>
          <p:nvPr>
            <p:custDataLst>
              <p:tags r:id="rId14"/>
            </p:custDataLst>
          </p:nvPr>
        </p:nvCxnSpPr>
        <p:spPr bwMode="auto">
          <a:xfrm flipH="1">
            <a:off x="2492375" y="4397375"/>
            <a:ext cx="117475" cy="349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6" name="Chart 3">
            <a:extLst>
              <a:ext uri="{FF2B5EF4-FFF2-40B4-BE49-F238E27FC236}">
                <a16:creationId xmlns:a16="http://schemas.microsoft.com/office/drawing/2014/main" id="{C2B72D5D-5B30-42DE-8DAF-34462192F8A6}"/>
              </a:ext>
            </a:extLst>
          </p:cNvPr>
          <p:cNvGraphicFramePr/>
          <p:nvPr>
            <p:custDataLst>
              <p:tags r:id="rId15"/>
            </p:custDataLst>
          </p:nvPr>
        </p:nvGraphicFramePr>
        <p:xfrm>
          <a:off x="2365375" y="4637088"/>
          <a:ext cx="5429250" cy="474662"/>
        </p:xfrm>
        <a:graphic>
          <a:graphicData uri="http://schemas.openxmlformats.org/drawingml/2006/chart">
            <c:chart xmlns:c="http://schemas.openxmlformats.org/drawingml/2006/chart" xmlns:r="http://schemas.openxmlformats.org/officeDocument/2006/relationships" r:id="rId36"/>
          </a:graphicData>
        </a:graphic>
      </p:graphicFrame>
      <p:sp>
        <p:nvSpPr>
          <p:cNvPr id="67" name="Rectangle 3">
            <a:extLst>
              <a:ext uri="{FF2B5EF4-FFF2-40B4-BE49-F238E27FC236}">
                <a16:creationId xmlns:a16="http://schemas.microsoft.com/office/drawing/2014/main" id="{E72FC7D7-028C-415C-8877-B8FC111B78A3}"/>
              </a:ext>
            </a:extLst>
          </p:cNvPr>
          <p:cNvSpPr>
            <a:spLocks noGrp="1" noChangeArrowheads="1"/>
          </p:cNvSpPr>
          <p:nvPr>
            <p:custDataLst>
              <p:tags r:id="rId16"/>
            </p:custDataLst>
          </p:nvPr>
        </p:nvSpPr>
        <p:spPr bwMode="gray">
          <a:xfrm>
            <a:off x="2355850" y="4805363"/>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A3CB1B87-41B6-4C80-9DDD-A270B002353D}" type="datetime'''''''''''''''2'''''''''',''''''1''''''%'">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8" name="Chart 3">
            <a:extLst>
              <a:ext uri="{FF2B5EF4-FFF2-40B4-BE49-F238E27FC236}">
                <a16:creationId xmlns:a16="http://schemas.microsoft.com/office/drawing/2014/main" id="{B169D9A5-F086-4EB0-9D76-C868B55E7775}"/>
              </a:ext>
            </a:extLst>
          </p:cNvPr>
          <p:cNvGraphicFramePr/>
          <p:nvPr>
            <p:custDataLst>
              <p:tags r:id="rId17"/>
            </p:custDataLst>
          </p:nvPr>
        </p:nvGraphicFramePr>
        <p:xfrm>
          <a:off x="2355850" y="5075238"/>
          <a:ext cx="5429250" cy="474662"/>
        </p:xfrm>
        <a:graphic>
          <a:graphicData uri="http://schemas.openxmlformats.org/drawingml/2006/chart">
            <c:chart xmlns:c="http://schemas.openxmlformats.org/drawingml/2006/chart" xmlns:r="http://schemas.openxmlformats.org/officeDocument/2006/relationships" r:id="rId37"/>
          </a:graphicData>
        </a:graphic>
      </p:graphicFrame>
      <p:sp>
        <p:nvSpPr>
          <p:cNvPr id="74" name="Rectangle 3">
            <a:extLst>
              <a:ext uri="{FF2B5EF4-FFF2-40B4-BE49-F238E27FC236}">
                <a16:creationId xmlns:a16="http://schemas.microsoft.com/office/drawing/2014/main" id="{9370702C-E984-4FAB-AC9C-CCAC787ABD5B}"/>
              </a:ext>
            </a:extLst>
          </p:cNvPr>
          <p:cNvSpPr>
            <a:spLocks noGrp="1" noChangeArrowheads="1"/>
          </p:cNvSpPr>
          <p:nvPr>
            <p:custDataLst>
              <p:tags r:id="rId18"/>
            </p:custDataLst>
          </p:nvPr>
        </p:nvSpPr>
        <p:spPr bwMode="gray">
          <a:xfrm>
            <a:off x="2382838" y="5243513"/>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F49DDBC-ACA6-4372-B7D8-A78987136674}" type="datetime'3'''''''',''''''''''''''''''''5''%'">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35" name="Chart 3">
            <a:extLst>
              <a:ext uri="{FF2B5EF4-FFF2-40B4-BE49-F238E27FC236}">
                <a16:creationId xmlns:a16="http://schemas.microsoft.com/office/drawing/2014/main" id="{9770E96C-3BB0-47DD-80C4-8ACD7747D976}"/>
              </a:ext>
            </a:extLst>
          </p:cNvPr>
          <p:cNvGraphicFramePr/>
          <p:nvPr>
            <p:custDataLst>
              <p:tags r:id="rId19"/>
            </p:custDataLst>
          </p:nvPr>
        </p:nvGraphicFramePr>
        <p:xfrm>
          <a:off x="2355850" y="5484813"/>
          <a:ext cx="5429250" cy="496887"/>
        </p:xfrm>
        <a:graphic>
          <a:graphicData uri="http://schemas.openxmlformats.org/drawingml/2006/chart">
            <c:chart xmlns:c="http://schemas.openxmlformats.org/drawingml/2006/chart" xmlns:r="http://schemas.openxmlformats.org/officeDocument/2006/relationships" r:id="rId38"/>
          </a:graphicData>
        </a:graphic>
      </p:graphicFrame>
      <p:cxnSp>
        <p:nvCxnSpPr>
          <p:cNvPr id="80" name="Gerader Verbinder 79">
            <a:extLst>
              <a:ext uri="{FF2B5EF4-FFF2-40B4-BE49-F238E27FC236}">
                <a16:creationId xmlns:a16="http://schemas.microsoft.com/office/drawing/2014/main" id="{5B05CCC4-E7C3-4F23-BED4-AE3E9F44C64C}"/>
              </a:ext>
            </a:extLst>
          </p:cNvPr>
          <p:cNvCxnSpPr/>
          <p:nvPr>
            <p:custDataLst>
              <p:tags r:id="rId20"/>
            </p:custDataLst>
          </p:nvPr>
        </p:nvCxnSpPr>
        <p:spPr bwMode="auto">
          <a:xfrm flipH="1" flipV="1">
            <a:off x="2528888" y="5786438"/>
            <a:ext cx="80963"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36" name="Rectangle 2">
            <a:extLst>
              <a:ext uri="{FF2B5EF4-FFF2-40B4-BE49-F238E27FC236}">
                <a16:creationId xmlns:a16="http://schemas.microsoft.com/office/drawing/2014/main" id="{70655350-1A9F-4934-B0D0-5688B7981485}"/>
              </a:ext>
            </a:extLst>
          </p:cNvPr>
          <p:cNvSpPr txBox="1">
            <a:spLocks noChangeArrowheads="1"/>
          </p:cNvSpPr>
          <p:nvPr/>
        </p:nvSpPr>
        <p:spPr bwMode="auto">
          <a:xfrm>
            <a:off x="143731" y="1146175"/>
            <a:ext cx="8856538" cy="4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000">
                <a:solidFill>
                  <a:schemeClr val="tx2"/>
                </a:solidFill>
                <a:latin typeface="+mj-lt"/>
                <a:ea typeface="+mj-ea"/>
                <a:cs typeface="+mj-cs"/>
              </a:defRPr>
            </a:lvl1pPr>
            <a:lvl2pPr algn="l" rtl="0" eaLnBrk="1" fontAlgn="base" hangingPunct="1">
              <a:spcBef>
                <a:spcPct val="0"/>
              </a:spcBef>
              <a:spcAft>
                <a:spcPct val="0"/>
              </a:spcAft>
              <a:defRPr sz="2000">
                <a:solidFill>
                  <a:schemeClr val="tx2"/>
                </a:solidFill>
                <a:latin typeface="Arial Black" pitchFamily="34" charset="0"/>
              </a:defRPr>
            </a:lvl2pPr>
            <a:lvl3pPr algn="l" rtl="0" eaLnBrk="1" fontAlgn="base" hangingPunct="1">
              <a:spcBef>
                <a:spcPct val="0"/>
              </a:spcBef>
              <a:spcAft>
                <a:spcPct val="0"/>
              </a:spcAft>
              <a:defRPr sz="2000">
                <a:solidFill>
                  <a:schemeClr val="tx2"/>
                </a:solidFill>
                <a:latin typeface="Arial Black" pitchFamily="34" charset="0"/>
              </a:defRPr>
            </a:lvl3pPr>
            <a:lvl4pPr algn="l" rtl="0" eaLnBrk="1" fontAlgn="base" hangingPunct="1">
              <a:spcBef>
                <a:spcPct val="0"/>
              </a:spcBef>
              <a:spcAft>
                <a:spcPct val="0"/>
              </a:spcAft>
              <a:defRPr sz="2000">
                <a:solidFill>
                  <a:schemeClr val="tx2"/>
                </a:solidFill>
                <a:latin typeface="Arial Black" pitchFamily="34" charset="0"/>
              </a:defRPr>
            </a:lvl4pPr>
            <a:lvl5pPr algn="l" rtl="0" eaLnBrk="1" fontAlgn="base" hangingPunct="1">
              <a:spcBef>
                <a:spcPct val="0"/>
              </a:spcBef>
              <a:spcAft>
                <a:spcPct val="0"/>
              </a:spcAft>
              <a:defRPr sz="2000">
                <a:solidFill>
                  <a:schemeClr val="tx2"/>
                </a:solidFill>
                <a:latin typeface="Arial Black" pitchFamily="34" charset="0"/>
              </a:defRPr>
            </a:lvl5pPr>
            <a:lvl6pPr marL="457200" algn="l" rtl="0" eaLnBrk="1" fontAlgn="base" hangingPunct="1">
              <a:spcBef>
                <a:spcPct val="0"/>
              </a:spcBef>
              <a:spcAft>
                <a:spcPct val="0"/>
              </a:spcAft>
              <a:defRPr sz="2000">
                <a:solidFill>
                  <a:schemeClr val="tx2"/>
                </a:solidFill>
                <a:latin typeface="Arial Black" pitchFamily="34" charset="0"/>
              </a:defRPr>
            </a:lvl6pPr>
            <a:lvl7pPr marL="914400" algn="l" rtl="0" eaLnBrk="1" fontAlgn="base" hangingPunct="1">
              <a:spcBef>
                <a:spcPct val="0"/>
              </a:spcBef>
              <a:spcAft>
                <a:spcPct val="0"/>
              </a:spcAft>
              <a:defRPr sz="2000">
                <a:solidFill>
                  <a:schemeClr val="tx2"/>
                </a:solidFill>
                <a:latin typeface="Arial Black" pitchFamily="34" charset="0"/>
              </a:defRPr>
            </a:lvl7pPr>
            <a:lvl8pPr marL="1371600" algn="l" rtl="0" eaLnBrk="1" fontAlgn="base" hangingPunct="1">
              <a:spcBef>
                <a:spcPct val="0"/>
              </a:spcBef>
              <a:spcAft>
                <a:spcPct val="0"/>
              </a:spcAft>
              <a:defRPr sz="2000">
                <a:solidFill>
                  <a:schemeClr val="tx2"/>
                </a:solidFill>
                <a:latin typeface="Arial Black" pitchFamily="34" charset="0"/>
              </a:defRPr>
            </a:lvl8pPr>
            <a:lvl9pPr marL="1828800" algn="l" rtl="0" eaLnBrk="1" fontAlgn="base" hangingPunct="1">
              <a:spcBef>
                <a:spcPct val="0"/>
              </a:spcBef>
              <a:spcAft>
                <a:spcPct val="0"/>
              </a:spcAft>
              <a:defRPr sz="2000">
                <a:solidFill>
                  <a:schemeClr val="tx2"/>
                </a:solidFill>
                <a:latin typeface="Arial Black"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2000" b="0" i="0" u="none" strike="noStrike" kern="0" cap="none" spc="0" normalizeH="0" baseline="0" noProof="0" dirty="0">
                <a:ln>
                  <a:noFill/>
                </a:ln>
                <a:solidFill>
                  <a:srgbClr val="000000"/>
                </a:solidFill>
                <a:effectLst/>
                <a:uLnTx/>
                <a:uFillTx/>
                <a:latin typeface="Arial Black"/>
                <a:ea typeface="+mj-ea"/>
                <a:cs typeface="+mj-cs"/>
              </a:rPr>
              <a:t>Befunde – Itembatterie 6 – Auswirkungen der </a:t>
            </a:r>
            <a:r>
              <a:rPr kumimoji="0" lang="de-DE" altLang="de-DE" sz="2000" b="0" i="0" u="none" strike="noStrike" kern="0" cap="none" spc="0" normalizeH="0" baseline="0" noProof="0" dirty="0" err="1">
                <a:ln>
                  <a:noFill/>
                </a:ln>
                <a:solidFill>
                  <a:srgbClr val="000000"/>
                </a:solidFill>
                <a:effectLst/>
                <a:uLnTx/>
                <a:uFillTx/>
                <a:latin typeface="Arial Black"/>
                <a:ea typeface="+mj-ea"/>
                <a:cs typeface="+mj-cs"/>
              </a:rPr>
              <a:t>Markterkundung</a:t>
            </a:r>
            <a:endParaRPr kumimoji="0" lang="de-DE" altLang="de-DE" sz="2000" b="0" i="0" u="none" strike="noStrike" kern="0" cap="none" spc="0" normalizeH="0" baseline="0" noProof="0" dirty="0">
              <a:ln>
                <a:noFill/>
              </a:ln>
              <a:solidFill>
                <a:srgbClr val="000000"/>
              </a:solidFill>
              <a:effectLst/>
              <a:uLnTx/>
              <a:uFillTx/>
              <a:latin typeface="Arial Black"/>
              <a:ea typeface="+mj-ea"/>
              <a:cs typeface="+mj-cs"/>
            </a:endParaRPr>
          </a:p>
        </p:txBody>
      </p:sp>
      <p:cxnSp>
        <p:nvCxnSpPr>
          <p:cNvPr id="57" name="Gerader Verbinder 56">
            <a:extLst>
              <a:ext uri="{FF2B5EF4-FFF2-40B4-BE49-F238E27FC236}">
                <a16:creationId xmlns:a16="http://schemas.microsoft.com/office/drawing/2014/main" id="{D67CFCC4-95C4-4853-ACC5-247DF07B2248}"/>
              </a:ext>
            </a:extLst>
          </p:cNvPr>
          <p:cNvCxnSpPr/>
          <p:nvPr>
            <p:custDataLst>
              <p:tags r:id="rId21"/>
            </p:custDataLst>
          </p:nvPr>
        </p:nvCxnSpPr>
        <p:spPr bwMode="auto">
          <a:xfrm flipV="1">
            <a:off x="2752725" y="2479675"/>
            <a:ext cx="0" cy="36513"/>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34" name="Chart 3">
            <a:extLst>
              <a:ext uri="{FF2B5EF4-FFF2-40B4-BE49-F238E27FC236}">
                <a16:creationId xmlns:a16="http://schemas.microsoft.com/office/drawing/2014/main" id="{86A815D3-D11F-460A-84CD-CE0C4A2D6B9F}"/>
              </a:ext>
            </a:extLst>
          </p:cNvPr>
          <p:cNvGraphicFramePr/>
          <p:nvPr>
            <p:custDataLst>
              <p:tags r:id="rId22"/>
            </p:custDataLst>
          </p:nvPr>
        </p:nvGraphicFramePr>
        <p:xfrm>
          <a:off x="2365375" y="5934075"/>
          <a:ext cx="5429250" cy="496888"/>
        </p:xfrm>
        <a:graphic>
          <a:graphicData uri="http://schemas.openxmlformats.org/drawingml/2006/chart">
            <c:chart xmlns:c="http://schemas.openxmlformats.org/drawingml/2006/chart" xmlns:r="http://schemas.openxmlformats.org/officeDocument/2006/relationships" r:id="rId39"/>
          </a:graphicData>
        </a:graphic>
      </p:graphicFrame>
      <p:cxnSp>
        <p:nvCxnSpPr>
          <p:cNvPr id="61" name="Gerader Verbinder 60">
            <a:extLst>
              <a:ext uri="{FF2B5EF4-FFF2-40B4-BE49-F238E27FC236}">
                <a16:creationId xmlns:a16="http://schemas.microsoft.com/office/drawing/2014/main" id="{A1F6460F-126A-4DA5-8CDD-4946580FF0DF}"/>
              </a:ext>
            </a:extLst>
          </p:cNvPr>
          <p:cNvCxnSpPr>
            <a:cxnSpLocks/>
          </p:cNvCxnSpPr>
          <p:nvPr>
            <p:custDataLst>
              <p:tags r:id="rId23"/>
            </p:custDataLst>
          </p:nvPr>
        </p:nvCxnSpPr>
        <p:spPr bwMode="auto">
          <a:xfrm>
            <a:off x="2760663" y="6092825"/>
            <a:ext cx="0" cy="34925"/>
          </a:xfrm>
          <a:prstGeom prst="line">
            <a:avLst/>
          </a:prstGeom>
          <a:ln w="63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62" name="Rectangle 3">
            <a:extLst>
              <a:ext uri="{FF2B5EF4-FFF2-40B4-BE49-F238E27FC236}">
                <a16:creationId xmlns:a16="http://schemas.microsoft.com/office/drawing/2014/main" id="{F817E814-1847-4DDB-BC61-5C518CD13A37}"/>
              </a:ext>
            </a:extLst>
          </p:cNvPr>
          <p:cNvSpPr>
            <a:spLocks noGrp="1" noChangeArrowheads="1"/>
          </p:cNvSpPr>
          <p:nvPr>
            <p:custDataLst>
              <p:tags r:id="rId24"/>
            </p:custDataLst>
          </p:nvPr>
        </p:nvSpPr>
        <p:spPr bwMode="gray">
          <a:xfrm>
            <a:off x="2411413" y="6124575"/>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0E350DAF-C5B7-4876-BDE6-B922153F9C2C}" type="datetime'''''''''''''''''4,''''''''''''''''''''''2''''''''%'''''''">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graphicFrame>
        <p:nvGraphicFramePr>
          <p:cNvPr id="96" name="Chart 3">
            <a:extLst>
              <a:ext uri="{FF2B5EF4-FFF2-40B4-BE49-F238E27FC236}">
                <a16:creationId xmlns:a16="http://schemas.microsoft.com/office/drawing/2014/main" id="{79952F63-B7F9-414D-BD57-4F4E6DDE34E3}"/>
              </a:ext>
            </a:extLst>
          </p:cNvPr>
          <p:cNvGraphicFramePr/>
          <p:nvPr>
            <p:custDataLst>
              <p:tags r:id="rId25"/>
            </p:custDataLst>
          </p:nvPr>
        </p:nvGraphicFramePr>
        <p:xfrm>
          <a:off x="2355850" y="3879850"/>
          <a:ext cx="5429250" cy="476250"/>
        </p:xfrm>
        <a:graphic>
          <a:graphicData uri="http://schemas.openxmlformats.org/drawingml/2006/chart">
            <c:chart xmlns:c="http://schemas.openxmlformats.org/drawingml/2006/chart" xmlns:r="http://schemas.openxmlformats.org/officeDocument/2006/relationships" r:id="rId40"/>
          </a:graphicData>
        </a:graphic>
      </p:graphicFrame>
      <p:sp>
        <p:nvSpPr>
          <p:cNvPr id="93" name="Rectangle 3">
            <a:extLst>
              <a:ext uri="{FF2B5EF4-FFF2-40B4-BE49-F238E27FC236}">
                <a16:creationId xmlns:a16="http://schemas.microsoft.com/office/drawing/2014/main" id="{E48BBB34-14C3-4EE3-9320-9B3DB4B3362A}"/>
              </a:ext>
            </a:extLst>
          </p:cNvPr>
          <p:cNvSpPr>
            <a:spLocks noGrp="1" noChangeArrowheads="1"/>
          </p:cNvSpPr>
          <p:nvPr>
            <p:custDataLst>
              <p:tags r:id="rId26"/>
            </p:custDataLst>
          </p:nvPr>
        </p:nvSpPr>
        <p:spPr bwMode="gray">
          <a:xfrm>
            <a:off x="2382838" y="4048125"/>
            <a:ext cx="292100" cy="136525"/>
          </a:xfrm>
          <a:prstGeom prst="rect">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875" tIns="0" rIns="15875" bIns="0"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0C9246E-E884-4D56-8F3A-B3B9BB5A3924}" type="datetime'''''''''''''''3'''''',''''''''5''''''''''%'">
              <a:rPr kumimoji="0" lang="de-DE" altLang="en-US" sz="900" b="0" i="0" u="none" strike="noStrike" kern="0" cap="none" spc="0" normalizeH="0" baseline="0" noProof="0" smtClean="0">
                <a:ln>
                  <a:noFill/>
                </a:ln>
                <a:solidFill>
                  <a:srgbClr val="000000"/>
                </a:solidFill>
                <a:effectLst/>
                <a:uLnTx/>
                <a:uFillTx/>
                <a:latin typeface="Arial"/>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de-DE" altLang="de-DE" sz="900" b="0" i="0" u="none" strike="noStrike" kern="0" cap="none" spc="0" normalizeH="0" baseline="0" noProof="0" dirty="0">
              <a:ln>
                <a:noFill/>
              </a:ln>
              <a:solidFill>
                <a:srgbClr val="000000"/>
              </a:solidFill>
              <a:effectLst/>
              <a:uLnTx/>
              <a:uFillTx/>
              <a:latin typeface="Arial"/>
              <a:ea typeface="+mn-ea"/>
              <a:cs typeface="+mn-cs"/>
            </a:endParaRPr>
          </a:p>
        </p:txBody>
      </p:sp>
      <p:pic>
        <p:nvPicPr>
          <p:cNvPr id="30" name="Grafik 29">
            <a:extLst>
              <a:ext uri="{FF2B5EF4-FFF2-40B4-BE49-F238E27FC236}">
                <a16:creationId xmlns:a16="http://schemas.microsoft.com/office/drawing/2014/main" id="{1E191E65-1BF9-41B0-8A7F-3502D9D87EF2}"/>
              </a:ext>
            </a:extLst>
          </p:cNvPr>
          <p:cNvPicPr>
            <a:picLocks noChangeAspect="1"/>
          </p:cNvPicPr>
          <p:nvPr/>
        </p:nvPicPr>
        <p:blipFill>
          <a:blip r:embed="rId41"/>
          <a:stretch>
            <a:fillRect/>
          </a:stretch>
        </p:blipFill>
        <p:spPr>
          <a:xfrm>
            <a:off x="1461294" y="6380127"/>
            <a:ext cx="6953250" cy="257175"/>
          </a:xfrm>
          <a:prstGeom prst="rect">
            <a:avLst/>
          </a:prstGeom>
        </p:spPr>
      </p:pic>
      <p:pic>
        <p:nvPicPr>
          <p:cNvPr id="3" name="Grafik 2">
            <a:extLst>
              <a:ext uri="{FF2B5EF4-FFF2-40B4-BE49-F238E27FC236}">
                <a16:creationId xmlns:a16="http://schemas.microsoft.com/office/drawing/2014/main" id="{89E79DAE-5134-40E9-8C71-651D5D31E87F}"/>
              </a:ext>
            </a:extLst>
          </p:cNvPr>
          <p:cNvPicPr>
            <a:picLocks noChangeAspect="1"/>
          </p:cNvPicPr>
          <p:nvPr/>
        </p:nvPicPr>
        <p:blipFill>
          <a:blip r:embed="rId42"/>
          <a:stretch>
            <a:fillRect/>
          </a:stretch>
        </p:blipFill>
        <p:spPr>
          <a:xfrm>
            <a:off x="107950" y="-5931"/>
            <a:ext cx="2340263" cy="886994"/>
          </a:xfrm>
          <a:prstGeom prst="rect">
            <a:avLst/>
          </a:prstGeom>
        </p:spPr>
      </p:pic>
    </p:spTree>
    <p:extLst>
      <p:ext uri="{BB962C8B-B14F-4D97-AF65-F5344CB8AC3E}">
        <p14:creationId xmlns:p14="http://schemas.microsoft.com/office/powerpoint/2010/main" val="1217008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FF3: Welche Maßnahmen werden für eine verbesserte Markterkundung in der öffentlichen Beschaffung in Betracht gezogen?</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Rechteck 5">
            <a:extLst>
              <a:ext uri="{FF2B5EF4-FFF2-40B4-BE49-F238E27FC236}">
                <a16:creationId xmlns:a16="http://schemas.microsoft.com/office/drawing/2014/main" id="{65D074A3-61EC-4E3D-8277-B4F9A2AB17C7}"/>
              </a:ext>
            </a:extLst>
          </p:cNvPr>
          <p:cNvSpPr/>
          <p:nvPr/>
        </p:nvSpPr>
        <p:spPr>
          <a:xfrm>
            <a:off x="228600" y="2550656"/>
            <a:ext cx="8664575" cy="3971665"/>
          </a:xfrm>
          <a:prstGeom prst="rect">
            <a:avLst/>
          </a:prstGeom>
        </p:spPr>
        <p:txBody>
          <a:bodyPr wrap="square">
            <a:spAutoFit/>
          </a:bodyPr>
          <a:lstStyle/>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1"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Parallelisierung von Bedarfsplanung und Markterkundung:</a:t>
            </a:r>
          </a:p>
          <a:p>
            <a:pPr marL="800100" marR="0" lvl="1" indent="-342900" algn="l"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Bedarfsermittlung für das kommende Haushalts- oder Geschäftsjahr eng mit der Planung von Markterkundungsaktivitäten verknüpfen</a:t>
            </a:r>
          </a:p>
          <a:p>
            <a:pPr marL="457200" marR="0" lvl="1" indent="0" algn="l" defTabSz="914400" rtl="0" eaLnBrk="1" fontAlgn="base" latinLnBrk="0" hangingPunct="1">
              <a:lnSpc>
                <a:spcPts val="1600"/>
              </a:lnSpc>
              <a:spcBef>
                <a:spcPct val="0"/>
              </a:spcBef>
              <a:spcAft>
                <a:spcPts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1" u="none" strike="noStrike" kern="1200" cap="none" spc="0" normalizeH="0" baseline="0" noProof="0" dirty="0">
                <a:ln>
                  <a:noFill/>
                </a:ln>
                <a:solidFill>
                  <a:srgbClr val="E67015"/>
                </a:solidFill>
                <a:effectLst/>
                <a:uLnTx/>
                <a:uFillTx/>
                <a:latin typeface="Arial" panose="020B0604020202020204" pitchFamily="34" charset="0"/>
                <a:ea typeface="+mn-ea"/>
                <a:cs typeface="Times New Roman" panose="02020603050405020304" pitchFamily="18" charset="0"/>
              </a:rPr>
              <a:t>Ziele der Markterkundung: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Gründliche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Bewertung des Auftragswerts</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die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Intensivierung des Wettbewerbs</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und das Gewinnen umfassender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Markteinblicke</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um eine effektive Beschaffungsstrategie zu entwickeln.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endPar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1"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Durchführung der Markterkundung:</a:t>
            </a:r>
            <a:r>
              <a:rPr kumimoji="0" lang="de-DE" sz="1100" b="1" i="0" u="none" strike="noStrike" kern="1200" cap="none" spc="0" normalizeH="0" baseline="0" noProof="0" dirty="0">
                <a:ln>
                  <a:noFill/>
                </a:ln>
                <a:solidFill>
                  <a:srgbClr val="E67015"/>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Interdisziplinärer und empathischer Austausch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(intern und extern) ist entscheidend, um die Bedürfnisse und Perspektiven aller Beteiligten zu erfassen und darauf zielgerichtet zu reagieren.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Dies fördert nicht nur eine effektive Zusammenarbeit, sondern ermöglicht auch das Aufkommen kreativer und innovativer Lösungsansätze im Markterkundungsprozess.</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1" i="1" u="none" strike="noStrike" kern="1200" cap="none" spc="0" normalizeH="0" baseline="0" noProof="0" dirty="0">
                <a:ln>
                  <a:noFill/>
                </a:ln>
                <a:solidFill>
                  <a:srgbClr val="E67015"/>
                </a:solidFill>
                <a:effectLst/>
                <a:uLnTx/>
                <a:uFillTx/>
                <a:latin typeface="Arial" panose="020B0604020202020204" pitchFamily="34" charset="0"/>
                <a:ea typeface="+mn-ea"/>
                <a:cs typeface="Times New Roman" panose="02020603050405020304" pitchFamily="18" charset="0"/>
              </a:rPr>
              <a:t>Ergebnis der Markterkundung: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Die Beschäftigung mit und das </a:t>
            </a: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Überwinden von Herausforderungen </a:t>
            </a: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bilden bereits einen bedeutenden Teil des angestrebten Mehrwerts, der aus der Durchführung von Markterkundungen resultieren soll. </a:t>
            </a:r>
          </a:p>
          <a:p>
            <a:pPr marL="800100" marR="0" lvl="1" indent="-342900" algn="just" defTabSz="914400" rtl="0" eaLnBrk="1" fontAlgn="base" latinLnBrk="0" hangingPunct="1">
              <a:lnSpc>
                <a:spcPts val="1600"/>
              </a:lnSpc>
              <a:spcBef>
                <a:spcPct val="0"/>
              </a:spcBef>
              <a:spcAft>
                <a:spcPts val="0"/>
              </a:spcAft>
              <a:buClrTx/>
              <a:buSzTx/>
              <a:buFont typeface="Symbol" panose="05050102010706020507" pitchFamily="18" charset="2"/>
              <a:buChar char=""/>
              <a:tabLst/>
              <a:defRPr/>
            </a:pPr>
            <a:r>
              <a:rPr kumimoji="0" lang="de-DE" sz="11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Aktives Befassen mit potenziell innovativen Lieferanten, die möglicherweise zuvor unentdeckt geblieben wären und gegebenenfalls auch nicht an geplanten Vergaben teilgenommen hätten.</a:t>
            </a:r>
          </a:p>
        </p:txBody>
      </p:sp>
      <p:sp>
        <p:nvSpPr>
          <p:cNvPr id="7" name="Rechteck 6">
            <a:extLst>
              <a:ext uri="{FF2B5EF4-FFF2-40B4-BE49-F238E27FC236}">
                <a16:creationId xmlns:a16="http://schemas.microsoft.com/office/drawing/2014/main" id="{20E8D4C1-042F-44F7-9D23-93FD6CDC22E8}"/>
              </a:ext>
            </a:extLst>
          </p:cNvPr>
          <p:cNvSpPr/>
          <p:nvPr/>
        </p:nvSpPr>
        <p:spPr>
          <a:xfrm>
            <a:off x="812896" y="2272310"/>
            <a:ext cx="8256739" cy="278346"/>
          </a:xfrm>
          <a:prstGeom prst="rect">
            <a:avLst/>
          </a:prstGeom>
        </p:spPr>
        <p:txBody>
          <a:bodyPr wrap="square">
            <a:spAutoFit/>
          </a:bodyPr>
          <a:lstStyle/>
          <a:p>
            <a:pPr marL="0" marR="0" lvl="0" indent="0" algn="l" defTabSz="914400" rtl="0" eaLnBrk="1" fontAlgn="base" latinLnBrk="0" hangingPunct="1">
              <a:lnSpc>
                <a:spcPts val="1600"/>
              </a:lnSpc>
              <a:spcBef>
                <a:spcPts val="600"/>
              </a:spcBef>
              <a:spcAft>
                <a:spcPts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Fokusgruppeninterviews mit 19 Teilnehmern verteilt auf zwei Termine</a:t>
            </a:r>
          </a:p>
        </p:txBody>
      </p:sp>
      <p:pic>
        <p:nvPicPr>
          <p:cNvPr id="8" name="Grafik 7" descr="Pfeil: Leichte Kurve">
            <a:extLst>
              <a:ext uri="{FF2B5EF4-FFF2-40B4-BE49-F238E27FC236}">
                <a16:creationId xmlns:a16="http://schemas.microsoft.com/office/drawing/2014/main" id="{E36B7524-DC8D-40FF-B03F-EC31F25596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8536" y="2134303"/>
            <a:ext cx="554360" cy="554360"/>
          </a:xfrm>
          <a:prstGeom prst="rect">
            <a:avLst/>
          </a:prstGeom>
        </p:spPr>
      </p:pic>
    </p:spTree>
    <p:extLst>
      <p:ext uri="{BB962C8B-B14F-4D97-AF65-F5344CB8AC3E}">
        <p14:creationId xmlns:p14="http://schemas.microsoft.com/office/powerpoint/2010/main" val="4029354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think-cell Folie" r:id="rId5" imgW="270" imgH="270" progId="TCLayout.ActiveDocument.1">
                  <p:embed/>
                </p:oleObj>
              </mc:Choice>
              <mc:Fallback>
                <p:oleObj name="think-cell Folie" r:id="rId5" imgW="270" imgH="270" progId="TCLayout.ActiveDocument.1">
                  <p:embed/>
                  <p:pic>
                    <p:nvPicPr>
                      <p:cNvPr id="3" name="Objek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hteck 1" hidden="1"/>
          <p:cNvSpPr/>
          <p:nvPr>
            <p:custDataLst>
              <p:tags r:id="rId3"/>
            </p:custDataLst>
          </p:nvPr>
        </p:nvSpPr>
        <p:spPr>
          <a:xfrm>
            <a:off x="0" y="0"/>
            <a:ext cx="158750" cy="158750"/>
          </a:xfrm>
          <a:prstGeom prst="rect">
            <a:avLst/>
          </a:prstGeom>
          <a:ln>
            <a:solidFill>
              <a:schemeClr val="tx1"/>
            </a:solidFill>
            <a:tailEnd type="none"/>
          </a:ln>
          <a:effectLst/>
        </p:spPr>
        <p:style>
          <a:lnRef idx="1">
            <a:schemeClr val="accent1"/>
          </a:lnRef>
          <a:fillRef idx="0">
            <a:schemeClr val="accent1"/>
          </a:fillRef>
          <a:effectRef idx="0">
            <a:schemeClr val="accent1"/>
          </a:effectRef>
          <a:fontRef idx="minor">
            <a:schemeClr val="tx1"/>
          </a:fontRef>
        </p:style>
        <p:txBody>
          <a:bodyPr wrap="none"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Titel 4">
            <a:extLst>
              <a:ext uri="{FF2B5EF4-FFF2-40B4-BE49-F238E27FC236}">
                <a16:creationId xmlns:a16="http://schemas.microsoft.com/office/drawing/2014/main" id="{BD4DF6BF-6E4F-45F2-AB90-15B37E33322B}"/>
              </a:ext>
            </a:extLst>
          </p:cNvPr>
          <p:cNvSpPr>
            <a:spLocks noGrp="1"/>
          </p:cNvSpPr>
          <p:nvPr>
            <p:ph type="title"/>
          </p:nvPr>
        </p:nvSpPr>
        <p:spPr/>
        <p:txBody>
          <a:bodyPr vert="horz"/>
          <a:lstStyle/>
          <a:p>
            <a:r>
              <a:rPr lang="de-DE" dirty="0"/>
              <a:t>Parallelisierung von Bedarfsplanung und Markterkundung</a:t>
            </a:r>
          </a:p>
        </p:txBody>
      </p:sp>
      <p:sp>
        <p:nvSpPr>
          <p:cNvPr id="41" name="Foliennummernplatzhalter 3">
            <a:extLst>
              <a:ext uri="{FF2B5EF4-FFF2-40B4-BE49-F238E27FC236}">
                <a16:creationId xmlns:a16="http://schemas.microsoft.com/office/drawing/2014/main" id="{64D48787-42BB-405E-80E1-F56703C0207B}"/>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altLang="de-DE" sz="1000" b="0" i="0" u="none" strike="noStrike" kern="1200" cap="none" spc="0" normalizeH="0" baseline="0" noProof="0" dirty="0">
                <a:ln>
                  <a:noFill/>
                </a:ln>
                <a:solidFill>
                  <a:srgbClr val="000000"/>
                </a:solidFill>
                <a:effectLst/>
                <a:uLnTx/>
                <a:uFillTx/>
                <a:latin typeface="Arial"/>
                <a:ea typeface="+mn-ea"/>
                <a:cs typeface="+mn-cs"/>
              </a:rPr>
            </a:b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feld 7">
            <a:extLst>
              <a:ext uri="{FF2B5EF4-FFF2-40B4-BE49-F238E27FC236}">
                <a16:creationId xmlns:a16="http://schemas.microsoft.com/office/drawing/2014/main" id="{F77C09C6-C61E-406F-93C5-8289B3775803}"/>
              </a:ext>
            </a:extLst>
          </p:cNvPr>
          <p:cNvSpPr txBox="1"/>
          <p:nvPr/>
        </p:nvSpPr>
        <p:spPr>
          <a:xfrm>
            <a:off x="827584" y="2132856"/>
            <a:ext cx="7250902"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FFFFFF">
                    <a:lumMod val="65000"/>
                  </a:srgbClr>
                </a:solidFill>
                <a:effectLst/>
                <a:uLnTx/>
                <a:uFillTx/>
                <a:latin typeface="Arial"/>
                <a:ea typeface="+mn-ea"/>
                <a:cs typeface="+mn-cs"/>
              </a:rPr>
              <a:t>Kontinuierliche Markterkundung (unabhängig, wichtigste Warengruppen) </a:t>
            </a:r>
          </a:p>
        </p:txBody>
      </p:sp>
      <p:cxnSp>
        <p:nvCxnSpPr>
          <p:cNvPr id="9" name="Gerade Verbindung mit Pfeil 8">
            <a:extLst>
              <a:ext uri="{FF2B5EF4-FFF2-40B4-BE49-F238E27FC236}">
                <a16:creationId xmlns:a16="http://schemas.microsoft.com/office/drawing/2014/main" id="{00C8E929-BD0C-4A50-8FFF-133E715859EF}"/>
              </a:ext>
            </a:extLst>
          </p:cNvPr>
          <p:cNvCxnSpPr/>
          <p:nvPr/>
        </p:nvCxnSpPr>
        <p:spPr>
          <a:xfrm>
            <a:off x="323546" y="2409855"/>
            <a:ext cx="8642945" cy="0"/>
          </a:xfrm>
          <a:prstGeom prst="straightConnector1">
            <a:avLst/>
          </a:prstGeom>
          <a:ln>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10" name="Gerader Verbinder 9">
            <a:extLst>
              <a:ext uri="{FF2B5EF4-FFF2-40B4-BE49-F238E27FC236}">
                <a16:creationId xmlns:a16="http://schemas.microsoft.com/office/drawing/2014/main" id="{62585424-B7E2-4251-ADDE-E945F2814CEE}"/>
              </a:ext>
            </a:extLst>
          </p:cNvPr>
          <p:cNvCxnSpPr>
            <a:cxnSpLocks/>
          </p:cNvCxnSpPr>
          <p:nvPr/>
        </p:nvCxnSpPr>
        <p:spPr>
          <a:xfrm>
            <a:off x="323850" y="2775404"/>
            <a:ext cx="2591966" cy="0"/>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1" name="Gerader Verbinder 10">
            <a:extLst>
              <a:ext uri="{FF2B5EF4-FFF2-40B4-BE49-F238E27FC236}">
                <a16:creationId xmlns:a16="http://schemas.microsoft.com/office/drawing/2014/main" id="{B5082C92-E371-46C0-8E89-980D22A30844}"/>
              </a:ext>
            </a:extLst>
          </p:cNvPr>
          <p:cNvCxnSpPr>
            <a:cxnSpLocks/>
          </p:cNvCxnSpPr>
          <p:nvPr/>
        </p:nvCxnSpPr>
        <p:spPr>
          <a:xfrm>
            <a:off x="3131840" y="2766187"/>
            <a:ext cx="2880320" cy="9218"/>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cxnSp>
        <p:nvCxnSpPr>
          <p:cNvPr id="12" name="Gerader Verbinder 11">
            <a:extLst>
              <a:ext uri="{FF2B5EF4-FFF2-40B4-BE49-F238E27FC236}">
                <a16:creationId xmlns:a16="http://schemas.microsoft.com/office/drawing/2014/main" id="{DFA4F811-2130-4B56-8468-9DACE8ECBFBE}"/>
              </a:ext>
            </a:extLst>
          </p:cNvPr>
          <p:cNvCxnSpPr>
            <a:cxnSpLocks/>
          </p:cNvCxnSpPr>
          <p:nvPr/>
        </p:nvCxnSpPr>
        <p:spPr>
          <a:xfrm>
            <a:off x="6231852" y="2775744"/>
            <a:ext cx="2734639" cy="0"/>
          </a:xfrm>
          <a:prstGeom prst="line">
            <a:avLst/>
          </a:prstGeom>
          <a:ln w="19050">
            <a:solidFill>
              <a:schemeClr val="tx1"/>
            </a:solidFill>
          </a:ln>
        </p:spPr>
        <p:style>
          <a:lnRef idx="1">
            <a:schemeClr val="accent4"/>
          </a:lnRef>
          <a:fillRef idx="0">
            <a:schemeClr val="accent4"/>
          </a:fillRef>
          <a:effectRef idx="0">
            <a:schemeClr val="accent4"/>
          </a:effectRef>
          <a:fontRef idx="minor">
            <a:schemeClr val="tx1"/>
          </a:fontRef>
        </p:style>
      </p:cxnSp>
      <p:sp>
        <p:nvSpPr>
          <p:cNvPr id="13" name="Textfeld 12">
            <a:extLst>
              <a:ext uri="{FF2B5EF4-FFF2-40B4-BE49-F238E27FC236}">
                <a16:creationId xmlns:a16="http://schemas.microsoft.com/office/drawing/2014/main" id="{E08942B8-868D-4A59-A5B0-53F0A1023C09}"/>
              </a:ext>
            </a:extLst>
          </p:cNvPr>
          <p:cNvSpPr txBox="1"/>
          <p:nvPr/>
        </p:nvSpPr>
        <p:spPr>
          <a:xfrm>
            <a:off x="647725" y="2498405"/>
            <a:ext cx="187220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Haushaltsjahr (HHJ) 1 </a:t>
            </a:r>
          </a:p>
        </p:txBody>
      </p:sp>
      <p:sp>
        <p:nvSpPr>
          <p:cNvPr id="14" name="Textfeld 13">
            <a:extLst>
              <a:ext uri="{FF2B5EF4-FFF2-40B4-BE49-F238E27FC236}">
                <a16:creationId xmlns:a16="http://schemas.microsoft.com/office/drawing/2014/main" id="{4ADBE815-0580-46AC-A695-4FDD1F38DB82}"/>
              </a:ext>
            </a:extLst>
          </p:cNvPr>
          <p:cNvSpPr txBox="1"/>
          <p:nvPr/>
        </p:nvSpPr>
        <p:spPr>
          <a:xfrm>
            <a:off x="3889087" y="2498405"/>
            <a:ext cx="151216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Haushaltsjahr 2 </a:t>
            </a:r>
          </a:p>
        </p:txBody>
      </p:sp>
      <p:sp>
        <p:nvSpPr>
          <p:cNvPr id="15" name="Textfeld 14">
            <a:extLst>
              <a:ext uri="{FF2B5EF4-FFF2-40B4-BE49-F238E27FC236}">
                <a16:creationId xmlns:a16="http://schemas.microsoft.com/office/drawing/2014/main" id="{70A3F639-E3EE-4922-A8BD-E5E5F9566C62}"/>
              </a:ext>
            </a:extLst>
          </p:cNvPr>
          <p:cNvSpPr txBox="1"/>
          <p:nvPr/>
        </p:nvSpPr>
        <p:spPr>
          <a:xfrm>
            <a:off x="7022598" y="2489188"/>
            <a:ext cx="1512168" cy="27699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Haushaltsjahr 3 </a:t>
            </a:r>
          </a:p>
        </p:txBody>
      </p:sp>
      <p:cxnSp>
        <p:nvCxnSpPr>
          <p:cNvPr id="16" name="Gerade Verbindung mit Pfeil 15">
            <a:extLst>
              <a:ext uri="{FF2B5EF4-FFF2-40B4-BE49-F238E27FC236}">
                <a16:creationId xmlns:a16="http://schemas.microsoft.com/office/drawing/2014/main" id="{7CD31229-0FBD-41D3-A348-3E9AA2527AC1}"/>
              </a:ext>
            </a:extLst>
          </p:cNvPr>
          <p:cNvCxnSpPr>
            <a:cxnSpLocks/>
          </p:cNvCxnSpPr>
          <p:nvPr/>
        </p:nvCxnSpPr>
        <p:spPr>
          <a:xfrm>
            <a:off x="1763688" y="3065567"/>
            <a:ext cx="108012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7" name="Textfeld 16">
            <a:extLst>
              <a:ext uri="{FF2B5EF4-FFF2-40B4-BE49-F238E27FC236}">
                <a16:creationId xmlns:a16="http://schemas.microsoft.com/office/drawing/2014/main" id="{184DE7C8-87D7-4FB7-8D86-13CACC5A6D82}"/>
              </a:ext>
            </a:extLst>
          </p:cNvPr>
          <p:cNvSpPr txBox="1"/>
          <p:nvPr/>
        </p:nvSpPr>
        <p:spPr>
          <a:xfrm>
            <a:off x="1547664" y="2819346"/>
            <a:ext cx="151216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Planung für HHJ 1 </a:t>
            </a:r>
          </a:p>
        </p:txBody>
      </p:sp>
      <p:cxnSp>
        <p:nvCxnSpPr>
          <p:cNvPr id="18" name="Gerade Verbindung mit Pfeil 17">
            <a:extLst>
              <a:ext uri="{FF2B5EF4-FFF2-40B4-BE49-F238E27FC236}">
                <a16:creationId xmlns:a16="http://schemas.microsoft.com/office/drawing/2014/main" id="{A87F4BAF-FC24-4490-9DA6-6AFFFA7FFE23}"/>
              </a:ext>
            </a:extLst>
          </p:cNvPr>
          <p:cNvCxnSpPr>
            <a:cxnSpLocks/>
          </p:cNvCxnSpPr>
          <p:nvPr/>
        </p:nvCxnSpPr>
        <p:spPr>
          <a:xfrm>
            <a:off x="4932040" y="3065567"/>
            <a:ext cx="108012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9" name="Textfeld 18">
            <a:extLst>
              <a:ext uri="{FF2B5EF4-FFF2-40B4-BE49-F238E27FC236}">
                <a16:creationId xmlns:a16="http://schemas.microsoft.com/office/drawing/2014/main" id="{5BA0E417-ED26-4FB1-AA51-E2E2919BEFEC}"/>
              </a:ext>
            </a:extLst>
          </p:cNvPr>
          <p:cNvSpPr txBox="1"/>
          <p:nvPr/>
        </p:nvSpPr>
        <p:spPr>
          <a:xfrm>
            <a:off x="4716016" y="2819346"/>
            <a:ext cx="151216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Planung für HHJ 2 </a:t>
            </a:r>
          </a:p>
        </p:txBody>
      </p:sp>
      <p:cxnSp>
        <p:nvCxnSpPr>
          <p:cNvPr id="20" name="Gerade Verbindung mit Pfeil 19">
            <a:extLst>
              <a:ext uri="{FF2B5EF4-FFF2-40B4-BE49-F238E27FC236}">
                <a16:creationId xmlns:a16="http://schemas.microsoft.com/office/drawing/2014/main" id="{B752815C-9C89-41FB-B752-F0000CD6FCB2}"/>
              </a:ext>
            </a:extLst>
          </p:cNvPr>
          <p:cNvCxnSpPr>
            <a:cxnSpLocks/>
          </p:cNvCxnSpPr>
          <p:nvPr/>
        </p:nvCxnSpPr>
        <p:spPr>
          <a:xfrm>
            <a:off x="7847856" y="3065567"/>
            <a:ext cx="108012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1" name="Textfeld 20">
            <a:extLst>
              <a:ext uri="{FF2B5EF4-FFF2-40B4-BE49-F238E27FC236}">
                <a16:creationId xmlns:a16="http://schemas.microsoft.com/office/drawing/2014/main" id="{09EE25DF-6B18-44F6-8AA3-BE5D3CD5E141}"/>
              </a:ext>
            </a:extLst>
          </p:cNvPr>
          <p:cNvSpPr txBox="1"/>
          <p:nvPr/>
        </p:nvSpPr>
        <p:spPr>
          <a:xfrm>
            <a:off x="7631832" y="2819346"/>
            <a:ext cx="1512168"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Planung für HHJ 3 </a:t>
            </a:r>
          </a:p>
        </p:txBody>
      </p:sp>
      <p:cxnSp>
        <p:nvCxnSpPr>
          <p:cNvPr id="22" name="Gerade Verbindung mit Pfeil 21">
            <a:extLst>
              <a:ext uri="{FF2B5EF4-FFF2-40B4-BE49-F238E27FC236}">
                <a16:creationId xmlns:a16="http://schemas.microsoft.com/office/drawing/2014/main" id="{FD1B4131-0D25-4146-81D1-D09C759CF2B0}"/>
              </a:ext>
            </a:extLst>
          </p:cNvPr>
          <p:cNvCxnSpPr>
            <a:cxnSpLocks/>
          </p:cNvCxnSpPr>
          <p:nvPr/>
        </p:nvCxnSpPr>
        <p:spPr>
          <a:xfrm>
            <a:off x="3131840" y="3425607"/>
            <a:ext cx="2880320"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3" name="Gerade Verbindung mit Pfeil 22">
            <a:extLst>
              <a:ext uri="{FF2B5EF4-FFF2-40B4-BE49-F238E27FC236}">
                <a16:creationId xmlns:a16="http://schemas.microsoft.com/office/drawing/2014/main" id="{C2CFA163-7BD0-4972-B1EB-EFC817DDACD5}"/>
              </a:ext>
            </a:extLst>
          </p:cNvPr>
          <p:cNvCxnSpPr>
            <a:cxnSpLocks/>
          </p:cNvCxnSpPr>
          <p:nvPr/>
        </p:nvCxnSpPr>
        <p:spPr>
          <a:xfrm>
            <a:off x="6228184" y="3425607"/>
            <a:ext cx="273830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4" name="Textfeld 23">
            <a:extLst>
              <a:ext uri="{FF2B5EF4-FFF2-40B4-BE49-F238E27FC236}">
                <a16:creationId xmlns:a16="http://schemas.microsoft.com/office/drawing/2014/main" id="{2729300D-A502-4D04-A9D7-21D8BFD928B5}"/>
              </a:ext>
            </a:extLst>
          </p:cNvPr>
          <p:cNvSpPr txBox="1"/>
          <p:nvPr/>
        </p:nvSpPr>
        <p:spPr>
          <a:xfrm>
            <a:off x="3202846" y="3179385"/>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Durchführung geplante Beschaffung</a:t>
            </a:r>
          </a:p>
        </p:txBody>
      </p:sp>
      <p:sp>
        <p:nvSpPr>
          <p:cNvPr id="25" name="Textfeld 24">
            <a:extLst>
              <a:ext uri="{FF2B5EF4-FFF2-40B4-BE49-F238E27FC236}">
                <a16:creationId xmlns:a16="http://schemas.microsoft.com/office/drawing/2014/main" id="{2E8D30CB-1D31-4283-BA94-91D3D97E5D36}"/>
              </a:ext>
            </a:extLst>
          </p:cNvPr>
          <p:cNvSpPr txBox="1"/>
          <p:nvPr/>
        </p:nvSpPr>
        <p:spPr>
          <a:xfrm>
            <a:off x="6262678" y="3179384"/>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Durchführung geplante Beschaffung</a:t>
            </a:r>
          </a:p>
        </p:txBody>
      </p:sp>
      <p:cxnSp>
        <p:nvCxnSpPr>
          <p:cNvPr id="26" name="Gerade Verbindung mit Pfeil 25">
            <a:extLst>
              <a:ext uri="{FF2B5EF4-FFF2-40B4-BE49-F238E27FC236}">
                <a16:creationId xmlns:a16="http://schemas.microsoft.com/office/drawing/2014/main" id="{F3980414-3136-4201-9566-94A4430F94AD}"/>
              </a:ext>
            </a:extLst>
          </p:cNvPr>
          <p:cNvCxnSpPr>
            <a:cxnSpLocks/>
          </p:cNvCxnSpPr>
          <p:nvPr/>
        </p:nvCxnSpPr>
        <p:spPr>
          <a:xfrm>
            <a:off x="3131840" y="3829246"/>
            <a:ext cx="2880320" cy="0"/>
          </a:xfrm>
          <a:prstGeom prst="straightConnector1">
            <a:avLst/>
          </a:prstGeom>
          <a:ln>
            <a:prstDash val="lgDash"/>
            <a:tailEnd type="triangle"/>
          </a:ln>
        </p:spPr>
        <p:style>
          <a:lnRef idx="1">
            <a:schemeClr val="accent4"/>
          </a:lnRef>
          <a:fillRef idx="0">
            <a:schemeClr val="accent4"/>
          </a:fillRef>
          <a:effectRef idx="0">
            <a:schemeClr val="accent4"/>
          </a:effectRef>
          <a:fontRef idx="minor">
            <a:schemeClr val="tx1"/>
          </a:fontRef>
        </p:style>
      </p:cxnSp>
      <p:cxnSp>
        <p:nvCxnSpPr>
          <p:cNvPr id="27" name="Gerade Verbindung mit Pfeil 26">
            <a:extLst>
              <a:ext uri="{FF2B5EF4-FFF2-40B4-BE49-F238E27FC236}">
                <a16:creationId xmlns:a16="http://schemas.microsoft.com/office/drawing/2014/main" id="{963ABC03-55AB-4209-B977-B1CEDD0FEDCD}"/>
              </a:ext>
            </a:extLst>
          </p:cNvPr>
          <p:cNvCxnSpPr>
            <a:cxnSpLocks/>
          </p:cNvCxnSpPr>
          <p:nvPr/>
        </p:nvCxnSpPr>
        <p:spPr>
          <a:xfrm>
            <a:off x="6228184" y="3829246"/>
            <a:ext cx="2738307" cy="0"/>
          </a:xfrm>
          <a:prstGeom prst="straightConnector1">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8" name="Textfeld 27">
            <a:extLst>
              <a:ext uri="{FF2B5EF4-FFF2-40B4-BE49-F238E27FC236}">
                <a16:creationId xmlns:a16="http://schemas.microsoft.com/office/drawing/2014/main" id="{3C09B416-166E-43C5-8AE2-2569BDC862E8}"/>
              </a:ext>
            </a:extLst>
          </p:cNvPr>
          <p:cNvSpPr txBox="1"/>
          <p:nvPr/>
        </p:nvSpPr>
        <p:spPr>
          <a:xfrm>
            <a:off x="3202846" y="3583024"/>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Durchführung ungeplante Beschaffung</a:t>
            </a:r>
          </a:p>
        </p:txBody>
      </p:sp>
      <p:sp>
        <p:nvSpPr>
          <p:cNvPr id="29" name="Textfeld 28">
            <a:extLst>
              <a:ext uri="{FF2B5EF4-FFF2-40B4-BE49-F238E27FC236}">
                <a16:creationId xmlns:a16="http://schemas.microsoft.com/office/drawing/2014/main" id="{13218A63-0D80-4ABE-950D-93C203BAED0A}"/>
              </a:ext>
            </a:extLst>
          </p:cNvPr>
          <p:cNvSpPr txBox="1"/>
          <p:nvPr/>
        </p:nvSpPr>
        <p:spPr>
          <a:xfrm>
            <a:off x="6262678" y="3583023"/>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Durchführung ungeplante Beschaffung</a:t>
            </a:r>
          </a:p>
        </p:txBody>
      </p:sp>
      <p:cxnSp>
        <p:nvCxnSpPr>
          <p:cNvPr id="30" name="Gerade Verbindung mit Pfeil 29">
            <a:extLst>
              <a:ext uri="{FF2B5EF4-FFF2-40B4-BE49-F238E27FC236}">
                <a16:creationId xmlns:a16="http://schemas.microsoft.com/office/drawing/2014/main" id="{6DA5136F-C2A7-4F98-99B2-2E99922E5260}"/>
              </a:ext>
            </a:extLst>
          </p:cNvPr>
          <p:cNvCxnSpPr>
            <a:cxnSpLocks/>
          </p:cNvCxnSpPr>
          <p:nvPr/>
        </p:nvCxnSpPr>
        <p:spPr>
          <a:xfrm>
            <a:off x="3131840" y="4237013"/>
            <a:ext cx="2880320" cy="0"/>
          </a:xfrm>
          <a:prstGeom prst="straightConnector1">
            <a:avLst/>
          </a:prstGeom>
          <a:ln>
            <a:solidFill>
              <a:srgbClr val="E67015"/>
            </a:solidFill>
            <a:tailEnd type="triangle"/>
          </a:ln>
        </p:spPr>
        <p:style>
          <a:lnRef idx="1">
            <a:schemeClr val="accent4"/>
          </a:lnRef>
          <a:fillRef idx="0">
            <a:schemeClr val="accent4"/>
          </a:fillRef>
          <a:effectRef idx="0">
            <a:schemeClr val="accent4"/>
          </a:effectRef>
          <a:fontRef idx="minor">
            <a:schemeClr val="tx1"/>
          </a:fontRef>
        </p:style>
      </p:cxnSp>
      <p:cxnSp>
        <p:nvCxnSpPr>
          <p:cNvPr id="31" name="Gerade Verbindung mit Pfeil 30">
            <a:extLst>
              <a:ext uri="{FF2B5EF4-FFF2-40B4-BE49-F238E27FC236}">
                <a16:creationId xmlns:a16="http://schemas.microsoft.com/office/drawing/2014/main" id="{CA3D3BEE-2D67-45DA-9A52-B71F70FF010B}"/>
              </a:ext>
            </a:extLst>
          </p:cNvPr>
          <p:cNvCxnSpPr>
            <a:cxnSpLocks/>
          </p:cNvCxnSpPr>
          <p:nvPr/>
        </p:nvCxnSpPr>
        <p:spPr>
          <a:xfrm>
            <a:off x="6228184" y="4237013"/>
            <a:ext cx="2738307" cy="0"/>
          </a:xfrm>
          <a:prstGeom prst="straightConnector1">
            <a:avLst/>
          </a:prstGeom>
          <a:ln>
            <a:solidFill>
              <a:srgbClr val="E67015"/>
            </a:solidFill>
            <a:tailEnd type="triangle"/>
          </a:ln>
        </p:spPr>
        <p:style>
          <a:lnRef idx="1">
            <a:schemeClr val="accent4"/>
          </a:lnRef>
          <a:fillRef idx="0">
            <a:schemeClr val="accent4"/>
          </a:fillRef>
          <a:effectRef idx="0">
            <a:schemeClr val="accent4"/>
          </a:effectRef>
          <a:fontRef idx="minor">
            <a:schemeClr val="tx1"/>
          </a:fontRef>
        </p:style>
      </p:cxnSp>
      <p:sp>
        <p:nvSpPr>
          <p:cNvPr id="32" name="Textfeld 31">
            <a:extLst>
              <a:ext uri="{FF2B5EF4-FFF2-40B4-BE49-F238E27FC236}">
                <a16:creationId xmlns:a16="http://schemas.microsoft.com/office/drawing/2014/main" id="{ECF038A6-A584-44D1-96D4-D2FBBD74918E}"/>
              </a:ext>
            </a:extLst>
          </p:cNvPr>
          <p:cNvSpPr txBox="1"/>
          <p:nvPr/>
        </p:nvSpPr>
        <p:spPr>
          <a:xfrm>
            <a:off x="3202846" y="3990791"/>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E67015"/>
                </a:solidFill>
                <a:effectLst/>
                <a:uLnTx/>
                <a:uFillTx/>
                <a:latin typeface="Arial"/>
                <a:ea typeface="+mn-ea"/>
                <a:cs typeface="+mn-cs"/>
              </a:rPr>
              <a:t>Durchführung geplante Markterkundung</a:t>
            </a:r>
          </a:p>
        </p:txBody>
      </p:sp>
      <p:sp>
        <p:nvSpPr>
          <p:cNvPr id="33" name="Textfeld 32">
            <a:extLst>
              <a:ext uri="{FF2B5EF4-FFF2-40B4-BE49-F238E27FC236}">
                <a16:creationId xmlns:a16="http://schemas.microsoft.com/office/drawing/2014/main" id="{C6C2AF23-F9B5-424C-8F84-72579C85757C}"/>
              </a:ext>
            </a:extLst>
          </p:cNvPr>
          <p:cNvSpPr txBox="1"/>
          <p:nvPr/>
        </p:nvSpPr>
        <p:spPr>
          <a:xfrm>
            <a:off x="6262678" y="3990790"/>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E67015"/>
                </a:solidFill>
                <a:effectLst/>
                <a:uLnTx/>
                <a:uFillTx/>
                <a:latin typeface="Arial"/>
                <a:ea typeface="+mn-ea"/>
                <a:cs typeface="+mn-cs"/>
              </a:rPr>
              <a:t>Durchführung geplante Markterkundung</a:t>
            </a:r>
          </a:p>
        </p:txBody>
      </p:sp>
      <p:cxnSp>
        <p:nvCxnSpPr>
          <p:cNvPr id="34" name="Gerade Verbindung mit Pfeil 33">
            <a:extLst>
              <a:ext uri="{FF2B5EF4-FFF2-40B4-BE49-F238E27FC236}">
                <a16:creationId xmlns:a16="http://schemas.microsoft.com/office/drawing/2014/main" id="{C6DD55FC-72AC-435D-96A2-9097CB737481}"/>
              </a:ext>
            </a:extLst>
          </p:cNvPr>
          <p:cNvCxnSpPr>
            <a:cxnSpLocks/>
          </p:cNvCxnSpPr>
          <p:nvPr/>
        </p:nvCxnSpPr>
        <p:spPr>
          <a:xfrm>
            <a:off x="3131840" y="4640652"/>
            <a:ext cx="2880320" cy="0"/>
          </a:xfrm>
          <a:prstGeom prst="straightConnector1">
            <a:avLst/>
          </a:prstGeom>
          <a:ln>
            <a:solidFill>
              <a:srgbClr val="E67015"/>
            </a:solidFill>
            <a:prstDash val="lgDash"/>
            <a:tailEnd type="triangle"/>
          </a:ln>
        </p:spPr>
        <p:style>
          <a:lnRef idx="1">
            <a:schemeClr val="accent4"/>
          </a:lnRef>
          <a:fillRef idx="0">
            <a:schemeClr val="accent4"/>
          </a:fillRef>
          <a:effectRef idx="0">
            <a:schemeClr val="accent4"/>
          </a:effectRef>
          <a:fontRef idx="minor">
            <a:schemeClr val="tx1"/>
          </a:fontRef>
        </p:style>
      </p:cxnSp>
      <p:cxnSp>
        <p:nvCxnSpPr>
          <p:cNvPr id="35" name="Gerade Verbindung mit Pfeil 34">
            <a:extLst>
              <a:ext uri="{FF2B5EF4-FFF2-40B4-BE49-F238E27FC236}">
                <a16:creationId xmlns:a16="http://schemas.microsoft.com/office/drawing/2014/main" id="{FEA10F0E-0287-48CE-8F3E-2CB2696C23E9}"/>
              </a:ext>
            </a:extLst>
          </p:cNvPr>
          <p:cNvCxnSpPr>
            <a:cxnSpLocks/>
          </p:cNvCxnSpPr>
          <p:nvPr/>
        </p:nvCxnSpPr>
        <p:spPr>
          <a:xfrm>
            <a:off x="6228184" y="4640652"/>
            <a:ext cx="2738307" cy="0"/>
          </a:xfrm>
          <a:prstGeom prst="straightConnector1">
            <a:avLst/>
          </a:prstGeom>
          <a:ln>
            <a:solidFill>
              <a:srgbClr val="E67015"/>
            </a:solidFill>
            <a:prstDash val="lgDash"/>
            <a:tailEnd type="triangle"/>
          </a:ln>
        </p:spPr>
        <p:style>
          <a:lnRef idx="1">
            <a:schemeClr val="accent4"/>
          </a:lnRef>
          <a:fillRef idx="0">
            <a:schemeClr val="accent4"/>
          </a:fillRef>
          <a:effectRef idx="0">
            <a:schemeClr val="accent4"/>
          </a:effectRef>
          <a:fontRef idx="minor">
            <a:schemeClr val="tx1"/>
          </a:fontRef>
        </p:style>
      </p:cxnSp>
      <p:sp>
        <p:nvSpPr>
          <p:cNvPr id="36" name="Textfeld 35">
            <a:extLst>
              <a:ext uri="{FF2B5EF4-FFF2-40B4-BE49-F238E27FC236}">
                <a16:creationId xmlns:a16="http://schemas.microsoft.com/office/drawing/2014/main" id="{121858A8-A1AB-493F-8404-7485CDA2E960}"/>
              </a:ext>
            </a:extLst>
          </p:cNvPr>
          <p:cNvSpPr txBox="1"/>
          <p:nvPr/>
        </p:nvSpPr>
        <p:spPr>
          <a:xfrm>
            <a:off x="3202846" y="4394430"/>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E67015"/>
                </a:solidFill>
                <a:effectLst/>
                <a:uLnTx/>
                <a:uFillTx/>
                <a:latin typeface="Arial"/>
                <a:ea typeface="+mn-ea"/>
                <a:cs typeface="+mn-cs"/>
              </a:rPr>
              <a:t>Durchführung ungeplante Markterkundung</a:t>
            </a:r>
          </a:p>
        </p:txBody>
      </p:sp>
      <p:sp>
        <p:nvSpPr>
          <p:cNvPr id="37" name="Textfeld 36">
            <a:extLst>
              <a:ext uri="{FF2B5EF4-FFF2-40B4-BE49-F238E27FC236}">
                <a16:creationId xmlns:a16="http://schemas.microsoft.com/office/drawing/2014/main" id="{2B426B39-A40E-4EE4-9515-CA5B1EB7CB03}"/>
              </a:ext>
            </a:extLst>
          </p:cNvPr>
          <p:cNvSpPr txBox="1"/>
          <p:nvPr/>
        </p:nvSpPr>
        <p:spPr>
          <a:xfrm>
            <a:off x="6262678" y="4394429"/>
            <a:ext cx="2738307"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E67015"/>
                </a:solidFill>
                <a:effectLst/>
                <a:uLnTx/>
                <a:uFillTx/>
                <a:latin typeface="Arial"/>
                <a:ea typeface="+mn-ea"/>
                <a:cs typeface="+mn-cs"/>
              </a:rPr>
              <a:t>Durchführung ungeplante Markterkundung</a:t>
            </a:r>
          </a:p>
        </p:txBody>
      </p:sp>
      <p:pic>
        <p:nvPicPr>
          <p:cNvPr id="38" name="Grafik 37" descr="Anheften">
            <a:extLst>
              <a:ext uri="{FF2B5EF4-FFF2-40B4-BE49-F238E27FC236}">
                <a16:creationId xmlns:a16="http://schemas.microsoft.com/office/drawing/2014/main" id="{BBF3B181-6C57-4001-9234-C4B9F8CD6A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89317" y="2775403"/>
            <a:ext cx="274371" cy="274371"/>
          </a:xfrm>
          <a:prstGeom prst="rect">
            <a:avLst/>
          </a:prstGeom>
        </p:spPr>
      </p:pic>
      <p:pic>
        <p:nvPicPr>
          <p:cNvPr id="39" name="Grafik 38" descr="Anheften">
            <a:extLst>
              <a:ext uri="{FF2B5EF4-FFF2-40B4-BE49-F238E27FC236}">
                <a16:creationId xmlns:a16="http://schemas.microsoft.com/office/drawing/2014/main" id="{D5EC2AA6-346C-4467-B485-02350F0C85B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6878" y="2785686"/>
            <a:ext cx="274371" cy="274371"/>
          </a:xfrm>
          <a:prstGeom prst="rect">
            <a:avLst/>
          </a:prstGeom>
        </p:spPr>
      </p:pic>
      <p:pic>
        <p:nvPicPr>
          <p:cNvPr id="40" name="Grafik 39" descr="Anheften">
            <a:extLst>
              <a:ext uri="{FF2B5EF4-FFF2-40B4-BE49-F238E27FC236}">
                <a16:creationId xmlns:a16="http://schemas.microsoft.com/office/drawing/2014/main" id="{E44F39BF-DA83-4D0D-856D-1004DDE638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37501" y="2795974"/>
            <a:ext cx="274371" cy="274371"/>
          </a:xfrm>
          <a:prstGeom prst="rect">
            <a:avLst/>
          </a:prstGeom>
        </p:spPr>
      </p:pic>
      <p:pic>
        <p:nvPicPr>
          <p:cNvPr id="42" name="Grafik 41" descr="Anheften">
            <a:extLst>
              <a:ext uri="{FF2B5EF4-FFF2-40B4-BE49-F238E27FC236}">
                <a16:creationId xmlns:a16="http://schemas.microsoft.com/office/drawing/2014/main" id="{FA1FB8FD-4459-4D8D-86DD-917120580C2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3546" y="5224246"/>
            <a:ext cx="274371" cy="274371"/>
          </a:xfrm>
          <a:prstGeom prst="rect">
            <a:avLst/>
          </a:prstGeom>
        </p:spPr>
      </p:pic>
      <p:sp>
        <p:nvSpPr>
          <p:cNvPr id="43" name="Textfeld 42">
            <a:extLst>
              <a:ext uri="{FF2B5EF4-FFF2-40B4-BE49-F238E27FC236}">
                <a16:creationId xmlns:a16="http://schemas.microsoft.com/office/drawing/2014/main" id="{9589EED4-178E-468C-A974-06AD5A0460DE}"/>
              </a:ext>
            </a:extLst>
          </p:cNvPr>
          <p:cNvSpPr txBox="1"/>
          <p:nvPr/>
        </p:nvSpPr>
        <p:spPr>
          <a:xfrm>
            <a:off x="460730" y="5271011"/>
            <a:ext cx="7171102"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 Ressourcen einplanen für Markterkundungen des nächsten HHJ + Ressourcenpuffer für ungeplante Markterkundungen</a:t>
            </a:r>
          </a:p>
        </p:txBody>
      </p:sp>
      <p:sp>
        <p:nvSpPr>
          <p:cNvPr id="44" name="Geschweifte Klammer links 43">
            <a:extLst>
              <a:ext uri="{FF2B5EF4-FFF2-40B4-BE49-F238E27FC236}">
                <a16:creationId xmlns:a16="http://schemas.microsoft.com/office/drawing/2014/main" id="{C6CD2631-ACE7-4598-A9F1-D02099A4D90B}"/>
              </a:ext>
            </a:extLst>
          </p:cNvPr>
          <p:cNvSpPr/>
          <p:nvPr/>
        </p:nvSpPr>
        <p:spPr>
          <a:xfrm>
            <a:off x="2900072" y="3416793"/>
            <a:ext cx="143014" cy="811406"/>
          </a:xfrm>
          <a:prstGeom prst="lef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5" name="Geschweifte Klammer links 44">
            <a:extLst>
              <a:ext uri="{FF2B5EF4-FFF2-40B4-BE49-F238E27FC236}">
                <a16:creationId xmlns:a16="http://schemas.microsoft.com/office/drawing/2014/main" id="{2ADC0D0F-7D45-46BE-B809-887091B24244}"/>
              </a:ext>
            </a:extLst>
          </p:cNvPr>
          <p:cNvSpPr/>
          <p:nvPr/>
        </p:nvSpPr>
        <p:spPr>
          <a:xfrm>
            <a:off x="2907948" y="4388419"/>
            <a:ext cx="135138" cy="246221"/>
          </a:xfrm>
          <a:prstGeom prst="leftBrac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Textfeld 45">
            <a:extLst>
              <a:ext uri="{FF2B5EF4-FFF2-40B4-BE49-F238E27FC236}">
                <a16:creationId xmlns:a16="http://schemas.microsoft.com/office/drawing/2014/main" id="{865490A8-DCF1-4A36-AE5C-405A0155B6AE}"/>
              </a:ext>
            </a:extLst>
          </p:cNvPr>
          <p:cNvSpPr txBox="1"/>
          <p:nvPr/>
        </p:nvSpPr>
        <p:spPr>
          <a:xfrm>
            <a:off x="455143" y="3629135"/>
            <a:ext cx="242617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FFFFFF">
                    <a:lumMod val="65000"/>
                  </a:srgbClr>
                </a:solidFill>
                <a:effectLst/>
                <a:uLnTx/>
                <a:uFillTx/>
                <a:latin typeface="Arial"/>
                <a:ea typeface="+mn-ea"/>
                <a:cs typeface="+mn-cs"/>
              </a:rPr>
              <a:t>Durchführung + Unterstützung durch Beschaffung</a:t>
            </a:r>
          </a:p>
        </p:txBody>
      </p:sp>
      <p:sp>
        <p:nvSpPr>
          <p:cNvPr id="47" name="Textfeld 46">
            <a:extLst>
              <a:ext uri="{FF2B5EF4-FFF2-40B4-BE49-F238E27FC236}">
                <a16:creationId xmlns:a16="http://schemas.microsoft.com/office/drawing/2014/main" id="{365D371C-C1E7-46DD-B8F8-F366D2C4C1DA}"/>
              </a:ext>
            </a:extLst>
          </p:cNvPr>
          <p:cNvSpPr txBox="1"/>
          <p:nvPr/>
        </p:nvSpPr>
        <p:spPr>
          <a:xfrm>
            <a:off x="455143" y="4274964"/>
            <a:ext cx="2644854"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FFFFFF">
                    <a:lumMod val="65000"/>
                  </a:srgbClr>
                </a:solidFill>
                <a:effectLst/>
                <a:uLnTx/>
                <a:uFillTx/>
                <a:latin typeface="Arial"/>
                <a:ea typeface="+mn-ea"/>
                <a:cs typeface="+mn-cs"/>
              </a:rPr>
              <a:t>Durchführung durch Bedarfsträger (unter Anleitung/ Vorgabe der Beschaffung)</a:t>
            </a:r>
          </a:p>
        </p:txBody>
      </p:sp>
    </p:spTree>
    <p:extLst>
      <p:ext uri="{BB962C8B-B14F-4D97-AF65-F5344CB8AC3E}">
        <p14:creationId xmlns:p14="http://schemas.microsoft.com/office/powerpoint/2010/main" val="4255949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14243890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466"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9" name="Rectangle 3">
            <a:hlinkClick r:id="rId13" action="ppaction://hlinksldjump"/>
            <a:extLst>
              <a:ext uri="{FF2B5EF4-FFF2-40B4-BE49-F238E27FC236}">
                <a16:creationId xmlns:a16="http://schemas.microsoft.com/office/drawing/2014/main" id="{C20EB03D-4E45-4198-920D-AA27FC986505}"/>
              </a:ext>
            </a:extLst>
          </p:cNvPr>
          <p:cNvSpPr>
            <a:spLocks noGrp="1" noChangeArrowheads="1"/>
          </p:cNvSpPr>
          <p:nvPr>
            <p:custDataLst>
              <p:tags r:id="rId4"/>
            </p:custDataLst>
          </p:nvPr>
        </p:nvSpPr>
        <p:spPr bwMode="auto">
          <a:xfrm>
            <a:off x="1692274" y="2708275"/>
            <a:ext cx="5759450"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Öffentliche Beschaffung und Beschaffungsmärkte</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1" name="Rectangle 3">
            <a:hlinkClick r:id="rId14" action="ppaction://hlinksldjump"/>
            <a:extLst>
              <a:ext uri="{FF2B5EF4-FFF2-40B4-BE49-F238E27FC236}">
                <a16:creationId xmlns:a16="http://schemas.microsoft.com/office/drawing/2014/main" id="{AFCB6D5D-396D-4A0E-8EE5-3C37DF989413}"/>
              </a:ext>
            </a:extLst>
          </p:cNvPr>
          <p:cNvSpPr>
            <a:spLocks noGrp="1" noChangeArrowheads="1"/>
          </p:cNvSpPr>
          <p:nvPr>
            <p:custDataLst>
              <p:tags r:id="rId5"/>
            </p:custDataLst>
          </p:nvPr>
        </p:nvSpPr>
        <p:spPr bwMode="auto">
          <a:xfrm>
            <a:off x="1692274" y="2987676"/>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Öffentlicher Sektor und Innovation </a:t>
            </a:r>
          </a:p>
        </p:txBody>
      </p:sp>
      <p:sp>
        <p:nvSpPr>
          <p:cNvPr id="12" name="Rectangle 3">
            <a:hlinkClick r:id="rId15" action="ppaction://hlinksldjump"/>
            <a:extLst>
              <a:ext uri="{FF2B5EF4-FFF2-40B4-BE49-F238E27FC236}">
                <a16:creationId xmlns:a16="http://schemas.microsoft.com/office/drawing/2014/main" id="{85D46DAE-3505-4204-A4CA-0D9A6D207047}"/>
              </a:ext>
            </a:extLst>
          </p:cNvPr>
          <p:cNvSpPr>
            <a:spLocks noGrp="1" noChangeArrowheads="1"/>
          </p:cNvSpPr>
          <p:nvPr>
            <p:custDataLst>
              <p:tags r:id="rId6"/>
            </p:custDataLst>
          </p:nvPr>
        </p:nvSpPr>
        <p:spPr bwMode="auto">
          <a:xfrm>
            <a:off x="1692274" y="3265488"/>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„Instrumentenbaukasten“ zur Lieferanten- und Marktorientierung </a:t>
            </a:r>
          </a:p>
        </p:txBody>
      </p:sp>
      <p:sp>
        <p:nvSpPr>
          <p:cNvPr id="18" name="Rectangle 3">
            <a:hlinkClick r:id="rId16" action="ppaction://hlinksldjump"/>
            <a:extLst>
              <a:ext uri="{FF2B5EF4-FFF2-40B4-BE49-F238E27FC236}">
                <a16:creationId xmlns:a16="http://schemas.microsoft.com/office/drawing/2014/main" id="{7E072EFB-99BA-4013-8CFD-9B329C96B17C}"/>
              </a:ext>
            </a:extLst>
          </p:cNvPr>
          <p:cNvSpPr>
            <a:spLocks noGrp="1" noChangeArrowheads="1"/>
          </p:cNvSpPr>
          <p:nvPr>
            <p:custDataLst>
              <p:tags r:id="rId7"/>
            </p:custDataLst>
          </p:nvPr>
        </p:nvSpPr>
        <p:spPr bwMode="auto">
          <a:xfrm>
            <a:off x="1692274" y="3789364"/>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t>Wie </a:t>
            </a:r>
            <a:r>
              <a:rPr lang="de-DE" altLang="en-US" dirty="0"/>
              <a:t>Standards bei Innovationen helfen können</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20" name="Rectangle 3">
            <a:hlinkClick r:id="rId17" action="ppaction://hlinksldjump"/>
            <a:extLst>
              <a:ext uri="{FF2B5EF4-FFF2-40B4-BE49-F238E27FC236}">
                <a16:creationId xmlns:a16="http://schemas.microsoft.com/office/drawing/2014/main" id="{30034379-4658-40F2-822B-FE2E8158326B}"/>
              </a:ext>
            </a:extLst>
          </p:cNvPr>
          <p:cNvSpPr>
            <a:spLocks noGrp="1" noChangeArrowheads="1"/>
          </p:cNvSpPr>
          <p:nvPr>
            <p:custDataLst>
              <p:tags r:id="rId8"/>
            </p:custDataLst>
          </p:nvPr>
        </p:nvSpPr>
        <p:spPr bwMode="auto">
          <a:xfrm>
            <a:off x="1692275" y="4067175"/>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115888"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a:t>Entwicklung konkreter Hilfestellungen bei der Markterkundung</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23" name="Rectangle 3">
            <a:extLst>
              <a:ext uri="{FF2B5EF4-FFF2-40B4-BE49-F238E27FC236}">
                <a16:creationId xmlns:a16="http://schemas.microsoft.com/office/drawing/2014/main" id="{33BC7161-5154-4C17-86B8-80814398E2D8}"/>
              </a:ext>
            </a:extLst>
          </p:cNvPr>
          <p:cNvSpPr>
            <a:spLocks noGrp="1" noChangeArrowheads="1"/>
          </p:cNvSpPr>
          <p:nvPr>
            <p:custDataLst>
              <p:tags r:id="rId9"/>
            </p:custDataLst>
          </p:nvPr>
        </p:nvSpPr>
        <p:spPr bwMode="auto">
          <a:xfrm>
            <a:off x="1692274" y="4591051"/>
            <a:ext cx="5759450" cy="277813"/>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b="1">
                <a:solidFill>
                  <a:schemeClr val="bg1"/>
                </a:solidFill>
              </a:rPr>
              <a:t>Werkstattbericht Toolentwicklung</a:t>
            </a:r>
            <a:endParaRPr kumimoji="0" lang="de-DE" altLang="de-DE" sz="160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963155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p:txBody>
          <a:bodyPr vert="horz"/>
          <a:lstStyle/>
          <a:p>
            <a:r>
              <a:rPr lang="de-DE" dirty="0"/>
              <a:t>Einordnung des Fortschritts im Design-Thinking Prozess</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3" name="Gruppieren 22">
            <a:extLst>
              <a:ext uri="{FF2B5EF4-FFF2-40B4-BE49-F238E27FC236}">
                <a16:creationId xmlns:a16="http://schemas.microsoft.com/office/drawing/2014/main" id="{F680E690-C741-4D22-BC39-5BF4A3A72620}"/>
              </a:ext>
            </a:extLst>
          </p:cNvPr>
          <p:cNvGrpSpPr/>
          <p:nvPr/>
        </p:nvGrpSpPr>
        <p:grpSpPr>
          <a:xfrm>
            <a:off x="1115616" y="2321649"/>
            <a:ext cx="6372200" cy="2812871"/>
            <a:chOff x="1115616" y="1772816"/>
            <a:chExt cx="6372200" cy="2812871"/>
          </a:xfrm>
        </p:grpSpPr>
        <p:pic>
          <p:nvPicPr>
            <p:cNvPr id="20" name="Grafik 19">
              <a:extLst>
                <a:ext uri="{FF2B5EF4-FFF2-40B4-BE49-F238E27FC236}">
                  <a16:creationId xmlns:a16="http://schemas.microsoft.com/office/drawing/2014/main" id="{D895816E-8C1D-4A5F-9D36-7B7018B820A1}"/>
                </a:ext>
              </a:extLst>
            </p:cNvPr>
            <p:cNvPicPr>
              <a:picLocks noChangeAspect="1"/>
            </p:cNvPicPr>
            <p:nvPr/>
          </p:nvPicPr>
          <p:blipFill>
            <a:blip r:embed="rId7">
              <a:duotone>
                <a:schemeClr val="accent4">
                  <a:shade val="45000"/>
                  <a:satMod val="135000"/>
                </a:schemeClr>
                <a:prstClr val="white"/>
              </a:duotone>
            </a:blip>
            <a:stretch>
              <a:fillRect/>
            </a:stretch>
          </p:blipFill>
          <p:spPr>
            <a:xfrm>
              <a:off x="1115616" y="1772816"/>
              <a:ext cx="6372200" cy="2812871"/>
            </a:xfrm>
            <a:prstGeom prst="rect">
              <a:avLst/>
            </a:prstGeom>
          </p:spPr>
        </p:pic>
        <p:sp>
          <p:nvSpPr>
            <p:cNvPr id="21" name="Rechteck 20">
              <a:extLst>
                <a:ext uri="{FF2B5EF4-FFF2-40B4-BE49-F238E27FC236}">
                  <a16:creationId xmlns:a16="http://schemas.microsoft.com/office/drawing/2014/main" id="{3173A3F3-1386-4C24-95C2-91C7C0D1ECFA}"/>
                </a:ext>
              </a:extLst>
            </p:cNvPr>
            <p:cNvSpPr/>
            <p:nvPr/>
          </p:nvSpPr>
          <p:spPr>
            <a:xfrm>
              <a:off x="6444208" y="4293096"/>
              <a:ext cx="1043608" cy="292591"/>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4" name="Rechteck 23">
            <a:extLst>
              <a:ext uri="{FF2B5EF4-FFF2-40B4-BE49-F238E27FC236}">
                <a16:creationId xmlns:a16="http://schemas.microsoft.com/office/drawing/2014/main" id="{9E3C09DA-EDB5-42AF-853B-8E0A1CD12B31}"/>
              </a:ext>
            </a:extLst>
          </p:cNvPr>
          <p:cNvSpPr/>
          <p:nvPr/>
        </p:nvSpPr>
        <p:spPr>
          <a:xfrm>
            <a:off x="1115616" y="2969721"/>
            <a:ext cx="4320480" cy="1584176"/>
          </a:xfrm>
          <a:prstGeom prst="rect">
            <a:avLst/>
          </a:prstGeom>
          <a:noFill/>
          <a:ln w="38100">
            <a:solidFill>
              <a:srgbClr val="E67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0" name="Rechteck 29">
            <a:extLst>
              <a:ext uri="{FF2B5EF4-FFF2-40B4-BE49-F238E27FC236}">
                <a16:creationId xmlns:a16="http://schemas.microsoft.com/office/drawing/2014/main" id="{6F073F35-CAD8-4A9A-85C5-EE724F7B2C42}"/>
              </a:ext>
            </a:extLst>
          </p:cNvPr>
          <p:cNvSpPr/>
          <p:nvPr/>
        </p:nvSpPr>
        <p:spPr>
          <a:xfrm>
            <a:off x="648744" y="5076134"/>
            <a:ext cx="1612643" cy="5539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Umfrage/ Experteninterviews/ Literaturanalyse…</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Rechteck 24">
            <a:extLst>
              <a:ext uri="{FF2B5EF4-FFF2-40B4-BE49-F238E27FC236}">
                <a16:creationId xmlns:a16="http://schemas.microsoft.com/office/drawing/2014/main" id="{678759ED-A364-4963-860D-FC8B49D09ADD}"/>
              </a:ext>
            </a:extLst>
          </p:cNvPr>
          <p:cNvSpPr/>
          <p:nvPr/>
        </p:nvSpPr>
        <p:spPr>
          <a:xfrm>
            <a:off x="0" y="6667638"/>
            <a:ext cx="4572000"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Quelle: https://www.iwmedien.de/blog/die-5-phasen-des-design-thinking-prozesses</a:t>
            </a:r>
          </a:p>
        </p:txBody>
      </p:sp>
      <p:sp>
        <p:nvSpPr>
          <p:cNvPr id="32" name="Rechteck 31">
            <a:extLst>
              <a:ext uri="{FF2B5EF4-FFF2-40B4-BE49-F238E27FC236}">
                <a16:creationId xmlns:a16="http://schemas.microsoft.com/office/drawing/2014/main" id="{0CB6430A-AEEB-42EC-A832-5707CCDEBB21}"/>
              </a:ext>
            </a:extLst>
          </p:cNvPr>
          <p:cNvSpPr/>
          <p:nvPr/>
        </p:nvSpPr>
        <p:spPr>
          <a:xfrm>
            <a:off x="2482720" y="5074233"/>
            <a:ext cx="2665344"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Interne Brainstorming-Workshops/ Markterkundungs-Board</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6" name="Gerader Verbinder 35">
            <a:extLst>
              <a:ext uri="{FF2B5EF4-FFF2-40B4-BE49-F238E27FC236}">
                <a16:creationId xmlns:a16="http://schemas.microsoft.com/office/drawing/2014/main" id="{6E91CE69-2EFE-43C0-8035-E2FF0CABAE71}"/>
              </a:ext>
            </a:extLst>
          </p:cNvPr>
          <p:cNvCxnSpPr>
            <a:cxnSpLocks/>
          </p:cNvCxnSpPr>
          <p:nvPr/>
        </p:nvCxnSpPr>
        <p:spPr>
          <a:xfrm>
            <a:off x="2267744" y="2969721"/>
            <a:ext cx="0" cy="2907204"/>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86148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p:txBody>
          <a:bodyPr vert="horz"/>
          <a:lstStyle/>
          <a:p>
            <a:r>
              <a:rPr lang="de-DE" dirty="0"/>
              <a:t>Ziel und Zweck der Erarbeitung eines Tools zur Markterkundung</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Grafik 5" descr="Benutzer">
            <a:extLst>
              <a:ext uri="{FF2B5EF4-FFF2-40B4-BE49-F238E27FC236}">
                <a16:creationId xmlns:a16="http://schemas.microsoft.com/office/drawing/2014/main" id="{C601C3B8-1E5A-4582-A1AE-DE850A2CFA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7427" y="4065561"/>
            <a:ext cx="914400" cy="914400"/>
          </a:xfrm>
          <a:prstGeom prst="rect">
            <a:avLst/>
          </a:prstGeom>
        </p:spPr>
      </p:pic>
      <p:sp>
        <p:nvSpPr>
          <p:cNvPr id="8" name="Rechteck 7">
            <a:extLst>
              <a:ext uri="{FF2B5EF4-FFF2-40B4-BE49-F238E27FC236}">
                <a16:creationId xmlns:a16="http://schemas.microsoft.com/office/drawing/2014/main" id="{E5D6BD27-41B7-4A2A-A7D6-CD4AEF2D25C6}"/>
              </a:ext>
            </a:extLst>
          </p:cNvPr>
          <p:cNvSpPr/>
          <p:nvPr/>
        </p:nvSpPr>
        <p:spPr>
          <a:xfrm>
            <a:off x="3777349" y="4870319"/>
            <a:ext cx="1654556"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Beschaffungsleiter</a:t>
            </a:r>
            <a:endParaRPr kumimoji="0" lang="en-GB"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9" name="Rechteck 8">
            <a:extLst>
              <a:ext uri="{FF2B5EF4-FFF2-40B4-BE49-F238E27FC236}">
                <a16:creationId xmlns:a16="http://schemas.microsoft.com/office/drawing/2014/main" id="{9740AF77-4E77-49C1-9E99-1C7C3B2912CE}"/>
              </a:ext>
            </a:extLst>
          </p:cNvPr>
          <p:cNvSpPr/>
          <p:nvPr/>
        </p:nvSpPr>
        <p:spPr>
          <a:xfrm>
            <a:off x="6199041" y="4609906"/>
            <a:ext cx="2672526"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“Pain” </a:t>
            </a:r>
            <a:r>
              <a:rPr kumimoji="0" lang="en-GB" sz="1400" b="0" i="0" u="none" strike="noStrike" kern="1200" cap="none" spc="0" normalizeH="0" baseline="0" noProof="0" dirty="0">
                <a:ln>
                  <a:noFill/>
                </a:ln>
                <a:solidFill>
                  <a:srgbClr val="000000"/>
                </a:solidFill>
                <a:effectLst/>
                <a:uLnTx/>
                <a:uFillTx/>
                <a:latin typeface="Arial"/>
                <a:ea typeface="+mn-ea"/>
                <a:cs typeface="+mn-cs"/>
              </a:rPr>
              <a:t>– Ressourcenverteilung</a:t>
            </a:r>
          </a:p>
        </p:txBody>
      </p:sp>
      <p:pic>
        <p:nvPicPr>
          <p:cNvPr id="11" name="Grafik 10" descr="Benutzer">
            <a:extLst>
              <a:ext uri="{FF2B5EF4-FFF2-40B4-BE49-F238E27FC236}">
                <a16:creationId xmlns:a16="http://schemas.microsoft.com/office/drawing/2014/main" id="{243047DF-B095-4888-BE02-9A4ADE1AB8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33027" y="5545159"/>
            <a:ext cx="914400" cy="914400"/>
          </a:xfrm>
          <a:prstGeom prst="rect">
            <a:avLst/>
          </a:prstGeom>
        </p:spPr>
      </p:pic>
      <p:pic>
        <p:nvPicPr>
          <p:cNvPr id="13" name="Grafik 12" descr="Benutzer">
            <a:extLst>
              <a:ext uri="{FF2B5EF4-FFF2-40B4-BE49-F238E27FC236}">
                <a16:creationId xmlns:a16="http://schemas.microsoft.com/office/drawing/2014/main" id="{2030B41E-9D4C-4B38-BE0E-A002B306458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47427" y="5553039"/>
            <a:ext cx="914400" cy="914400"/>
          </a:xfrm>
          <a:prstGeom prst="rect">
            <a:avLst/>
          </a:prstGeom>
        </p:spPr>
      </p:pic>
      <p:pic>
        <p:nvPicPr>
          <p:cNvPr id="14" name="Grafik 13" descr="Benutzer">
            <a:extLst>
              <a:ext uri="{FF2B5EF4-FFF2-40B4-BE49-F238E27FC236}">
                <a16:creationId xmlns:a16="http://schemas.microsoft.com/office/drawing/2014/main" id="{31A894C1-B3D4-4472-A23D-F0FB6D703B6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61827" y="5545159"/>
            <a:ext cx="914400" cy="914400"/>
          </a:xfrm>
          <a:prstGeom prst="rect">
            <a:avLst/>
          </a:prstGeom>
        </p:spPr>
      </p:pic>
      <p:sp>
        <p:nvSpPr>
          <p:cNvPr id="10" name="Rechteck 9">
            <a:extLst>
              <a:ext uri="{FF2B5EF4-FFF2-40B4-BE49-F238E27FC236}">
                <a16:creationId xmlns:a16="http://schemas.microsoft.com/office/drawing/2014/main" id="{202EB26B-29D1-4140-A482-63ADE68702A1}"/>
              </a:ext>
            </a:extLst>
          </p:cNvPr>
          <p:cNvSpPr/>
          <p:nvPr/>
        </p:nvSpPr>
        <p:spPr>
          <a:xfrm>
            <a:off x="3581750" y="6370264"/>
            <a:ext cx="2045753"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Strategische Einkäufer</a:t>
            </a:r>
            <a:endParaRPr kumimoji="0" lang="en-GB"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cxnSp>
        <p:nvCxnSpPr>
          <p:cNvPr id="16" name="Gerade Verbindung mit Pfeil 15">
            <a:extLst>
              <a:ext uri="{FF2B5EF4-FFF2-40B4-BE49-F238E27FC236}">
                <a16:creationId xmlns:a16="http://schemas.microsoft.com/office/drawing/2014/main" id="{8B4AB8CB-5AFB-4697-8DEF-65D20764897D}"/>
              </a:ext>
            </a:extLst>
          </p:cNvPr>
          <p:cNvCxnSpPr>
            <a:cxnSpLocks/>
            <a:stCxn id="8" idx="2"/>
            <a:endCxn id="11" idx="0"/>
          </p:cNvCxnSpPr>
          <p:nvPr/>
        </p:nvCxnSpPr>
        <p:spPr>
          <a:xfrm flipH="1">
            <a:off x="3690227" y="5178096"/>
            <a:ext cx="914400" cy="367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a:extLst>
              <a:ext uri="{FF2B5EF4-FFF2-40B4-BE49-F238E27FC236}">
                <a16:creationId xmlns:a16="http://schemas.microsoft.com/office/drawing/2014/main" id="{969CD097-9753-4ECF-8EBB-B5B0BF4AC5F8}"/>
              </a:ext>
            </a:extLst>
          </p:cNvPr>
          <p:cNvCxnSpPr>
            <a:cxnSpLocks/>
            <a:stCxn id="8" idx="2"/>
            <a:endCxn id="13" idx="0"/>
          </p:cNvCxnSpPr>
          <p:nvPr/>
        </p:nvCxnSpPr>
        <p:spPr>
          <a:xfrm>
            <a:off x="4604627" y="5178096"/>
            <a:ext cx="0" cy="3749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Gerade Verbindung mit Pfeil 21">
            <a:extLst>
              <a:ext uri="{FF2B5EF4-FFF2-40B4-BE49-F238E27FC236}">
                <a16:creationId xmlns:a16="http://schemas.microsoft.com/office/drawing/2014/main" id="{E20EE147-1492-4D9B-8E19-DD5807FD77B9}"/>
              </a:ext>
            </a:extLst>
          </p:cNvPr>
          <p:cNvCxnSpPr>
            <a:cxnSpLocks/>
            <a:stCxn id="8" idx="2"/>
            <a:endCxn id="14" idx="0"/>
          </p:cNvCxnSpPr>
          <p:nvPr/>
        </p:nvCxnSpPr>
        <p:spPr>
          <a:xfrm>
            <a:off x="4604627" y="5178096"/>
            <a:ext cx="914400" cy="3670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Gerader Verbinder 25">
            <a:extLst>
              <a:ext uri="{FF2B5EF4-FFF2-40B4-BE49-F238E27FC236}">
                <a16:creationId xmlns:a16="http://schemas.microsoft.com/office/drawing/2014/main" id="{30B9B506-1DDB-4E3E-825B-210D925CBDE7}"/>
              </a:ext>
            </a:extLst>
          </p:cNvPr>
          <p:cNvCxnSpPr>
            <a:cxnSpLocks/>
          </p:cNvCxnSpPr>
          <p:nvPr/>
        </p:nvCxnSpPr>
        <p:spPr>
          <a:xfrm>
            <a:off x="3029507" y="4358992"/>
            <a:ext cx="0" cy="2172427"/>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1" name="Rechteck 30">
            <a:extLst>
              <a:ext uri="{FF2B5EF4-FFF2-40B4-BE49-F238E27FC236}">
                <a16:creationId xmlns:a16="http://schemas.microsoft.com/office/drawing/2014/main" id="{813A2D37-F28E-483A-A162-0F4E0D2B0C0A}"/>
              </a:ext>
            </a:extLst>
          </p:cNvPr>
          <p:cNvSpPr/>
          <p:nvPr/>
        </p:nvSpPr>
        <p:spPr>
          <a:xfrm>
            <a:off x="6199041" y="5893239"/>
            <a:ext cx="2510041" cy="73866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“Pain” </a:t>
            </a:r>
            <a:r>
              <a:rPr kumimoji="0" lang="en-GB" sz="1400" b="0" i="0" u="none" strike="noStrike" kern="1200" cap="none" spc="0" normalizeH="0" baseline="0" noProof="0" dirty="0">
                <a:ln>
                  <a:noFill/>
                </a:ln>
                <a:solidFill>
                  <a:srgbClr val="000000"/>
                </a:solidFill>
                <a:effectLst/>
                <a:uLnTx/>
                <a:uFillTx/>
                <a:latin typeface="Arial"/>
                <a:ea typeface="+mn-ea"/>
                <a:cs typeface="+mn-cs"/>
              </a:rPr>
              <a:t>– Wie setze ich Markterkundungen konkret um?</a:t>
            </a:r>
          </a:p>
        </p:txBody>
      </p:sp>
      <p:sp>
        <p:nvSpPr>
          <p:cNvPr id="33" name="Rechteck 32">
            <a:extLst>
              <a:ext uri="{FF2B5EF4-FFF2-40B4-BE49-F238E27FC236}">
                <a16:creationId xmlns:a16="http://schemas.microsoft.com/office/drawing/2014/main" id="{AF3674FE-A28D-4DE9-B09A-6F1661813E17}"/>
              </a:ext>
            </a:extLst>
          </p:cNvPr>
          <p:cNvSpPr/>
          <p:nvPr/>
        </p:nvSpPr>
        <p:spPr>
          <a:xfrm>
            <a:off x="253812" y="4358992"/>
            <a:ext cx="2648855" cy="5539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Welche Art der Markterkundung soll je Projekt angewendet werden (Portfolioübersicht)?</a:t>
            </a:r>
          </a:p>
        </p:txBody>
      </p:sp>
      <p:sp>
        <p:nvSpPr>
          <p:cNvPr id="34" name="Rechteck 33">
            <a:extLst>
              <a:ext uri="{FF2B5EF4-FFF2-40B4-BE49-F238E27FC236}">
                <a16:creationId xmlns:a16="http://schemas.microsoft.com/office/drawing/2014/main" id="{C3A00B95-6E8D-4E21-9E67-13477D2424BB}"/>
              </a:ext>
            </a:extLst>
          </p:cNvPr>
          <p:cNvSpPr/>
          <p:nvPr/>
        </p:nvSpPr>
        <p:spPr>
          <a:xfrm>
            <a:off x="247491" y="5074744"/>
            <a:ext cx="2528336" cy="14773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Arial"/>
                <a:ea typeface="+mn-ea"/>
                <a:cs typeface="+mn-cs"/>
              </a:rPr>
              <a:t>Hilfestellung zum Aufwand und Ablauf der Markterkundung.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Wie läuft der Prozess ab?</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Wer hat wann welche Aufgaben?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Welche Instrumente &amp; Methoden kann ich nutzen?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Was ist der vergaberechtliche Rahmen?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a:t>
            </a:r>
            <a:endParaRPr kumimoji="0" lang="en-GB"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1" name="Rechteck 20">
            <a:extLst>
              <a:ext uri="{FF2B5EF4-FFF2-40B4-BE49-F238E27FC236}">
                <a16:creationId xmlns:a16="http://schemas.microsoft.com/office/drawing/2014/main" id="{17B70589-449D-40EB-9EC8-0C4AF99A6EE6}"/>
              </a:ext>
            </a:extLst>
          </p:cNvPr>
          <p:cNvSpPr/>
          <p:nvPr/>
        </p:nvSpPr>
        <p:spPr>
          <a:xfrm>
            <a:off x="323547" y="345002"/>
            <a:ext cx="1175048" cy="305380"/>
          </a:xfrm>
          <a:prstGeom prst="rect">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Definieren</a:t>
            </a:r>
          </a:p>
        </p:txBody>
      </p:sp>
      <p:sp>
        <p:nvSpPr>
          <p:cNvPr id="17" name="Rechteck 16">
            <a:extLst>
              <a:ext uri="{FF2B5EF4-FFF2-40B4-BE49-F238E27FC236}">
                <a16:creationId xmlns:a16="http://schemas.microsoft.com/office/drawing/2014/main" id="{C88ED95B-B9E8-4D5D-BB9F-DA987AFE5F63}"/>
              </a:ext>
            </a:extLst>
          </p:cNvPr>
          <p:cNvSpPr/>
          <p:nvPr/>
        </p:nvSpPr>
        <p:spPr>
          <a:xfrm>
            <a:off x="251658" y="2122856"/>
            <a:ext cx="8713858" cy="172354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1" i="0" u="none" strike="noStrike" kern="1200" cap="none" spc="0" normalizeH="0" baseline="0" noProof="0" dirty="0">
                <a:ln>
                  <a:noFill/>
                </a:ln>
                <a:solidFill>
                  <a:srgbClr val="E67015"/>
                </a:solidFill>
                <a:effectLst/>
                <a:uLnTx/>
                <a:uFillTx/>
                <a:latin typeface="Arial"/>
                <a:ea typeface="+mn-ea"/>
                <a:cs typeface="+mn-cs"/>
              </a:rPr>
              <a:t>Ein KOINNO-Tool zur Markterkundung zielt darauf ab, Beschaffungsfachkräfte zu unterstützen und befähigen…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1. Markterkundungsstrategien systematisch zu definieren und zu implementieren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2. Instrumente und Methoden der Markterkundung zu verstehen und einzusetzen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3. Vergaberechtliche Anforderungen und sich bietende Chancen korrekt zu interpretieren und zu nutzen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4. Die angemessene Komplexität und Art der Markterkundung für verschiedene Beschaffungsvorhaben zu identifizieren.</a:t>
            </a:r>
          </a:p>
          <a:p>
            <a:pPr marL="0" marR="0" lvl="0" indent="0" algn="l" defTabSz="914400" rtl="0" eaLnBrk="1" fontAlgn="base" latinLnBrk="0" hangingPunct="1">
              <a:lnSpc>
                <a:spcPct val="100000"/>
              </a:lnSpc>
              <a:spcBef>
                <a:spcPct val="0"/>
              </a:spcBef>
              <a:spcAft>
                <a:spcPts val="300"/>
              </a:spcAft>
              <a:buClrTx/>
              <a:buSzTx/>
              <a:buFontTx/>
              <a:buNone/>
              <a:tabLst/>
              <a:defRPr/>
            </a:pPr>
            <a:r>
              <a:rPr kumimoji="0" lang="de-DE" sz="1200" b="1" i="0" u="none" strike="noStrike" kern="1200" cap="none" spc="0" normalizeH="0" baseline="0" noProof="0" dirty="0">
                <a:ln>
                  <a:noFill/>
                </a:ln>
                <a:solidFill>
                  <a:srgbClr val="000000"/>
                </a:solidFill>
                <a:effectLst/>
                <a:uLnTx/>
                <a:uFillTx/>
                <a:latin typeface="Arial"/>
                <a:ea typeface="+mn-ea"/>
                <a:cs typeface="+mn-cs"/>
              </a:rPr>
              <a:t>5. Markterkundungen selbstständig und kompetent durchzuführen</a:t>
            </a:r>
            <a:endParaRPr kumimoji="0" lang="en-GB" sz="12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32" name="Gerader Verbinder 31">
            <a:extLst>
              <a:ext uri="{FF2B5EF4-FFF2-40B4-BE49-F238E27FC236}">
                <a16:creationId xmlns:a16="http://schemas.microsoft.com/office/drawing/2014/main" id="{83465D4F-1345-4ED8-9BF6-8132EC6CF5D7}"/>
              </a:ext>
            </a:extLst>
          </p:cNvPr>
          <p:cNvCxnSpPr>
            <a:cxnSpLocks/>
          </p:cNvCxnSpPr>
          <p:nvPr/>
        </p:nvCxnSpPr>
        <p:spPr>
          <a:xfrm>
            <a:off x="323850" y="5024207"/>
            <a:ext cx="2692224"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Gerader Verbinder 35">
            <a:extLst>
              <a:ext uri="{FF2B5EF4-FFF2-40B4-BE49-F238E27FC236}">
                <a16:creationId xmlns:a16="http://schemas.microsoft.com/office/drawing/2014/main" id="{8895731A-0507-456E-A8E5-3679CABBB2B6}"/>
              </a:ext>
            </a:extLst>
          </p:cNvPr>
          <p:cNvCxnSpPr>
            <a:cxnSpLocks/>
          </p:cNvCxnSpPr>
          <p:nvPr/>
        </p:nvCxnSpPr>
        <p:spPr>
          <a:xfrm flipH="1">
            <a:off x="356315" y="4013346"/>
            <a:ext cx="8496621"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7" name="Gleichschenkliges Dreieck 36">
            <a:extLst>
              <a:ext uri="{FF2B5EF4-FFF2-40B4-BE49-F238E27FC236}">
                <a16:creationId xmlns:a16="http://schemas.microsoft.com/office/drawing/2014/main" id="{30C20F3D-F300-4FDF-80DC-1A96F5ECFCF5}"/>
              </a:ext>
            </a:extLst>
          </p:cNvPr>
          <p:cNvSpPr/>
          <p:nvPr/>
        </p:nvSpPr>
        <p:spPr>
          <a:xfrm rot="10800000">
            <a:off x="4299737" y="3943073"/>
            <a:ext cx="609776" cy="142450"/>
          </a:xfrm>
          <a:prstGeom prst="triangl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1746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p:txBody>
          <a:bodyPr vert="horz"/>
          <a:lstStyle/>
          <a:p>
            <a:r>
              <a:rPr lang="de-DE" dirty="0"/>
              <a:t>Das „Einkaufschachbrett“ als Inspiration für Strategien und Ansätze in der Markterkundung…</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Grafik 6">
            <a:extLst>
              <a:ext uri="{FF2B5EF4-FFF2-40B4-BE49-F238E27FC236}">
                <a16:creationId xmlns:a16="http://schemas.microsoft.com/office/drawing/2014/main" id="{89D0832C-77E1-4889-8162-2554EA094136}"/>
              </a:ext>
            </a:extLst>
          </p:cNvPr>
          <p:cNvPicPr>
            <a:picLocks noChangeAspect="1"/>
          </p:cNvPicPr>
          <p:nvPr/>
        </p:nvPicPr>
        <p:blipFill rotWithShape="1">
          <a:blip r:embed="rId7">
            <a:duotone>
              <a:schemeClr val="accent4">
                <a:shade val="45000"/>
                <a:satMod val="135000"/>
              </a:schemeClr>
              <a:prstClr val="white"/>
            </a:duotone>
          </a:blip>
          <a:srcRect t="26357"/>
          <a:stretch/>
        </p:blipFill>
        <p:spPr>
          <a:xfrm>
            <a:off x="228600" y="2780928"/>
            <a:ext cx="3511315" cy="2569840"/>
          </a:xfrm>
          <a:prstGeom prst="rect">
            <a:avLst/>
          </a:prstGeom>
        </p:spPr>
      </p:pic>
      <p:sp>
        <p:nvSpPr>
          <p:cNvPr id="8" name="Rechteck 7">
            <a:extLst>
              <a:ext uri="{FF2B5EF4-FFF2-40B4-BE49-F238E27FC236}">
                <a16:creationId xmlns:a16="http://schemas.microsoft.com/office/drawing/2014/main" id="{E0CF7946-04C4-4B9B-B4C9-FBA165200556}"/>
              </a:ext>
            </a:extLst>
          </p:cNvPr>
          <p:cNvSpPr/>
          <p:nvPr/>
        </p:nvSpPr>
        <p:spPr>
          <a:xfrm>
            <a:off x="259157" y="5422930"/>
            <a:ext cx="3088707"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Schuh, C., Kromoser, R., Strohmer, M. F., Pérez, R. R., &amp; Triplat, A. (2008). Das Einkaufsschachbrett. Gabler.</a:t>
            </a:r>
          </a:p>
        </p:txBody>
      </p:sp>
      <p:cxnSp>
        <p:nvCxnSpPr>
          <p:cNvPr id="44" name="Gerade Verbindung mit Pfeil 43">
            <a:extLst>
              <a:ext uri="{FF2B5EF4-FFF2-40B4-BE49-F238E27FC236}">
                <a16:creationId xmlns:a16="http://schemas.microsoft.com/office/drawing/2014/main" id="{7BECCC81-52E9-408A-A026-53F36975F88E}"/>
              </a:ext>
            </a:extLst>
          </p:cNvPr>
          <p:cNvCxnSpPr>
            <a:cxnSpLocks/>
          </p:cNvCxnSpPr>
          <p:nvPr/>
        </p:nvCxnSpPr>
        <p:spPr>
          <a:xfrm flipV="1">
            <a:off x="3563888" y="2912007"/>
            <a:ext cx="432048" cy="228961"/>
          </a:xfrm>
          <a:prstGeom prst="straightConnector1">
            <a:avLst/>
          </a:prstGeom>
          <a:ln>
            <a:solidFill>
              <a:srgbClr val="E67015"/>
            </a:solidFill>
            <a:tailEnd type="triangle"/>
          </a:ln>
        </p:spPr>
        <p:style>
          <a:lnRef idx="1">
            <a:schemeClr val="dk1"/>
          </a:lnRef>
          <a:fillRef idx="0">
            <a:schemeClr val="dk1"/>
          </a:fillRef>
          <a:effectRef idx="0">
            <a:schemeClr val="dk1"/>
          </a:effectRef>
          <a:fontRef idx="minor">
            <a:schemeClr val="tx1"/>
          </a:fontRef>
        </p:style>
      </p:cxnSp>
      <p:sp>
        <p:nvSpPr>
          <p:cNvPr id="49" name="Rechteck 48">
            <a:extLst>
              <a:ext uri="{FF2B5EF4-FFF2-40B4-BE49-F238E27FC236}">
                <a16:creationId xmlns:a16="http://schemas.microsoft.com/office/drawing/2014/main" id="{8B35D2CC-1875-4A7E-80D4-E526CB6A8503}"/>
              </a:ext>
            </a:extLst>
          </p:cNvPr>
          <p:cNvSpPr/>
          <p:nvPr/>
        </p:nvSpPr>
        <p:spPr>
          <a:xfrm>
            <a:off x="3990682" y="2767850"/>
            <a:ext cx="1983172"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Vier Basis-Strategien</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0" name="Gerade Verbindung mit Pfeil 49">
            <a:extLst>
              <a:ext uri="{FF2B5EF4-FFF2-40B4-BE49-F238E27FC236}">
                <a16:creationId xmlns:a16="http://schemas.microsoft.com/office/drawing/2014/main" id="{74004DD0-2964-4FF9-A5B1-AA343083B2B6}"/>
              </a:ext>
            </a:extLst>
          </p:cNvPr>
          <p:cNvCxnSpPr>
            <a:cxnSpLocks/>
          </p:cNvCxnSpPr>
          <p:nvPr/>
        </p:nvCxnSpPr>
        <p:spPr>
          <a:xfrm flipV="1">
            <a:off x="3531739" y="3822547"/>
            <a:ext cx="399826" cy="206925"/>
          </a:xfrm>
          <a:prstGeom prst="straightConnector1">
            <a:avLst/>
          </a:prstGeom>
          <a:ln>
            <a:solidFill>
              <a:srgbClr val="E67015"/>
            </a:solidFill>
            <a:tailEnd type="triangle"/>
          </a:ln>
        </p:spPr>
        <p:style>
          <a:lnRef idx="1">
            <a:schemeClr val="dk1"/>
          </a:lnRef>
          <a:fillRef idx="0">
            <a:schemeClr val="dk1"/>
          </a:fillRef>
          <a:effectRef idx="0">
            <a:schemeClr val="dk1"/>
          </a:effectRef>
          <a:fontRef idx="minor">
            <a:schemeClr val="tx1"/>
          </a:fontRef>
        </p:style>
      </p:cxnSp>
      <p:sp>
        <p:nvSpPr>
          <p:cNvPr id="51" name="Rechteck 50">
            <a:extLst>
              <a:ext uri="{FF2B5EF4-FFF2-40B4-BE49-F238E27FC236}">
                <a16:creationId xmlns:a16="http://schemas.microsoft.com/office/drawing/2014/main" id="{B7A920B5-9203-40C5-8C47-54EA204C8040}"/>
              </a:ext>
            </a:extLst>
          </p:cNvPr>
          <p:cNvSpPr/>
          <p:nvPr/>
        </p:nvSpPr>
        <p:spPr>
          <a:xfrm>
            <a:off x="3931565" y="3675568"/>
            <a:ext cx="2215415"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16 strategische Ansätze</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52" name="Gerade Verbindung mit Pfeil 51">
            <a:extLst>
              <a:ext uri="{FF2B5EF4-FFF2-40B4-BE49-F238E27FC236}">
                <a16:creationId xmlns:a16="http://schemas.microsoft.com/office/drawing/2014/main" id="{4EF04D61-B432-4553-A2E7-55174C5816CF}"/>
              </a:ext>
            </a:extLst>
          </p:cNvPr>
          <p:cNvCxnSpPr>
            <a:cxnSpLocks/>
          </p:cNvCxnSpPr>
          <p:nvPr/>
        </p:nvCxnSpPr>
        <p:spPr>
          <a:xfrm flipV="1">
            <a:off x="3563888" y="4566495"/>
            <a:ext cx="432048" cy="212049"/>
          </a:xfrm>
          <a:prstGeom prst="straightConnector1">
            <a:avLst/>
          </a:prstGeom>
          <a:ln>
            <a:solidFill>
              <a:srgbClr val="E67015"/>
            </a:solidFill>
            <a:tailEnd type="triangle"/>
          </a:ln>
        </p:spPr>
        <p:style>
          <a:lnRef idx="1">
            <a:schemeClr val="dk1"/>
          </a:lnRef>
          <a:fillRef idx="0">
            <a:schemeClr val="dk1"/>
          </a:fillRef>
          <a:effectRef idx="0">
            <a:schemeClr val="dk1"/>
          </a:effectRef>
          <a:fontRef idx="minor">
            <a:schemeClr val="tx1"/>
          </a:fontRef>
        </p:style>
      </p:cxnSp>
      <p:sp>
        <p:nvSpPr>
          <p:cNvPr id="53" name="Rechteck 52">
            <a:extLst>
              <a:ext uri="{FF2B5EF4-FFF2-40B4-BE49-F238E27FC236}">
                <a16:creationId xmlns:a16="http://schemas.microsoft.com/office/drawing/2014/main" id="{22AD26E3-47C8-4520-8E9A-4087BCD6E1DB}"/>
              </a:ext>
            </a:extLst>
          </p:cNvPr>
          <p:cNvSpPr/>
          <p:nvPr/>
        </p:nvSpPr>
        <p:spPr>
          <a:xfrm>
            <a:off x="3990682" y="4412606"/>
            <a:ext cx="1386918"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64 Ideengeber</a:t>
            </a:r>
            <a:endParaRPr kumimoji="0" lang="en-GB"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58" name="Rechteck 57">
            <a:extLst>
              <a:ext uri="{FF2B5EF4-FFF2-40B4-BE49-F238E27FC236}">
                <a16:creationId xmlns:a16="http://schemas.microsoft.com/office/drawing/2014/main" id="{37DAB39D-90C6-4BB6-BF63-F40592E3F5B2}"/>
              </a:ext>
            </a:extLst>
          </p:cNvPr>
          <p:cNvSpPr/>
          <p:nvPr/>
        </p:nvSpPr>
        <p:spPr>
          <a:xfrm>
            <a:off x="288936" y="5950441"/>
            <a:ext cx="4283064" cy="24622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 Im Original insbesondere zur Vorbereitung von Preisverhandlungen</a:t>
            </a:r>
          </a:p>
        </p:txBody>
      </p:sp>
      <p:pic>
        <p:nvPicPr>
          <p:cNvPr id="55" name="Grafik 54">
            <a:extLst>
              <a:ext uri="{FF2B5EF4-FFF2-40B4-BE49-F238E27FC236}">
                <a16:creationId xmlns:a16="http://schemas.microsoft.com/office/drawing/2014/main" id="{17CA163B-7606-4A25-A907-0FDF837DCE1A}"/>
              </a:ext>
            </a:extLst>
          </p:cNvPr>
          <p:cNvPicPr>
            <a:picLocks noChangeAspect="1"/>
          </p:cNvPicPr>
          <p:nvPr/>
        </p:nvPicPr>
        <p:blipFill>
          <a:blip r:embed="rId8"/>
          <a:stretch>
            <a:fillRect/>
          </a:stretch>
        </p:blipFill>
        <p:spPr>
          <a:xfrm>
            <a:off x="6519661" y="2032451"/>
            <a:ext cx="1743204" cy="1536876"/>
          </a:xfrm>
          <a:prstGeom prst="rect">
            <a:avLst/>
          </a:prstGeom>
        </p:spPr>
      </p:pic>
      <p:pic>
        <p:nvPicPr>
          <p:cNvPr id="63" name="Grafik 62" descr="Lupe">
            <a:extLst>
              <a:ext uri="{FF2B5EF4-FFF2-40B4-BE49-F238E27FC236}">
                <a16:creationId xmlns:a16="http://schemas.microsoft.com/office/drawing/2014/main" id="{8E21C192-DAF5-45CB-A69A-364F1065E1B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3453" y="2370615"/>
            <a:ext cx="1939996" cy="1939996"/>
          </a:xfrm>
          <a:prstGeom prst="rect">
            <a:avLst/>
          </a:prstGeom>
        </p:spPr>
      </p:pic>
      <p:sp>
        <p:nvSpPr>
          <p:cNvPr id="227328" name="Geschweifte Klammer rechts 227327">
            <a:extLst>
              <a:ext uri="{FF2B5EF4-FFF2-40B4-BE49-F238E27FC236}">
                <a16:creationId xmlns:a16="http://schemas.microsoft.com/office/drawing/2014/main" id="{61C76427-BF4D-4FCA-A44C-7E68ACF74C6C}"/>
              </a:ext>
            </a:extLst>
          </p:cNvPr>
          <p:cNvSpPr/>
          <p:nvPr/>
        </p:nvSpPr>
        <p:spPr>
          <a:xfrm>
            <a:off x="6164456" y="1944087"/>
            <a:ext cx="191650" cy="4327376"/>
          </a:xfrm>
          <a:prstGeom prst="rightBrac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6" name="Rechteck 65">
            <a:extLst>
              <a:ext uri="{FF2B5EF4-FFF2-40B4-BE49-F238E27FC236}">
                <a16:creationId xmlns:a16="http://schemas.microsoft.com/office/drawing/2014/main" id="{DCB2B8E0-C81C-4B0E-853C-E90FDDA19D52}"/>
              </a:ext>
            </a:extLst>
          </p:cNvPr>
          <p:cNvSpPr/>
          <p:nvPr/>
        </p:nvSpPr>
        <p:spPr>
          <a:xfrm>
            <a:off x="6464262" y="4310611"/>
            <a:ext cx="2360514" cy="133882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Arial"/>
                <a:ea typeface="+mn-ea"/>
                <a:cs typeface="+mn-cs"/>
              </a:rPr>
              <a:t>Überlegung: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Mögliche Übertragung der Ebenen „Basis-Strategie“ und „Ideengeber“ auf die Markterkundung…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 </a:t>
            </a:r>
            <a:r>
              <a:rPr kumimoji="0" lang="de-DE" sz="1100" b="1" i="0" u="none" strike="noStrike" kern="1200" cap="none" spc="0" normalizeH="0" baseline="0" noProof="0" dirty="0">
                <a:ln>
                  <a:noFill/>
                </a:ln>
                <a:solidFill>
                  <a:srgbClr val="E67015"/>
                </a:solidFill>
                <a:effectLst/>
                <a:uLnTx/>
                <a:uFillTx/>
                <a:latin typeface="Arial"/>
                <a:ea typeface="+mn-ea"/>
                <a:cs typeface="+mn-cs"/>
              </a:rPr>
              <a:t>Markterkundungs-Board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7" name="Rechteck 66">
            <a:extLst>
              <a:ext uri="{FF2B5EF4-FFF2-40B4-BE49-F238E27FC236}">
                <a16:creationId xmlns:a16="http://schemas.microsoft.com/office/drawing/2014/main" id="{76132B69-2668-4694-B2A4-D7AAF3589776}"/>
              </a:ext>
            </a:extLst>
          </p:cNvPr>
          <p:cNvSpPr/>
          <p:nvPr/>
        </p:nvSpPr>
        <p:spPr>
          <a:xfrm>
            <a:off x="323546" y="345002"/>
            <a:ext cx="1368133" cy="305380"/>
          </a:xfrm>
          <a:prstGeom prst="rect">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Ideen finden</a:t>
            </a:r>
          </a:p>
        </p:txBody>
      </p:sp>
    </p:spTree>
    <p:extLst>
      <p:ext uri="{BB962C8B-B14F-4D97-AF65-F5344CB8AC3E}">
        <p14:creationId xmlns:p14="http://schemas.microsoft.com/office/powerpoint/2010/main" val="2161768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59" name="Gerader Verbinder 58">
            <a:extLst>
              <a:ext uri="{FF2B5EF4-FFF2-40B4-BE49-F238E27FC236}">
                <a16:creationId xmlns:a16="http://schemas.microsoft.com/office/drawing/2014/main" id="{56E1FCD7-1260-4D13-9FA9-929098196426}"/>
              </a:ext>
            </a:extLst>
          </p:cNvPr>
          <p:cNvCxnSpPr>
            <a:cxnSpLocks/>
            <a:stCxn id="27" idx="0"/>
            <a:endCxn id="27" idx="2"/>
          </p:cNvCxnSpPr>
          <p:nvPr/>
        </p:nvCxnSpPr>
        <p:spPr>
          <a:xfrm>
            <a:off x="3830624" y="2062366"/>
            <a:ext cx="0" cy="3526253"/>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p:txBody>
          <a:bodyPr vert="horz"/>
          <a:lstStyle/>
          <a:p>
            <a:r>
              <a:rPr lang="de-DE" dirty="0"/>
              <a:t>Markterkundungs-Board – Basis-Strategien der Markterkundung</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Gerade Verbindung mit Pfeil 13">
            <a:extLst>
              <a:ext uri="{FF2B5EF4-FFF2-40B4-BE49-F238E27FC236}">
                <a16:creationId xmlns:a16="http://schemas.microsoft.com/office/drawing/2014/main" id="{A17A9610-B970-4F0F-9981-02479DDD2F8A}"/>
              </a:ext>
            </a:extLst>
          </p:cNvPr>
          <p:cNvCxnSpPr>
            <a:cxnSpLocks/>
          </p:cNvCxnSpPr>
          <p:nvPr/>
        </p:nvCxnSpPr>
        <p:spPr>
          <a:xfrm flipV="1">
            <a:off x="613008" y="2062366"/>
            <a:ext cx="0" cy="32403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a:extLst>
              <a:ext uri="{FF2B5EF4-FFF2-40B4-BE49-F238E27FC236}">
                <a16:creationId xmlns:a16="http://schemas.microsoft.com/office/drawing/2014/main" id="{FD6182AB-7266-4E6B-8918-32FB291EC42E}"/>
              </a:ext>
            </a:extLst>
          </p:cNvPr>
          <p:cNvCxnSpPr>
            <a:cxnSpLocks/>
          </p:cNvCxnSpPr>
          <p:nvPr/>
        </p:nvCxnSpPr>
        <p:spPr>
          <a:xfrm>
            <a:off x="1861895" y="5986416"/>
            <a:ext cx="39374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feld 15">
            <a:extLst>
              <a:ext uri="{FF2B5EF4-FFF2-40B4-BE49-F238E27FC236}">
                <a16:creationId xmlns:a16="http://schemas.microsoft.com/office/drawing/2014/main" id="{EBB4C8CC-D39D-418C-8273-92B466ADC82D}"/>
              </a:ext>
            </a:extLst>
          </p:cNvPr>
          <p:cNvSpPr txBox="1"/>
          <p:nvPr/>
        </p:nvSpPr>
        <p:spPr>
          <a:xfrm rot="16200000">
            <a:off x="-1338282" y="3574656"/>
            <a:ext cx="3526253" cy="215780"/>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Ergebnis aus der Bedarfsermittlung</a:t>
            </a:r>
          </a:p>
        </p:txBody>
      </p:sp>
      <p:sp>
        <p:nvSpPr>
          <p:cNvPr id="19" name="Textfeld 18">
            <a:extLst>
              <a:ext uri="{FF2B5EF4-FFF2-40B4-BE49-F238E27FC236}">
                <a16:creationId xmlns:a16="http://schemas.microsoft.com/office/drawing/2014/main" id="{5B5FD872-372C-48FE-9989-B84E03F25170}"/>
              </a:ext>
            </a:extLst>
          </p:cNvPr>
          <p:cNvSpPr txBox="1"/>
          <p:nvPr/>
        </p:nvSpPr>
        <p:spPr>
          <a:xfrm>
            <a:off x="1757014" y="6028760"/>
            <a:ext cx="4320475" cy="235638"/>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Komplexität des Beschaffungsvorhabens</a:t>
            </a:r>
            <a:endParaRPr kumimoji="0" lang="de-DE"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20" name="Textfeld 19">
            <a:extLst>
              <a:ext uri="{FF2B5EF4-FFF2-40B4-BE49-F238E27FC236}">
                <a16:creationId xmlns:a16="http://schemas.microsoft.com/office/drawing/2014/main" id="{1D5FE113-AC67-4A0B-82EB-33A92D1D0818}"/>
              </a:ext>
            </a:extLst>
          </p:cNvPr>
          <p:cNvSpPr txBox="1"/>
          <p:nvPr/>
        </p:nvSpPr>
        <p:spPr>
          <a:xfrm>
            <a:off x="649012" y="2610864"/>
            <a:ext cx="1224136" cy="623175"/>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Markterkundung gut planbar</a:t>
            </a:r>
          </a:p>
        </p:txBody>
      </p:sp>
      <p:sp>
        <p:nvSpPr>
          <p:cNvPr id="21" name="Textfeld 20">
            <a:extLst>
              <a:ext uri="{FF2B5EF4-FFF2-40B4-BE49-F238E27FC236}">
                <a16:creationId xmlns:a16="http://schemas.microsoft.com/office/drawing/2014/main" id="{DB7CB61F-E491-4A7D-87FB-53CF13DC3311}"/>
              </a:ext>
            </a:extLst>
          </p:cNvPr>
          <p:cNvSpPr txBox="1"/>
          <p:nvPr/>
        </p:nvSpPr>
        <p:spPr>
          <a:xfrm>
            <a:off x="649012" y="4375642"/>
            <a:ext cx="1224136" cy="438346"/>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Markterkundung nicht gut planbar (ad hoc)</a:t>
            </a:r>
          </a:p>
        </p:txBody>
      </p:sp>
      <p:sp>
        <p:nvSpPr>
          <p:cNvPr id="27" name="Rechteck 26">
            <a:extLst>
              <a:ext uri="{FF2B5EF4-FFF2-40B4-BE49-F238E27FC236}">
                <a16:creationId xmlns:a16="http://schemas.microsoft.com/office/drawing/2014/main" id="{1E2816A3-C2B3-45C6-8627-EADEC0C3F19C}"/>
              </a:ext>
            </a:extLst>
          </p:cNvPr>
          <p:cNvSpPr/>
          <p:nvPr/>
        </p:nvSpPr>
        <p:spPr>
          <a:xfrm>
            <a:off x="1861895" y="2062366"/>
            <a:ext cx="3937457" cy="352625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Textfeld 29">
            <a:extLst>
              <a:ext uri="{FF2B5EF4-FFF2-40B4-BE49-F238E27FC236}">
                <a16:creationId xmlns:a16="http://schemas.microsoft.com/office/drawing/2014/main" id="{9351B50F-D2DF-4A4F-9775-258250875E7B}"/>
              </a:ext>
            </a:extLst>
          </p:cNvPr>
          <p:cNvSpPr txBox="1"/>
          <p:nvPr/>
        </p:nvSpPr>
        <p:spPr>
          <a:xfrm>
            <a:off x="1768498" y="5627726"/>
            <a:ext cx="1980220" cy="212102"/>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Niedrige Komplexität</a:t>
            </a:r>
          </a:p>
        </p:txBody>
      </p:sp>
      <p:sp>
        <p:nvSpPr>
          <p:cNvPr id="33" name="Textfeld 32">
            <a:extLst>
              <a:ext uri="{FF2B5EF4-FFF2-40B4-BE49-F238E27FC236}">
                <a16:creationId xmlns:a16="http://schemas.microsoft.com/office/drawing/2014/main" id="{8917130A-6E50-489B-89BA-B09EC1802BE7}"/>
              </a:ext>
            </a:extLst>
          </p:cNvPr>
          <p:cNvSpPr txBox="1"/>
          <p:nvPr/>
        </p:nvSpPr>
        <p:spPr>
          <a:xfrm>
            <a:off x="3854641" y="5635093"/>
            <a:ext cx="1980220" cy="212102"/>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Hohe Komplexität</a:t>
            </a:r>
          </a:p>
        </p:txBody>
      </p:sp>
      <p:sp>
        <p:nvSpPr>
          <p:cNvPr id="32" name="Textfeld 31">
            <a:extLst>
              <a:ext uri="{FF2B5EF4-FFF2-40B4-BE49-F238E27FC236}">
                <a16:creationId xmlns:a16="http://schemas.microsoft.com/office/drawing/2014/main" id="{5BAF98C6-E33F-4EE0-8EA0-718E42A7CB15}"/>
              </a:ext>
            </a:extLst>
          </p:cNvPr>
          <p:cNvSpPr txBox="1"/>
          <p:nvPr/>
        </p:nvSpPr>
        <p:spPr>
          <a:xfrm>
            <a:off x="2347196" y="4501272"/>
            <a:ext cx="1090148" cy="384326"/>
          </a:xfrm>
          <a:prstGeom prst="rect">
            <a:avLst/>
          </a:prstGeom>
          <a:solidFill>
            <a:srgbClr val="E67015"/>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Reaktiv &amp; effizient</a:t>
            </a:r>
          </a:p>
        </p:txBody>
      </p:sp>
      <p:sp>
        <p:nvSpPr>
          <p:cNvPr id="34" name="Textfeld 33">
            <a:extLst>
              <a:ext uri="{FF2B5EF4-FFF2-40B4-BE49-F238E27FC236}">
                <a16:creationId xmlns:a16="http://schemas.microsoft.com/office/drawing/2014/main" id="{C60563FC-01F2-4B00-B9A9-BEB319D26787}"/>
              </a:ext>
            </a:extLst>
          </p:cNvPr>
          <p:cNvSpPr txBox="1"/>
          <p:nvPr/>
        </p:nvSpPr>
        <p:spPr>
          <a:xfrm>
            <a:off x="4299677" y="4501272"/>
            <a:ext cx="1090149" cy="384326"/>
          </a:xfrm>
          <a:prstGeom prst="rect">
            <a:avLst/>
          </a:prstGeom>
          <a:solidFill>
            <a:srgbClr val="E67015"/>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Explorativ &amp; effizient</a:t>
            </a:r>
          </a:p>
        </p:txBody>
      </p:sp>
      <p:sp>
        <p:nvSpPr>
          <p:cNvPr id="35" name="Textfeld 34">
            <a:extLst>
              <a:ext uri="{FF2B5EF4-FFF2-40B4-BE49-F238E27FC236}">
                <a16:creationId xmlns:a16="http://schemas.microsoft.com/office/drawing/2014/main" id="{E2975798-6C6F-4B09-8F69-D4CEB2E6907B}"/>
              </a:ext>
            </a:extLst>
          </p:cNvPr>
          <p:cNvSpPr txBox="1"/>
          <p:nvPr/>
        </p:nvSpPr>
        <p:spPr>
          <a:xfrm>
            <a:off x="2350126" y="2849713"/>
            <a:ext cx="1090148" cy="384326"/>
          </a:xfrm>
          <a:prstGeom prst="rect">
            <a:avLst/>
          </a:prstGeom>
          <a:solidFill>
            <a:srgbClr val="E67015"/>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Systematisch &amp; strukturiert</a:t>
            </a:r>
          </a:p>
        </p:txBody>
      </p:sp>
      <p:sp>
        <p:nvSpPr>
          <p:cNvPr id="36" name="Textfeld 35">
            <a:extLst>
              <a:ext uri="{FF2B5EF4-FFF2-40B4-BE49-F238E27FC236}">
                <a16:creationId xmlns:a16="http://schemas.microsoft.com/office/drawing/2014/main" id="{56FB3133-D3C3-4541-A5F7-372BB3B2247F}"/>
              </a:ext>
            </a:extLst>
          </p:cNvPr>
          <p:cNvSpPr txBox="1"/>
          <p:nvPr/>
        </p:nvSpPr>
        <p:spPr>
          <a:xfrm>
            <a:off x="4299677" y="2849713"/>
            <a:ext cx="1090148" cy="384326"/>
          </a:xfrm>
          <a:prstGeom prst="rect">
            <a:avLst/>
          </a:prstGeom>
          <a:solidFill>
            <a:srgbClr val="E67015"/>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Umfangreich &amp; strategisch</a:t>
            </a:r>
          </a:p>
        </p:txBody>
      </p:sp>
      <p:cxnSp>
        <p:nvCxnSpPr>
          <p:cNvPr id="56" name="Gerader Verbinder 55">
            <a:extLst>
              <a:ext uri="{FF2B5EF4-FFF2-40B4-BE49-F238E27FC236}">
                <a16:creationId xmlns:a16="http://schemas.microsoft.com/office/drawing/2014/main" id="{B09420D0-C5AF-406F-B01A-0FB5C8FBEB5C}"/>
              </a:ext>
            </a:extLst>
          </p:cNvPr>
          <p:cNvCxnSpPr>
            <a:cxnSpLocks/>
            <a:stCxn id="27" idx="1"/>
            <a:endCxn id="27" idx="3"/>
          </p:cNvCxnSpPr>
          <p:nvPr/>
        </p:nvCxnSpPr>
        <p:spPr>
          <a:xfrm>
            <a:off x="1861895" y="3825493"/>
            <a:ext cx="3937457" cy="0"/>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Gerader Verbinder 21">
            <a:extLst>
              <a:ext uri="{FF2B5EF4-FFF2-40B4-BE49-F238E27FC236}">
                <a16:creationId xmlns:a16="http://schemas.microsoft.com/office/drawing/2014/main" id="{FB385AB5-158D-498C-BB22-FF44DA34DA30}"/>
              </a:ext>
            </a:extLst>
          </p:cNvPr>
          <p:cNvCxnSpPr>
            <a:cxnSpLocks/>
          </p:cNvCxnSpPr>
          <p:nvPr/>
        </p:nvCxnSpPr>
        <p:spPr>
          <a:xfrm>
            <a:off x="6228184" y="1803071"/>
            <a:ext cx="0" cy="4621554"/>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Gleichschenkliges Dreieck 5">
            <a:extLst>
              <a:ext uri="{FF2B5EF4-FFF2-40B4-BE49-F238E27FC236}">
                <a16:creationId xmlns:a16="http://schemas.microsoft.com/office/drawing/2014/main" id="{04A44109-039A-4BED-8EC6-98C97021335E}"/>
              </a:ext>
            </a:extLst>
          </p:cNvPr>
          <p:cNvSpPr/>
          <p:nvPr/>
        </p:nvSpPr>
        <p:spPr>
          <a:xfrm rot="5400000">
            <a:off x="6023621" y="3673110"/>
            <a:ext cx="522280" cy="306259"/>
          </a:xfrm>
          <a:prstGeom prst="triangl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Rechteck 23">
            <a:extLst>
              <a:ext uri="{FF2B5EF4-FFF2-40B4-BE49-F238E27FC236}">
                <a16:creationId xmlns:a16="http://schemas.microsoft.com/office/drawing/2014/main" id="{82E54937-268F-4B2B-97BA-DF1857DD0539}"/>
              </a:ext>
            </a:extLst>
          </p:cNvPr>
          <p:cNvSpPr/>
          <p:nvPr/>
        </p:nvSpPr>
        <p:spPr>
          <a:xfrm>
            <a:off x="6474936" y="1803071"/>
            <a:ext cx="2360514" cy="455509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Arial"/>
                <a:ea typeface="+mn-ea"/>
                <a:cs typeface="+mn-cs"/>
              </a:rPr>
              <a:t>Erklärung: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Aus der Umfrage und insbesondere den Experteninterviews ergab sich ein heterogenes Bild des Vorgehens einer Markterkundung je Beschaffungsvorhaben (BV).</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Zudem kann aufgrund von Ressourcenrestriktionen nicht immer eine ausführliche Markterkundung durchgeführt werden, noch ist das in jedem Fall sinnvoll.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Arial"/>
                <a:ea typeface="+mn-ea"/>
                <a:cs typeface="+mn-cs"/>
              </a:rPr>
              <a:t>Lösungsansatz:</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Tool, das eine Art und Komplexität der Markterkundung als KOINNO-Empfehlung je Beschaffungsvorhaben vorgibt.</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In diesem Rahmen werden die methodischen und vergaberechtlichen Möglichkeiten entlang eines standardisierten Prozesses erläutert.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000000"/>
                </a:solidFill>
                <a:effectLst/>
                <a:uLnTx/>
                <a:uFillTx/>
                <a:latin typeface="Arial"/>
                <a:ea typeface="+mn-ea"/>
                <a:cs typeface="+mn-cs"/>
              </a:rPr>
              <a:t>Umsetzung:</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de-DE" sz="1000" b="0" i="0" u="none" strike="noStrike" kern="1200" cap="none" spc="0" normalizeH="0" baseline="0" noProof="0" dirty="0">
                <a:ln>
                  <a:noFill/>
                </a:ln>
                <a:solidFill>
                  <a:srgbClr val="000000"/>
                </a:solidFill>
                <a:effectLst/>
                <a:uLnTx/>
                <a:uFillTx/>
                <a:latin typeface="Arial"/>
                <a:ea typeface="+mn-ea"/>
                <a:cs typeface="+mn-cs"/>
              </a:rPr>
              <a:t>Klassifizierung von verschiedenen Instrumenten zur Markterkundung.</a:t>
            </a:r>
          </a:p>
        </p:txBody>
      </p:sp>
      <p:sp>
        <p:nvSpPr>
          <p:cNvPr id="26" name="Rechteck 25">
            <a:extLst>
              <a:ext uri="{FF2B5EF4-FFF2-40B4-BE49-F238E27FC236}">
                <a16:creationId xmlns:a16="http://schemas.microsoft.com/office/drawing/2014/main" id="{8DB4E453-A19B-46B1-85E1-62636BCFDB67}"/>
              </a:ext>
            </a:extLst>
          </p:cNvPr>
          <p:cNvSpPr/>
          <p:nvPr/>
        </p:nvSpPr>
        <p:spPr>
          <a:xfrm>
            <a:off x="323546" y="345002"/>
            <a:ext cx="1368133" cy="305380"/>
          </a:xfrm>
          <a:prstGeom prst="rect">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Ideen finden</a:t>
            </a:r>
          </a:p>
        </p:txBody>
      </p:sp>
    </p:spTree>
    <p:extLst>
      <p:ext uri="{BB962C8B-B14F-4D97-AF65-F5344CB8AC3E}">
        <p14:creationId xmlns:p14="http://schemas.microsoft.com/office/powerpoint/2010/main" val="3658700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kt 85" hidden="1">
            <a:extLst>
              <a:ext uri="{FF2B5EF4-FFF2-40B4-BE49-F238E27FC236}">
                <a16:creationId xmlns:a16="http://schemas.microsoft.com/office/drawing/2014/main" id="{426ED9F2-E4FA-4BEB-8A22-4C24E82A4F53}"/>
              </a:ext>
            </a:extLst>
          </p:cNvPr>
          <p:cNvGraphicFramePr>
            <a:graphicFrameLocks noChangeAspect="1"/>
          </p:cNvGraphicFramePr>
          <p:nvPr>
            <p:custDataLst>
              <p:tags r:id="rId2"/>
            </p:custDataLst>
            <p:extLst>
              <p:ext uri="{D42A27DB-BD31-4B8C-83A1-F6EECF244321}">
                <p14:modId xmlns:p14="http://schemas.microsoft.com/office/powerpoint/2010/main" val="1241735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Folie" r:id="rId4" imgW="360" imgH="360" progId="TCLayout.ActiveDocument.1">
                  <p:embed/>
                </p:oleObj>
              </mc:Choice>
              <mc:Fallback>
                <p:oleObj name="think-cell Folie" r:id="rId4" imgW="360" imgH="360" progId="TCLayout.ActiveDocument.1">
                  <p:embed/>
                  <p:pic>
                    <p:nvPicPr>
                      <p:cNvPr id="86" name="Objekt 85" hidden="1">
                        <a:extLst>
                          <a:ext uri="{FF2B5EF4-FFF2-40B4-BE49-F238E27FC236}">
                            <a16:creationId xmlns:a16="http://schemas.microsoft.com/office/drawing/2014/main" id="{426ED9F2-E4FA-4BEB-8A22-4C24E82A4F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9FF1A94-5130-4657-A364-5469BCC7C735}"/>
              </a:ext>
            </a:extLst>
          </p:cNvPr>
          <p:cNvSpPr>
            <a:spLocks noGrp="1"/>
          </p:cNvSpPr>
          <p:nvPr>
            <p:ph type="title"/>
          </p:nvPr>
        </p:nvSpPr>
        <p:spPr/>
        <p:txBody>
          <a:bodyPr vert="horz"/>
          <a:lstStyle/>
          <a:p>
            <a:r>
              <a:rPr lang="de-DE" dirty="0"/>
              <a:t>Öffentliche Beschaffung hat einen erheblichen Einfluss auf verschiedenste Branchen</a:t>
            </a:r>
          </a:p>
        </p:txBody>
      </p:sp>
      <p:sp>
        <p:nvSpPr>
          <p:cNvPr id="4" name="Foliennummernplatzhalter 3">
            <a:extLst>
              <a:ext uri="{FF2B5EF4-FFF2-40B4-BE49-F238E27FC236}">
                <a16:creationId xmlns:a16="http://schemas.microsoft.com/office/drawing/2014/main" id="{D300F3C3-B6A2-4B70-B23F-95897A006390}"/>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5</a:t>
            </a:fld>
            <a:endParaRPr lang="de-DE" altLang="de-DE" dirty="0"/>
          </a:p>
        </p:txBody>
      </p:sp>
      <p:graphicFrame>
        <p:nvGraphicFramePr>
          <p:cNvPr id="3" name="Tabelle 2">
            <a:extLst>
              <a:ext uri="{FF2B5EF4-FFF2-40B4-BE49-F238E27FC236}">
                <a16:creationId xmlns:a16="http://schemas.microsoft.com/office/drawing/2014/main" id="{5AE7D0D0-6F22-4066-8C74-F8B69059BFF0}"/>
              </a:ext>
            </a:extLst>
          </p:cNvPr>
          <p:cNvGraphicFramePr>
            <a:graphicFrameLocks noGrp="1"/>
          </p:cNvGraphicFramePr>
          <p:nvPr>
            <p:extLst>
              <p:ext uri="{D42A27DB-BD31-4B8C-83A1-F6EECF244321}">
                <p14:modId xmlns:p14="http://schemas.microsoft.com/office/powerpoint/2010/main" val="1680850523"/>
              </p:ext>
            </p:extLst>
          </p:nvPr>
        </p:nvGraphicFramePr>
        <p:xfrm>
          <a:off x="325091" y="2226375"/>
          <a:ext cx="5615061" cy="4193850"/>
        </p:xfrm>
        <a:graphic>
          <a:graphicData uri="http://schemas.openxmlformats.org/drawingml/2006/table">
            <a:tbl>
              <a:tblPr>
                <a:tableStyleId>{D7AC3CCA-C797-4891-BE02-D94E43425B78}</a:tableStyleId>
              </a:tblPr>
              <a:tblGrid>
                <a:gridCol w="4606949">
                  <a:extLst>
                    <a:ext uri="{9D8B030D-6E8A-4147-A177-3AD203B41FA5}">
                      <a16:colId xmlns:a16="http://schemas.microsoft.com/office/drawing/2014/main" val="1263860855"/>
                    </a:ext>
                  </a:extLst>
                </a:gridCol>
                <a:gridCol w="1008112">
                  <a:extLst>
                    <a:ext uri="{9D8B030D-6E8A-4147-A177-3AD203B41FA5}">
                      <a16:colId xmlns:a16="http://schemas.microsoft.com/office/drawing/2014/main" val="3934415107"/>
                    </a:ext>
                  </a:extLst>
                </a:gridCol>
              </a:tblGrid>
              <a:tr h="0">
                <a:tc>
                  <a:txBody>
                    <a:bodyPr/>
                    <a:lstStyle/>
                    <a:p>
                      <a:pPr algn="l" fontAlgn="b"/>
                      <a:r>
                        <a:rPr lang="de-DE" sz="1100" b="1" i="0" u="none" strike="noStrike" dirty="0">
                          <a:solidFill>
                            <a:srgbClr val="000000"/>
                          </a:solidFill>
                          <a:effectLst/>
                          <a:latin typeface="+mn-lt"/>
                        </a:rPr>
                        <a:t>CPV-Code (Text)</a:t>
                      </a:r>
                    </a:p>
                  </a:txBody>
                  <a:tcPr marL="0" marR="0" marT="0" marB="0" anchor="b">
                    <a:noFill/>
                  </a:tcPr>
                </a:tc>
                <a:tc>
                  <a:txBody>
                    <a:bodyPr/>
                    <a:lstStyle/>
                    <a:p>
                      <a:pPr algn="l" fontAlgn="b"/>
                      <a:r>
                        <a:rPr lang="en-US" sz="1100" b="1" i="0" u="none" strike="noStrike" dirty="0">
                          <a:solidFill>
                            <a:srgbClr val="000000"/>
                          </a:solidFill>
                          <a:effectLst/>
                          <a:latin typeface="+mn-lt"/>
                        </a:rPr>
                        <a:t>Auftragswert</a:t>
                      </a:r>
                    </a:p>
                  </a:txBody>
                  <a:tcPr marL="0" marR="0" marT="0" marB="0" anchor="b">
                    <a:noFill/>
                  </a:tcPr>
                </a:tc>
                <a:extLst>
                  <a:ext uri="{0D108BD9-81ED-4DB2-BD59-A6C34878D82A}">
                    <a16:rowId xmlns:a16="http://schemas.microsoft.com/office/drawing/2014/main" val="1730810287"/>
                  </a:ext>
                </a:extLst>
              </a:tr>
              <a:tr h="0">
                <a:tc>
                  <a:txBody>
                    <a:bodyPr/>
                    <a:lstStyle/>
                    <a:p>
                      <a:pPr algn="l" fontAlgn="b"/>
                      <a:r>
                        <a:rPr lang="de-DE" sz="1100" u="none" strike="noStrike" dirty="0">
                          <a:effectLst/>
                        </a:rPr>
                        <a:t>IT-Dienste: Beratung, Software-Entwicklung, Internet und Hilfestellung</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882.612.388 €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84483275"/>
                  </a:ext>
                </a:extLst>
              </a:tr>
              <a:tr h="163674">
                <a:tc>
                  <a:txBody>
                    <a:bodyPr/>
                    <a:lstStyle/>
                    <a:p>
                      <a:pPr algn="l" fontAlgn="b"/>
                      <a:r>
                        <a:rPr lang="en-US" sz="1100" u="none" strike="noStrike" dirty="0">
                          <a:effectLst/>
                        </a:rPr>
                        <a:t>Bauarbeiten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851.352.545 €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903517526"/>
                  </a:ext>
                </a:extLst>
              </a:tr>
              <a:tr h="163674">
                <a:tc>
                  <a:txBody>
                    <a:bodyPr/>
                    <a:lstStyle/>
                    <a:p>
                      <a:pPr algn="l" fontAlgn="b"/>
                      <a:r>
                        <a:rPr lang="en-US" sz="1100" u="none" strike="noStrike" dirty="0">
                          <a:effectLst/>
                        </a:rPr>
                        <a:t>Diagnoseausrüstung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482.126.135 €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46720774"/>
                  </a:ext>
                </a:extLst>
              </a:tr>
              <a:tr h="163674">
                <a:tc>
                  <a:txBody>
                    <a:bodyPr/>
                    <a:lstStyle/>
                    <a:p>
                      <a:pPr algn="l" fontAlgn="b"/>
                      <a:r>
                        <a:rPr lang="en-US" sz="1100" u="none" strike="noStrike" dirty="0">
                          <a:effectLst/>
                        </a:rPr>
                        <a:t>Computerspeichereinheiten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443.475.525 €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76289533"/>
                  </a:ext>
                </a:extLst>
              </a:tr>
              <a:tr h="163674">
                <a:tc>
                  <a:txBody>
                    <a:bodyPr/>
                    <a:lstStyle/>
                    <a:p>
                      <a:pPr algn="l" fontAlgn="b"/>
                      <a:r>
                        <a:rPr lang="en-US" sz="1100" u="none" strike="noStrike" dirty="0">
                          <a:effectLst/>
                        </a:rPr>
                        <a:t>Allgemeine und berufliche Bildung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398.257.240 €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77512203"/>
                  </a:ext>
                </a:extLst>
              </a:tr>
              <a:tr h="163674">
                <a:tc>
                  <a:txBody>
                    <a:bodyPr/>
                    <a:lstStyle/>
                    <a:p>
                      <a:pPr algn="l" fontAlgn="b"/>
                      <a:r>
                        <a:rPr lang="en-US" sz="1100" u="none" strike="noStrike" dirty="0">
                          <a:effectLst/>
                        </a:rPr>
                        <a:t>Netzausrüstung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383.795.459 €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53541170"/>
                  </a:ext>
                </a:extLst>
              </a:tr>
              <a:tr h="163674">
                <a:tc>
                  <a:txBody>
                    <a:bodyPr/>
                    <a:lstStyle/>
                    <a:p>
                      <a:pPr algn="l" fontAlgn="b"/>
                      <a:r>
                        <a:rPr lang="en-US" sz="1100" u="none" strike="noStrike" dirty="0">
                          <a:effectLst/>
                        </a:rPr>
                        <a:t>Erwachsenenbildung und sonstiger Unterricht</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314.128.090 €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946492236"/>
                  </a:ext>
                </a:extLst>
              </a:tr>
              <a:tr h="163674">
                <a:tc>
                  <a:txBody>
                    <a:bodyPr/>
                    <a:lstStyle/>
                    <a:p>
                      <a:pPr algn="l" fontAlgn="b"/>
                      <a:r>
                        <a:rPr lang="en-US" sz="1100" u="none" strike="noStrike" dirty="0">
                          <a:effectLst/>
                        </a:rPr>
                        <a:t>Straßenbauarbeiten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304.825.533 €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794622141"/>
                  </a:ext>
                </a:extLst>
              </a:tr>
              <a:tr h="99040">
                <a:tc>
                  <a:txBody>
                    <a:bodyPr/>
                    <a:lstStyle/>
                    <a:p>
                      <a:pPr algn="l" fontAlgn="b"/>
                      <a:r>
                        <a:rPr lang="de-DE" sz="1100" u="none" strike="noStrike" dirty="0">
                          <a:effectLst/>
                        </a:rPr>
                        <a:t>Reparatur und Wartung von Militärfahrzeugen</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301.659.683 €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29478890"/>
                  </a:ext>
                </a:extLst>
              </a:tr>
              <a:tr h="163674">
                <a:tc>
                  <a:txBody>
                    <a:bodyPr/>
                    <a:lstStyle/>
                    <a:p>
                      <a:pPr algn="l" fontAlgn="b"/>
                      <a:r>
                        <a:rPr lang="en-US" sz="1100" u="none" strike="noStrike" dirty="0">
                          <a:effectLst/>
                        </a:rPr>
                        <a:t>Softwarepaket und Informationssysteme</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293.432.185 €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90180388"/>
                  </a:ext>
                </a:extLst>
              </a:tr>
              <a:tr h="163674">
                <a:tc>
                  <a:txBody>
                    <a:bodyPr/>
                    <a:lstStyle/>
                    <a:p>
                      <a:pPr algn="l" fontAlgn="b"/>
                      <a:r>
                        <a:rPr lang="de-DE" sz="1100" u="none" strike="noStrike" dirty="0">
                          <a:effectLst/>
                        </a:rPr>
                        <a:t>Medizinische Ausrüstungen, Arzneimittel und Körperpflegeprodukte</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239.327.948 €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218873344"/>
                  </a:ext>
                </a:extLst>
              </a:tr>
              <a:tr h="163674">
                <a:tc>
                  <a:txBody>
                    <a:bodyPr/>
                    <a:lstStyle/>
                    <a:p>
                      <a:pPr algn="l" fontAlgn="b"/>
                      <a:r>
                        <a:rPr lang="de-DE" sz="1100" u="none" strike="noStrike" dirty="0">
                          <a:effectLst/>
                        </a:rPr>
                        <a:t>Komplett- oder Teilbauleistungen im Hochbau sowie Tiefbauarbeiten</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232.943.036 €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351050896"/>
                  </a:ext>
                </a:extLst>
              </a:tr>
              <a:tr h="163674">
                <a:tc>
                  <a:txBody>
                    <a:bodyPr/>
                    <a:lstStyle/>
                    <a:p>
                      <a:pPr algn="l" fontAlgn="b"/>
                      <a:r>
                        <a:rPr lang="en-US" sz="1100" u="none" strike="noStrike" dirty="0">
                          <a:effectLst/>
                        </a:rPr>
                        <a:t>Ingenieur- und Hochbauarbeiten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222.871.219 €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19948070"/>
                  </a:ext>
                </a:extLst>
              </a:tr>
              <a:tr h="163674">
                <a:tc>
                  <a:txBody>
                    <a:bodyPr/>
                    <a:lstStyle/>
                    <a:p>
                      <a:pPr algn="l" fontAlgn="b"/>
                      <a:r>
                        <a:rPr lang="de-DE" sz="1100" u="none" strike="noStrike" dirty="0">
                          <a:effectLst/>
                        </a:rPr>
                        <a:t>Forschungs- und Entwicklungsdienste und zugehörige Beratung</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216.341.200 €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522679264"/>
                  </a:ext>
                </a:extLst>
              </a:tr>
              <a:tr h="163674">
                <a:tc>
                  <a:txBody>
                    <a:bodyPr/>
                    <a:lstStyle/>
                    <a:p>
                      <a:pPr algn="l" fontAlgn="b"/>
                      <a:r>
                        <a:rPr lang="en-US" sz="1100" u="none" strike="noStrike" dirty="0">
                          <a:effectLst/>
                        </a:rPr>
                        <a:t>Arzneimittel</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195.069.817 €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51213832"/>
                  </a:ext>
                </a:extLst>
              </a:tr>
              <a:tr h="163674">
                <a:tc>
                  <a:txBody>
                    <a:bodyPr/>
                    <a:lstStyle/>
                    <a:p>
                      <a:pPr algn="l" fontAlgn="b"/>
                      <a:r>
                        <a:rPr lang="en-US" sz="1100" u="none" strike="noStrike" dirty="0">
                          <a:effectLst/>
                        </a:rPr>
                        <a:t>Öffentlicher Verkehr (Straße)</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189.927.821 €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20654120"/>
                  </a:ext>
                </a:extLst>
              </a:tr>
              <a:tr h="163674">
                <a:tc>
                  <a:txBody>
                    <a:bodyPr/>
                    <a:lstStyle/>
                    <a:p>
                      <a:pPr algn="l" fontAlgn="b"/>
                      <a:r>
                        <a:rPr lang="en-US" sz="1100" u="none" strike="noStrike" dirty="0">
                          <a:effectLst/>
                        </a:rPr>
                        <a:t>Bauarbeiten für Bergbauanlagen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174.770.490 €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61524827"/>
                  </a:ext>
                </a:extLst>
              </a:tr>
              <a:tr h="170490">
                <a:tc>
                  <a:txBody>
                    <a:bodyPr/>
                    <a:lstStyle/>
                    <a:p>
                      <a:pPr algn="l" fontAlgn="b"/>
                      <a:r>
                        <a:rPr lang="de-DE" sz="1100" u="none" strike="noStrike" dirty="0">
                          <a:effectLst/>
                        </a:rPr>
                        <a:t>Dienstleistungen von Architektur-, Konstruktions- und Ingenieurbüros …</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167.389.703 €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48541711"/>
                  </a:ext>
                </a:extLst>
              </a:tr>
              <a:tr h="163674">
                <a:tc>
                  <a:txBody>
                    <a:bodyPr/>
                    <a:lstStyle/>
                    <a:p>
                      <a:pPr algn="l" fontAlgn="b"/>
                      <a:r>
                        <a:rPr lang="en-US" sz="1100" u="none" strike="noStrike" dirty="0">
                          <a:effectLst/>
                        </a:rPr>
                        <a:t>Rohbauarbeiten</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147.981.507 €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01313368"/>
                  </a:ext>
                </a:extLst>
              </a:tr>
              <a:tr h="163674">
                <a:tc>
                  <a:txBody>
                    <a:bodyPr/>
                    <a:lstStyle/>
                    <a:p>
                      <a:pPr algn="l" fontAlgn="b"/>
                      <a:r>
                        <a:rPr lang="en-US" sz="1100" u="none" strike="noStrike" dirty="0">
                          <a:effectLst/>
                        </a:rPr>
                        <a:t>Portfolioverwaltung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142.197.423 €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138459069"/>
                  </a:ext>
                </a:extLst>
              </a:tr>
              <a:tr h="163674">
                <a:tc>
                  <a:txBody>
                    <a:bodyPr/>
                    <a:lstStyle/>
                    <a:p>
                      <a:pPr algn="l" fontAlgn="b"/>
                      <a:r>
                        <a:rPr lang="en-US" sz="1100" u="none" strike="noStrike" dirty="0">
                          <a:effectLst/>
                        </a:rPr>
                        <a:t>Reparatur- und Wartungsdienste</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141.502.659 €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760500663"/>
                  </a:ext>
                </a:extLst>
              </a:tr>
              <a:tr h="163674">
                <a:tc>
                  <a:txBody>
                    <a:bodyPr/>
                    <a:lstStyle/>
                    <a:p>
                      <a:pPr algn="l" fontAlgn="b"/>
                      <a:r>
                        <a:rPr lang="de-DE" sz="1100" u="none" strike="noStrike" dirty="0">
                          <a:effectLst/>
                        </a:rPr>
                        <a:t>Dienstleistungen für Unternehmen: Recht, Marketing, Consulting, …</a:t>
                      </a:r>
                      <a:endParaRPr lang="de-DE"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134.799.802 €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4153033"/>
                  </a:ext>
                </a:extLst>
              </a:tr>
              <a:tr h="163674">
                <a:tc>
                  <a:txBody>
                    <a:bodyPr/>
                    <a:lstStyle/>
                    <a:p>
                      <a:pPr algn="l" fontAlgn="b"/>
                      <a:r>
                        <a:rPr lang="en-US" sz="1100" u="none" strike="noStrike" dirty="0">
                          <a:effectLst/>
                        </a:rPr>
                        <a:t>Treuhandverwaltung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132.312.188 €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876098173"/>
                  </a:ext>
                </a:extLst>
              </a:tr>
              <a:tr h="163674">
                <a:tc>
                  <a:txBody>
                    <a:bodyPr/>
                    <a:lstStyle/>
                    <a:p>
                      <a:pPr algn="l" fontAlgn="b"/>
                      <a:r>
                        <a:rPr lang="en-US" sz="1100" u="none" strike="noStrike" dirty="0">
                          <a:effectLst/>
                        </a:rPr>
                        <a:t>Gebäudereinigung</a:t>
                      </a:r>
                      <a:endParaRPr lang="en-US" sz="11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en-US" sz="1100" u="none" strike="noStrike" dirty="0">
                          <a:effectLst/>
                        </a:rPr>
                        <a:t>129.299.585 € </a:t>
                      </a:r>
                      <a:endParaRPr lang="en-US" sz="11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498140697"/>
                  </a:ext>
                </a:extLst>
              </a:tr>
            </a:tbl>
          </a:graphicData>
        </a:graphic>
      </p:graphicFrame>
      <p:sp>
        <p:nvSpPr>
          <p:cNvPr id="87" name="Inhaltsplatzhalter 2">
            <a:extLst>
              <a:ext uri="{FF2B5EF4-FFF2-40B4-BE49-F238E27FC236}">
                <a16:creationId xmlns:a16="http://schemas.microsoft.com/office/drawing/2014/main" id="{9F3FAF0B-0A88-4C85-93A5-2BC3EE8E85F6}"/>
              </a:ext>
            </a:extLst>
          </p:cNvPr>
          <p:cNvSpPr txBox="1">
            <a:spLocks/>
          </p:cNvSpPr>
          <p:nvPr/>
        </p:nvSpPr>
        <p:spPr bwMode="auto">
          <a:xfrm>
            <a:off x="219610" y="1894878"/>
            <a:ext cx="5267066" cy="33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lvl="0" indent="0"/>
            <a:r>
              <a:rPr lang="de-DE" sz="1200" b="1" kern="0" dirty="0">
                <a:solidFill>
                  <a:srgbClr val="E67015"/>
                </a:solidFill>
              </a:rPr>
              <a:t>Auswertung Vergabestatistik (2021) am Beispiel NRW</a:t>
            </a:r>
            <a:r>
              <a:rPr lang="de-DE" sz="1200" b="1" kern="0" baseline="30000" dirty="0">
                <a:solidFill>
                  <a:srgbClr val="E67015"/>
                </a:solidFill>
              </a:rPr>
              <a:t>1)</a:t>
            </a:r>
            <a:endParaRPr kumimoji="0" lang="de-DE" sz="1200" b="1" i="0" u="none" strike="noStrike" kern="0" cap="none" spc="0" normalizeH="0" baseline="0" noProof="0" dirty="0">
              <a:ln>
                <a:noFill/>
              </a:ln>
              <a:solidFill>
                <a:srgbClr val="E67015"/>
              </a:solidFill>
              <a:effectLst/>
              <a:uLnTx/>
              <a:uFillTx/>
              <a:latin typeface="Arial"/>
            </a:endParaRPr>
          </a:p>
        </p:txBody>
      </p:sp>
      <p:pic>
        <p:nvPicPr>
          <p:cNvPr id="98" name="Grafik 97" descr="Bauarbeiter">
            <a:extLst>
              <a:ext uri="{FF2B5EF4-FFF2-40B4-BE49-F238E27FC236}">
                <a16:creationId xmlns:a16="http://schemas.microsoft.com/office/drawing/2014/main" id="{BD213064-207A-4D83-8675-7C5FC26CDB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7832" y="2140052"/>
            <a:ext cx="914400" cy="914400"/>
          </a:xfrm>
          <a:prstGeom prst="rect">
            <a:avLst/>
          </a:prstGeom>
        </p:spPr>
      </p:pic>
      <p:pic>
        <p:nvPicPr>
          <p:cNvPr id="100" name="Grafik 99" descr="Prozessor">
            <a:extLst>
              <a:ext uri="{FF2B5EF4-FFF2-40B4-BE49-F238E27FC236}">
                <a16:creationId xmlns:a16="http://schemas.microsoft.com/office/drawing/2014/main" id="{D816F1E2-8677-4CF0-B52B-1993BCCC89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17145" y="4288265"/>
            <a:ext cx="914400" cy="914400"/>
          </a:xfrm>
          <a:prstGeom prst="rect">
            <a:avLst/>
          </a:prstGeom>
        </p:spPr>
      </p:pic>
      <p:pic>
        <p:nvPicPr>
          <p:cNvPr id="104" name="Grafik 103" descr="Verkehrsleitkegel">
            <a:extLst>
              <a:ext uri="{FF2B5EF4-FFF2-40B4-BE49-F238E27FC236}">
                <a16:creationId xmlns:a16="http://schemas.microsoft.com/office/drawing/2014/main" id="{E76F2C1B-2184-4288-86CC-981E95CEB17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32191" y="3128230"/>
            <a:ext cx="914400" cy="914400"/>
          </a:xfrm>
          <a:prstGeom prst="rect">
            <a:avLst/>
          </a:prstGeom>
        </p:spPr>
      </p:pic>
      <p:pic>
        <p:nvPicPr>
          <p:cNvPr id="108" name="Grafik 107" descr="Straßenlampe">
            <a:extLst>
              <a:ext uri="{FF2B5EF4-FFF2-40B4-BE49-F238E27FC236}">
                <a16:creationId xmlns:a16="http://schemas.microsoft.com/office/drawing/2014/main" id="{22ACADFF-C922-4AF2-9D7E-91358C198D7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21162" y="2404330"/>
            <a:ext cx="914400" cy="914400"/>
          </a:xfrm>
          <a:prstGeom prst="rect">
            <a:avLst/>
          </a:prstGeom>
        </p:spPr>
      </p:pic>
      <p:pic>
        <p:nvPicPr>
          <p:cNvPr id="110" name="Grafik 109" descr="Kolben">
            <a:extLst>
              <a:ext uri="{FF2B5EF4-FFF2-40B4-BE49-F238E27FC236}">
                <a16:creationId xmlns:a16="http://schemas.microsoft.com/office/drawing/2014/main" id="{F670EC3E-B449-46A9-9553-E3CF7A84D3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54654" y="2928984"/>
            <a:ext cx="914400" cy="914400"/>
          </a:xfrm>
          <a:prstGeom prst="rect">
            <a:avLst/>
          </a:prstGeom>
        </p:spPr>
      </p:pic>
      <p:pic>
        <p:nvPicPr>
          <p:cNvPr id="112" name="Grafik 111" descr="Klassenzimmer">
            <a:extLst>
              <a:ext uri="{FF2B5EF4-FFF2-40B4-BE49-F238E27FC236}">
                <a16:creationId xmlns:a16="http://schemas.microsoft.com/office/drawing/2014/main" id="{35F6889E-4AB4-4779-952E-A213A8A3A09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12232" y="5219934"/>
            <a:ext cx="914400" cy="914400"/>
          </a:xfrm>
          <a:prstGeom prst="rect">
            <a:avLst/>
          </a:prstGeom>
        </p:spPr>
      </p:pic>
      <p:pic>
        <p:nvPicPr>
          <p:cNvPr id="114" name="Grafik 113" descr="Train">
            <a:extLst>
              <a:ext uri="{FF2B5EF4-FFF2-40B4-BE49-F238E27FC236}">
                <a16:creationId xmlns:a16="http://schemas.microsoft.com/office/drawing/2014/main" id="{34923A7F-8E83-46EA-81F0-A086446704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2692" y="4208492"/>
            <a:ext cx="914400" cy="914400"/>
          </a:xfrm>
          <a:prstGeom prst="rect">
            <a:avLst/>
          </a:prstGeom>
        </p:spPr>
      </p:pic>
      <p:sp>
        <p:nvSpPr>
          <p:cNvPr id="117" name="Rechteck 116">
            <a:extLst>
              <a:ext uri="{FF2B5EF4-FFF2-40B4-BE49-F238E27FC236}">
                <a16:creationId xmlns:a16="http://schemas.microsoft.com/office/drawing/2014/main" id="{6398D19A-2732-42E9-9F6C-660525DFFAA3}"/>
              </a:ext>
            </a:extLst>
          </p:cNvPr>
          <p:cNvSpPr/>
          <p:nvPr/>
        </p:nvSpPr>
        <p:spPr>
          <a:xfrm>
            <a:off x="1979712" y="6512573"/>
            <a:ext cx="4437433" cy="215444"/>
          </a:xfrm>
          <a:prstGeom prst="rect">
            <a:avLst/>
          </a:prstGeom>
        </p:spPr>
        <p:txBody>
          <a:bodyPr wrap="none">
            <a:spAutoFit/>
          </a:bodyPr>
          <a:lstStyle/>
          <a:p>
            <a:r>
              <a:rPr lang="de-DE" sz="800" dirty="0">
                <a:solidFill>
                  <a:srgbClr val="000000"/>
                </a:solidFill>
                <a:latin typeface="+mn-lt"/>
              </a:rPr>
              <a:t>1) Ebenen der Trägerschaft Landesverwaltung NRW - Bund, Kommune, Land und sonstiges</a:t>
            </a:r>
            <a:r>
              <a:rPr lang="de-DE" sz="800" dirty="0">
                <a:latin typeface="+mn-lt"/>
              </a:rPr>
              <a:t> </a:t>
            </a:r>
          </a:p>
        </p:txBody>
      </p:sp>
    </p:spTree>
    <p:extLst>
      <p:ext uri="{BB962C8B-B14F-4D97-AF65-F5344CB8AC3E}">
        <p14:creationId xmlns:p14="http://schemas.microsoft.com/office/powerpoint/2010/main" val="2608642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a:xfrm>
            <a:off x="228600" y="1219200"/>
            <a:ext cx="8686800" cy="762000"/>
          </a:xfrm>
        </p:spPr>
        <p:txBody>
          <a:bodyPr vert="horz"/>
          <a:lstStyle/>
          <a:p>
            <a:r>
              <a:rPr lang="de-DE" dirty="0"/>
              <a:t>Fragen für die Einordnung auf dem Board</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Textfeld 85">
            <a:extLst>
              <a:ext uri="{FF2B5EF4-FFF2-40B4-BE49-F238E27FC236}">
                <a16:creationId xmlns:a16="http://schemas.microsoft.com/office/drawing/2014/main" id="{3DD2E3FC-D859-4305-896D-3C36797A0FD4}"/>
              </a:ext>
            </a:extLst>
          </p:cNvPr>
          <p:cNvSpPr txBox="1"/>
          <p:nvPr/>
        </p:nvSpPr>
        <p:spPr>
          <a:xfrm>
            <a:off x="263557" y="5350441"/>
            <a:ext cx="8539792" cy="74285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a:ea typeface="+mn-ea"/>
                <a:cs typeface="+mn-cs"/>
              </a:rPr>
              <a:t>Komplexität des Beschaffungsvorhabens: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F3: Können Sie bzgl. des Beschaffungsvorhabens auf Wissen in der Organisation zugreifen? (0 überhaupt nicht – 5 sehr) - umgekehrt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F4: Verfolgen Sie auch strategische Ziele bei der Beschaffung (ökologisch, sozial, innovativ)? (0 überhaupt nicht – 5 sehr)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F5: Ist Ihnen der Bedarf/ die Problemlösung bekannt? (0 überhaupt nicht – 5 sehr) - umgekehrt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4" name="Verbinder: gekrümmt 13">
            <a:extLst>
              <a:ext uri="{FF2B5EF4-FFF2-40B4-BE49-F238E27FC236}">
                <a16:creationId xmlns:a16="http://schemas.microsoft.com/office/drawing/2014/main" id="{C7FB0ACB-AB70-4298-B71E-3E977802ADBB}"/>
              </a:ext>
            </a:extLst>
          </p:cNvPr>
          <p:cNvCxnSpPr>
            <a:cxnSpLocks/>
            <a:stCxn id="86" idx="0"/>
          </p:cNvCxnSpPr>
          <p:nvPr/>
        </p:nvCxnSpPr>
        <p:spPr>
          <a:xfrm rot="5400000" flipH="1" flipV="1">
            <a:off x="5090996" y="4491902"/>
            <a:ext cx="300997" cy="141608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87" name="Textfeld 86">
            <a:extLst>
              <a:ext uri="{FF2B5EF4-FFF2-40B4-BE49-F238E27FC236}">
                <a16:creationId xmlns:a16="http://schemas.microsoft.com/office/drawing/2014/main" id="{BE4D6449-135F-4CB8-B3D0-4B374D92179B}"/>
              </a:ext>
            </a:extLst>
          </p:cNvPr>
          <p:cNvSpPr txBox="1"/>
          <p:nvPr/>
        </p:nvSpPr>
        <p:spPr>
          <a:xfrm>
            <a:off x="298422" y="1988840"/>
            <a:ext cx="9170122" cy="74285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a:ea typeface="+mn-ea"/>
                <a:cs typeface="+mn-cs"/>
              </a:rPr>
              <a:t>Planbarkeit der Markterkundung: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F1: Wieviel Zeit bleibt Ihnen bis zur Implementierung des Produkts oder der Dienstleistung für Ihr Projekt oder Ihre Organisation?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(0 überhaupt keine – 5 viel)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F2: Stehen Ihnen Ressourcen (Zeit, Personal, Finanzen,…) für die Markterkundung zur Verfügung? (0 überhaupt keine – 5 viele)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88" name="Verbinder: gekrümmt 87">
            <a:extLst>
              <a:ext uri="{FF2B5EF4-FFF2-40B4-BE49-F238E27FC236}">
                <a16:creationId xmlns:a16="http://schemas.microsoft.com/office/drawing/2014/main" id="{513BBBD3-92FB-429E-B976-839BC28F149A}"/>
              </a:ext>
            </a:extLst>
          </p:cNvPr>
          <p:cNvCxnSpPr>
            <a:cxnSpLocks/>
          </p:cNvCxnSpPr>
          <p:nvPr/>
        </p:nvCxnSpPr>
        <p:spPr>
          <a:xfrm rot="16200000" flipH="1">
            <a:off x="3965270" y="3239718"/>
            <a:ext cx="1213460" cy="576063"/>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90" name="Textfeld 89">
            <a:extLst>
              <a:ext uri="{FF2B5EF4-FFF2-40B4-BE49-F238E27FC236}">
                <a16:creationId xmlns:a16="http://schemas.microsoft.com/office/drawing/2014/main" id="{55E39EE9-D886-43A2-A1B0-A210AC20DC02}"/>
              </a:ext>
            </a:extLst>
          </p:cNvPr>
          <p:cNvSpPr txBox="1"/>
          <p:nvPr/>
        </p:nvSpPr>
        <p:spPr>
          <a:xfrm>
            <a:off x="4960751" y="3102671"/>
            <a:ext cx="343985" cy="265814"/>
          </a:xfrm>
          <a:prstGeom prst="rect">
            <a:avLst/>
          </a:prstGeom>
          <a:solidFill>
            <a:schemeClr val="tx1"/>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10</a:t>
            </a:r>
          </a:p>
        </p:txBody>
      </p:sp>
      <p:sp>
        <p:nvSpPr>
          <p:cNvPr id="91" name="Textfeld 90">
            <a:extLst>
              <a:ext uri="{FF2B5EF4-FFF2-40B4-BE49-F238E27FC236}">
                <a16:creationId xmlns:a16="http://schemas.microsoft.com/office/drawing/2014/main" id="{F1869276-CEDC-4F25-A1CF-C7AA254EC48B}"/>
              </a:ext>
            </a:extLst>
          </p:cNvPr>
          <p:cNvSpPr txBox="1"/>
          <p:nvPr/>
        </p:nvSpPr>
        <p:spPr>
          <a:xfrm>
            <a:off x="4960750" y="4383922"/>
            <a:ext cx="343985" cy="265814"/>
          </a:xfrm>
          <a:prstGeom prst="rect">
            <a:avLst/>
          </a:prstGeom>
          <a:solidFill>
            <a:schemeClr val="tx1"/>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0</a:t>
            </a:r>
          </a:p>
        </p:txBody>
      </p:sp>
      <p:sp>
        <p:nvSpPr>
          <p:cNvPr id="92" name="Textfeld 91">
            <a:extLst>
              <a:ext uri="{FF2B5EF4-FFF2-40B4-BE49-F238E27FC236}">
                <a16:creationId xmlns:a16="http://schemas.microsoft.com/office/drawing/2014/main" id="{4FEDF9EC-625B-439E-A394-E9FA65E9B952}"/>
              </a:ext>
            </a:extLst>
          </p:cNvPr>
          <p:cNvSpPr txBox="1"/>
          <p:nvPr/>
        </p:nvSpPr>
        <p:spPr>
          <a:xfrm>
            <a:off x="8330301" y="5259394"/>
            <a:ext cx="343985" cy="265814"/>
          </a:xfrm>
          <a:prstGeom prst="rect">
            <a:avLst/>
          </a:prstGeom>
          <a:solidFill>
            <a:schemeClr val="tx1"/>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15</a:t>
            </a:r>
          </a:p>
        </p:txBody>
      </p:sp>
      <p:sp>
        <p:nvSpPr>
          <p:cNvPr id="93" name="Textfeld 92">
            <a:extLst>
              <a:ext uri="{FF2B5EF4-FFF2-40B4-BE49-F238E27FC236}">
                <a16:creationId xmlns:a16="http://schemas.microsoft.com/office/drawing/2014/main" id="{E4852235-034E-4B7F-ADB3-EBF4D9DA9ECE}"/>
              </a:ext>
            </a:extLst>
          </p:cNvPr>
          <p:cNvSpPr txBox="1"/>
          <p:nvPr/>
        </p:nvSpPr>
        <p:spPr>
          <a:xfrm>
            <a:off x="6131632" y="5259394"/>
            <a:ext cx="343985" cy="265814"/>
          </a:xfrm>
          <a:prstGeom prst="rect">
            <a:avLst/>
          </a:prstGeom>
          <a:solidFill>
            <a:schemeClr val="tx1"/>
          </a:solid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1" i="0" u="none" strike="noStrike" kern="1200" cap="none" spc="0" normalizeH="0" baseline="0" noProof="0" dirty="0">
                <a:ln>
                  <a:noFill/>
                </a:ln>
                <a:solidFill>
                  <a:srgbClr val="FFFFFF"/>
                </a:solidFill>
                <a:effectLst/>
                <a:uLnTx/>
                <a:uFillTx/>
                <a:latin typeface="Arial"/>
                <a:ea typeface="+mn-ea"/>
                <a:cs typeface="+mn-cs"/>
              </a:rPr>
              <a:t>0</a:t>
            </a:r>
          </a:p>
        </p:txBody>
      </p:sp>
      <p:pic>
        <p:nvPicPr>
          <p:cNvPr id="35" name="Grafik 34" descr="Cursor">
            <a:extLst>
              <a:ext uri="{FF2B5EF4-FFF2-40B4-BE49-F238E27FC236}">
                <a16:creationId xmlns:a16="http://schemas.microsoft.com/office/drawing/2014/main" id="{CC9DDFA2-C14E-4404-B87B-426B0C6AAA8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7953" y="3581994"/>
            <a:ext cx="914400" cy="914400"/>
          </a:xfrm>
          <a:prstGeom prst="rect">
            <a:avLst/>
          </a:prstGeom>
        </p:spPr>
      </p:pic>
      <p:sp>
        <p:nvSpPr>
          <p:cNvPr id="36" name="Textfeld 35">
            <a:extLst>
              <a:ext uri="{FF2B5EF4-FFF2-40B4-BE49-F238E27FC236}">
                <a16:creationId xmlns:a16="http://schemas.microsoft.com/office/drawing/2014/main" id="{42CFCA4C-000E-4FD7-9F01-B38D317E7D50}"/>
              </a:ext>
            </a:extLst>
          </p:cNvPr>
          <p:cNvSpPr txBox="1"/>
          <p:nvPr/>
        </p:nvSpPr>
        <p:spPr>
          <a:xfrm>
            <a:off x="1137383" y="3667767"/>
            <a:ext cx="2629910" cy="74285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a:ea typeface="+mn-ea"/>
                <a:cs typeface="+mn-cs"/>
              </a:rPr>
              <a:t>User bekommt anhand der Fragen eine KOINNO-Empfehlung für eine Art der Markterkundung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Kann jedoch selbst durch Klick auf eines der Felder entscheiden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hteck 11">
            <a:extLst>
              <a:ext uri="{FF2B5EF4-FFF2-40B4-BE49-F238E27FC236}">
                <a16:creationId xmlns:a16="http://schemas.microsoft.com/office/drawing/2014/main" id="{76BA0348-0359-4253-A12D-8BFDF0CADC98}"/>
              </a:ext>
            </a:extLst>
          </p:cNvPr>
          <p:cNvSpPr/>
          <p:nvPr/>
        </p:nvSpPr>
        <p:spPr>
          <a:xfrm>
            <a:off x="323850" y="3429000"/>
            <a:ext cx="3443443" cy="129614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hteck 18">
            <a:extLst>
              <a:ext uri="{FF2B5EF4-FFF2-40B4-BE49-F238E27FC236}">
                <a16:creationId xmlns:a16="http://schemas.microsoft.com/office/drawing/2014/main" id="{E44B8C0B-4915-4AAA-B332-E9CB7D0AFCBA}"/>
              </a:ext>
            </a:extLst>
          </p:cNvPr>
          <p:cNvSpPr/>
          <p:nvPr/>
        </p:nvSpPr>
        <p:spPr>
          <a:xfrm>
            <a:off x="323546" y="345002"/>
            <a:ext cx="1368133" cy="305380"/>
          </a:xfrm>
          <a:prstGeom prst="rect">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Ideen finden</a:t>
            </a:r>
          </a:p>
        </p:txBody>
      </p:sp>
      <p:pic>
        <p:nvPicPr>
          <p:cNvPr id="4" name="Grafik 3">
            <a:extLst>
              <a:ext uri="{FF2B5EF4-FFF2-40B4-BE49-F238E27FC236}">
                <a16:creationId xmlns:a16="http://schemas.microsoft.com/office/drawing/2014/main" id="{B12F9B1A-A57B-4D42-9EB0-58D3681351F2}"/>
              </a:ext>
            </a:extLst>
          </p:cNvPr>
          <p:cNvPicPr>
            <a:picLocks noChangeAspect="1"/>
          </p:cNvPicPr>
          <p:nvPr/>
        </p:nvPicPr>
        <p:blipFill>
          <a:blip r:embed="rId9"/>
          <a:stretch>
            <a:fillRect/>
          </a:stretch>
        </p:blipFill>
        <p:spPr>
          <a:xfrm>
            <a:off x="5657292" y="2900527"/>
            <a:ext cx="3001038" cy="2293605"/>
          </a:xfrm>
          <a:prstGeom prst="rect">
            <a:avLst/>
          </a:prstGeom>
        </p:spPr>
      </p:pic>
    </p:spTree>
    <p:extLst>
      <p:ext uri="{BB962C8B-B14F-4D97-AF65-F5344CB8AC3E}">
        <p14:creationId xmlns:p14="http://schemas.microsoft.com/office/powerpoint/2010/main" val="16905032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Folie" r:id="rId5" imgW="270" imgH="270" progId="TCLayout.ActiveDocument.1">
                  <p:embed/>
                </p:oleObj>
              </mc:Choice>
              <mc:Fallback>
                <p:oleObj name="think-cell Folie" r:id="rId5" imgW="270" imgH="270" progId="TCLayout.ActiveDocument.1">
                  <p:embed/>
                  <p:pic>
                    <p:nvPicPr>
                      <p:cNvPr id="5" name="Objek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hteck 2" hidden="1"/>
          <p:cNvSpPr/>
          <p:nvPr>
            <p:custDataLst>
              <p:tags r:id="rId3"/>
            </p:custDataLst>
          </p:nvPr>
        </p:nvSpPr>
        <p:spPr>
          <a:xfrm>
            <a:off x="0" y="0"/>
            <a:ext cx="158750" cy="1587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mn-cs"/>
              <a:sym typeface="Arial Black" panose="020B0A04020102020204" pitchFamily="34" charset="0"/>
            </a:endParaRPr>
          </a:p>
        </p:txBody>
      </p:sp>
      <p:sp>
        <p:nvSpPr>
          <p:cNvPr id="2" name="Titel 1"/>
          <p:cNvSpPr>
            <a:spLocks noGrp="1"/>
          </p:cNvSpPr>
          <p:nvPr>
            <p:ph type="title"/>
          </p:nvPr>
        </p:nvSpPr>
        <p:spPr/>
        <p:txBody>
          <a:bodyPr vert="horz"/>
          <a:lstStyle/>
          <a:p>
            <a:r>
              <a:rPr lang="de-DE" dirty="0"/>
              <a:t>Markterkundungs-Board – Methoden &amp; Instrumente</a:t>
            </a:r>
          </a:p>
        </p:txBody>
      </p:sp>
      <p:sp>
        <p:nvSpPr>
          <p:cNvPr id="18" name="Foliennummernplatzhalter 3">
            <a:extLst>
              <a:ext uri="{FF2B5EF4-FFF2-40B4-BE49-F238E27FC236}">
                <a16:creationId xmlns:a16="http://schemas.microsoft.com/office/drawing/2014/main" id="{98DD281E-CC5F-4A8C-A1D1-7E98EBC18C40}"/>
              </a:ext>
            </a:extLst>
          </p:cNvPr>
          <p:cNvSpPr>
            <a:spLocks noGrp="1"/>
          </p:cNvSpPr>
          <p:nvPr>
            <p:ph type="sldNum" sz="quarter" idx="11"/>
          </p:nvPr>
        </p:nvSpPr>
        <p:spPr>
          <a:xfrm>
            <a:off x="3347864" y="6172200"/>
            <a:ext cx="5567536" cy="5334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fld id="{E09D41E7-F5F1-4CBE-AC65-2CAB189D04A8}" type="slidenum">
              <a:rPr kumimoji="0" lang="de-DE" alt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de-DE" altLang="de-DE" sz="10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2" name="Gerader Verbinder 21">
            <a:extLst>
              <a:ext uri="{FF2B5EF4-FFF2-40B4-BE49-F238E27FC236}">
                <a16:creationId xmlns:a16="http://schemas.microsoft.com/office/drawing/2014/main" id="{C5B576C6-1C47-4A5E-B259-CE854A670A01}"/>
              </a:ext>
            </a:extLst>
          </p:cNvPr>
          <p:cNvCxnSpPr>
            <a:cxnSpLocks/>
            <a:stCxn id="37" idx="0"/>
            <a:endCxn id="37" idx="2"/>
          </p:cNvCxnSpPr>
          <p:nvPr/>
        </p:nvCxnSpPr>
        <p:spPr>
          <a:xfrm>
            <a:off x="6886629" y="2098169"/>
            <a:ext cx="0" cy="3526253"/>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Gerade Verbindung mit Pfeil 23">
            <a:extLst>
              <a:ext uri="{FF2B5EF4-FFF2-40B4-BE49-F238E27FC236}">
                <a16:creationId xmlns:a16="http://schemas.microsoft.com/office/drawing/2014/main" id="{E7400EAD-45E5-4DD7-9470-FC657EFE9845}"/>
              </a:ext>
            </a:extLst>
          </p:cNvPr>
          <p:cNvCxnSpPr>
            <a:cxnSpLocks/>
          </p:cNvCxnSpPr>
          <p:nvPr/>
        </p:nvCxnSpPr>
        <p:spPr>
          <a:xfrm flipV="1">
            <a:off x="3669013" y="2098169"/>
            <a:ext cx="0" cy="32403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Gerade Verbindung mit Pfeil 24">
            <a:extLst>
              <a:ext uri="{FF2B5EF4-FFF2-40B4-BE49-F238E27FC236}">
                <a16:creationId xmlns:a16="http://schemas.microsoft.com/office/drawing/2014/main" id="{BB2A2136-A90D-40B9-A997-D89C87CA088E}"/>
              </a:ext>
            </a:extLst>
          </p:cNvPr>
          <p:cNvCxnSpPr>
            <a:cxnSpLocks/>
          </p:cNvCxnSpPr>
          <p:nvPr/>
        </p:nvCxnSpPr>
        <p:spPr>
          <a:xfrm>
            <a:off x="4917900" y="6022219"/>
            <a:ext cx="393745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feld 25">
            <a:extLst>
              <a:ext uri="{FF2B5EF4-FFF2-40B4-BE49-F238E27FC236}">
                <a16:creationId xmlns:a16="http://schemas.microsoft.com/office/drawing/2014/main" id="{9A94251F-03C6-4657-85E0-07C8CF79083A}"/>
              </a:ext>
            </a:extLst>
          </p:cNvPr>
          <p:cNvSpPr txBox="1"/>
          <p:nvPr/>
        </p:nvSpPr>
        <p:spPr>
          <a:xfrm rot="16200000">
            <a:off x="1717723" y="3610459"/>
            <a:ext cx="3526253" cy="215780"/>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Ergebnis aus Bedarfsermittlung</a:t>
            </a:r>
          </a:p>
        </p:txBody>
      </p:sp>
      <p:sp>
        <p:nvSpPr>
          <p:cNvPr id="28" name="Textfeld 27">
            <a:extLst>
              <a:ext uri="{FF2B5EF4-FFF2-40B4-BE49-F238E27FC236}">
                <a16:creationId xmlns:a16="http://schemas.microsoft.com/office/drawing/2014/main" id="{E80B6951-B86D-419B-888E-B743EB9C676F}"/>
              </a:ext>
            </a:extLst>
          </p:cNvPr>
          <p:cNvSpPr txBox="1"/>
          <p:nvPr/>
        </p:nvSpPr>
        <p:spPr>
          <a:xfrm>
            <a:off x="4813019" y="6064562"/>
            <a:ext cx="4320475" cy="460411"/>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Komplexität des Beschaffungsvorhabens</a:t>
            </a:r>
            <a:endParaRPr kumimoji="0" lang="de-DE" sz="1100" b="1" i="0" u="none" strike="noStrike" kern="1200" cap="none" spc="0" normalizeH="0" baseline="0" noProof="0" dirty="0">
              <a:ln>
                <a:noFill/>
              </a:ln>
              <a:solidFill>
                <a:srgbClr val="000000"/>
              </a:solidFill>
              <a:effectLst/>
              <a:uLnTx/>
              <a:uFillTx/>
              <a:latin typeface="Arial"/>
              <a:ea typeface="+mn-ea"/>
              <a:cs typeface="+mn-cs"/>
            </a:endParaRPr>
          </a:p>
        </p:txBody>
      </p:sp>
      <p:sp>
        <p:nvSpPr>
          <p:cNvPr id="29" name="Textfeld 28">
            <a:extLst>
              <a:ext uri="{FF2B5EF4-FFF2-40B4-BE49-F238E27FC236}">
                <a16:creationId xmlns:a16="http://schemas.microsoft.com/office/drawing/2014/main" id="{8EAECDB3-BA66-414F-97EC-0905E269C34D}"/>
              </a:ext>
            </a:extLst>
          </p:cNvPr>
          <p:cNvSpPr txBox="1"/>
          <p:nvPr/>
        </p:nvSpPr>
        <p:spPr>
          <a:xfrm>
            <a:off x="3714737" y="2646668"/>
            <a:ext cx="1214415" cy="578304"/>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Markterkundung gut planbar</a:t>
            </a:r>
          </a:p>
        </p:txBody>
      </p:sp>
      <p:sp>
        <p:nvSpPr>
          <p:cNvPr id="31" name="Textfeld 30">
            <a:extLst>
              <a:ext uri="{FF2B5EF4-FFF2-40B4-BE49-F238E27FC236}">
                <a16:creationId xmlns:a16="http://schemas.microsoft.com/office/drawing/2014/main" id="{8705B849-0E9E-40DF-8483-FA11A5841AE0}"/>
              </a:ext>
            </a:extLst>
          </p:cNvPr>
          <p:cNvSpPr txBox="1"/>
          <p:nvPr/>
        </p:nvSpPr>
        <p:spPr>
          <a:xfrm>
            <a:off x="3705017" y="4411445"/>
            <a:ext cx="1224136" cy="438346"/>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Markterkundung nicht gut planbar (ad hoc)</a:t>
            </a:r>
          </a:p>
        </p:txBody>
      </p:sp>
      <p:sp>
        <p:nvSpPr>
          <p:cNvPr id="37" name="Rechteck 36">
            <a:extLst>
              <a:ext uri="{FF2B5EF4-FFF2-40B4-BE49-F238E27FC236}">
                <a16:creationId xmlns:a16="http://schemas.microsoft.com/office/drawing/2014/main" id="{2F93CFC3-451E-46BC-8CAD-AB304E69BE6C}"/>
              </a:ext>
            </a:extLst>
          </p:cNvPr>
          <p:cNvSpPr/>
          <p:nvPr/>
        </p:nvSpPr>
        <p:spPr>
          <a:xfrm>
            <a:off x="4917900" y="2098169"/>
            <a:ext cx="3937457" cy="352625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Textfeld 37">
            <a:extLst>
              <a:ext uri="{FF2B5EF4-FFF2-40B4-BE49-F238E27FC236}">
                <a16:creationId xmlns:a16="http://schemas.microsoft.com/office/drawing/2014/main" id="{CDD84E90-76A8-405E-842F-D408433862F6}"/>
              </a:ext>
            </a:extLst>
          </p:cNvPr>
          <p:cNvSpPr txBox="1"/>
          <p:nvPr/>
        </p:nvSpPr>
        <p:spPr>
          <a:xfrm>
            <a:off x="4824503" y="5663529"/>
            <a:ext cx="1980220" cy="212102"/>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Niedrige Komplexität</a:t>
            </a:r>
          </a:p>
        </p:txBody>
      </p:sp>
      <p:sp>
        <p:nvSpPr>
          <p:cNvPr id="39" name="Textfeld 38">
            <a:extLst>
              <a:ext uri="{FF2B5EF4-FFF2-40B4-BE49-F238E27FC236}">
                <a16:creationId xmlns:a16="http://schemas.microsoft.com/office/drawing/2014/main" id="{1E278749-596C-4CED-B7D1-8B7F8D3F7518}"/>
              </a:ext>
            </a:extLst>
          </p:cNvPr>
          <p:cNvSpPr txBox="1"/>
          <p:nvPr/>
        </p:nvSpPr>
        <p:spPr>
          <a:xfrm>
            <a:off x="6910646" y="5670896"/>
            <a:ext cx="1980220" cy="212102"/>
          </a:xfrm>
          <a:prstGeom prst="rect">
            <a:avLst/>
          </a:prstGeom>
          <a:no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Hohe Komplexität</a:t>
            </a:r>
          </a:p>
        </p:txBody>
      </p:sp>
      <p:sp>
        <p:nvSpPr>
          <p:cNvPr id="42" name="Textfeld 41">
            <a:extLst>
              <a:ext uri="{FF2B5EF4-FFF2-40B4-BE49-F238E27FC236}">
                <a16:creationId xmlns:a16="http://schemas.microsoft.com/office/drawing/2014/main" id="{D5C85692-FF5E-433C-9989-64F88A1B3B4B}"/>
              </a:ext>
            </a:extLst>
          </p:cNvPr>
          <p:cNvSpPr txBox="1"/>
          <p:nvPr/>
        </p:nvSpPr>
        <p:spPr>
          <a:xfrm>
            <a:off x="4969785" y="5077221"/>
            <a:ext cx="917732" cy="490287"/>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Internet-recherchen / ChatGPT</a:t>
            </a:r>
          </a:p>
        </p:txBody>
      </p:sp>
      <p:cxnSp>
        <p:nvCxnSpPr>
          <p:cNvPr id="45" name="Gerader Verbinder 44">
            <a:extLst>
              <a:ext uri="{FF2B5EF4-FFF2-40B4-BE49-F238E27FC236}">
                <a16:creationId xmlns:a16="http://schemas.microsoft.com/office/drawing/2014/main" id="{7A2C355F-9295-4652-918F-1DD273C58AB1}"/>
              </a:ext>
            </a:extLst>
          </p:cNvPr>
          <p:cNvCxnSpPr>
            <a:cxnSpLocks/>
            <a:stCxn id="37" idx="1"/>
            <a:endCxn id="37" idx="3"/>
          </p:cNvCxnSpPr>
          <p:nvPr/>
        </p:nvCxnSpPr>
        <p:spPr>
          <a:xfrm>
            <a:off x="4917900" y="3861296"/>
            <a:ext cx="3937457" cy="0"/>
          </a:xfrm>
          <a:prstGeom prst="line">
            <a:avLst/>
          </a:prstGeom>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6" name="Textfeld 45">
            <a:extLst>
              <a:ext uri="{FF2B5EF4-FFF2-40B4-BE49-F238E27FC236}">
                <a16:creationId xmlns:a16="http://schemas.microsoft.com/office/drawing/2014/main" id="{27EA7F87-1FEC-42AD-B920-3CAF58981C47}"/>
              </a:ext>
            </a:extLst>
          </p:cNvPr>
          <p:cNvSpPr txBox="1"/>
          <p:nvPr/>
        </p:nvSpPr>
        <p:spPr>
          <a:xfrm>
            <a:off x="4978183" y="4490328"/>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Studien &amp; </a:t>
            </a:r>
            <a:r>
              <a:rPr kumimoji="0" lang="de-DE" sz="900" b="1" i="0" u="none" strike="noStrike" kern="1200" cap="none" spc="0" normalizeH="0" baseline="0" dirty="0">
                <a:ln>
                  <a:noFill/>
                </a:ln>
                <a:solidFill>
                  <a:srgbClr val="FFFFFF"/>
                </a:solidFill>
                <a:effectLst/>
                <a:uLnTx/>
                <a:uFillTx/>
                <a:latin typeface="Arial"/>
                <a:ea typeface="+mn-ea"/>
                <a:cs typeface="+mn-cs"/>
              </a:rPr>
              <a:t>Daten-banken</a:t>
            </a:r>
          </a:p>
        </p:txBody>
      </p:sp>
      <p:sp>
        <p:nvSpPr>
          <p:cNvPr id="47" name="Textfeld 46">
            <a:extLst>
              <a:ext uri="{FF2B5EF4-FFF2-40B4-BE49-F238E27FC236}">
                <a16:creationId xmlns:a16="http://schemas.microsoft.com/office/drawing/2014/main" id="{BD70D41F-FCD1-4A20-A0FF-C6161E137838}"/>
              </a:ext>
            </a:extLst>
          </p:cNvPr>
          <p:cNvSpPr txBox="1"/>
          <p:nvPr/>
        </p:nvSpPr>
        <p:spPr>
          <a:xfrm>
            <a:off x="5942112" y="3303480"/>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Messen &amp; </a:t>
            </a:r>
            <a:r>
              <a:rPr kumimoji="0" lang="en-GB" sz="900" b="1" i="0" u="none" strike="noStrike" kern="1200" cap="none" spc="0" normalizeH="0" baseline="0" noProof="0" dirty="0" err="1">
                <a:ln>
                  <a:noFill/>
                </a:ln>
                <a:solidFill>
                  <a:srgbClr val="FFFFFF"/>
                </a:solidFill>
                <a:effectLst/>
                <a:uLnTx/>
                <a:uFillTx/>
                <a:latin typeface="Arial"/>
                <a:ea typeface="+mn-ea"/>
                <a:cs typeface="+mn-cs"/>
              </a:rPr>
              <a:t>Veranstal-tungen</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extfeld 47">
            <a:extLst>
              <a:ext uri="{FF2B5EF4-FFF2-40B4-BE49-F238E27FC236}">
                <a16:creationId xmlns:a16="http://schemas.microsoft.com/office/drawing/2014/main" id="{C6E86DBC-6C48-4E68-9C98-9DB0431AD1BC}"/>
              </a:ext>
            </a:extLst>
          </p:cNvPr>
          <p:cNvSpPr txBox="1"/>
          <p:nvPr/>
        </p:nvSpPr>
        <p:spPr>
          <a:xfrm>
            <a:off x="5942112" y="3930375"/>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err="1">
                <a:ln>
                  <a:noFill/>
                </a:ln>
                <a:solidFill>
                  <a:srgbClr val="FFFFFF"/>
                </a:solidFill>
                <a:effectLst/>
                <a:uLnTx/>
                <a:uFillTx/>
                <a:latin typeface="Arial"/>
                <a:ea typeface="+mn-ea"/>
                <a:cs typeface="+mn-cs"/>
              </a:rPr>
              <a:t>Waren-gruppen-steckbriefe</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49" name="Textfeld 48">
            <a:extLst>
              <a:ext uri="{FF2B5EF4-FFF2-40B4-BE49-F238E27FC236}">
                <a16:creationId xmlns:a16="http://schemas.microsoft.com/office/drawing/2014/main" id="{69504E64-667F-4B5A-ADF5-FEB5AFF29B90}"/>
              </a:ext>
            </a:extLst>
          </p:cNvPr>
          <p:cNvSpPr txBox="1"/>
          <p:nvPr/>
        </p:nvSpPr>
        <p:spPr>
          <a:xfrm>
            <a:off x="6934840" y="3932815"/>
            <a:ext cx="917729" cy="487847"/>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err="1">
                <a:ln>
                  <a:noFill/>
                </a:ln>
                <a:solidFill>
                  <a:srgbClr val="FFFFFF"/>
                </a:solidFill>
                <a:effectLst/>
                <a:uLnTx/>
                <a:uFillTx/>
                <a:latin typeface="Arial"/>
                <a:ea typeface="+mn-ea"/>
                <a:cs typeface="+mn-cs"/>
              </a:rPr>
              <a:t>Fragebögen</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50" name="Textfeld 49">
            <a:extLst>
              <a:ext uri="{FF2B5EF4-FFF2-40B4-BE49-F238E27FC236}">
                <a16:creationId xmlns:a16="http://schemas.microsoft.com/office/drawing/2014/main" id="{6584C5F8-5E17-4D77-B1FF-1710E25E59B7}"/>
              </a:ext>
            </a:extLst>
          </p:cNvPr>
          <p:cNvSpPr txBox="1"/>
          <p:nvPr/>
        </p:nvSpPr>
        <p:spPr>
          <a:xfrm>
            <a:off x="6934840" y="3299346"/>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KOINNO-</a:t>
            </a:r>
            <a:r>
              <a:rPr kumimoji="0" lang="en-GB" sz="900" b="1" i="0" u="none" strike="noStrike" kern="1200" cap="none" spc="0" normalizeH="0" baseline="0" noProof="0" dirty="0" err="1">
                <a:ln>
                  <a:noFill/>
                </a:ln>
                <a:solidFill>
                  <a:srgbClr val="FFFFFF"/>
                </a:solidFill>
                <a:effectLst/>
                <a:uLnTx/>
                <a:uFillTx/>
                <a:latin typeface="Arial"/>
                <a:ea typeface="+mn-ea"/>
                <a:cs typeface="+mn-cs"/>
              </a:rPr>
              <a:t>vationsplatz</a:t>
            </a:r>
            <a:endParaRPr kumimoji="0" lang="en-GB" sz="900" b="1" i="0" u="none" strike="noStrike" kern="1200" cap="none" spc="0" normalizeH="0" baseline="0" noProof="0" dirty="0">
              <a:ln>
                <a:noFill/>
              </a:ln>
              <a:solidFill>
                <a:srgbClr val="FFFFFF"/>
              </a:solidFill>
              <a:effectLst/>
              <a:uLnTx/>
              <a:uFillTx/>
              <a:latin typeface="Arial"/>
              <a:ea typeface="+mn-ea"/>
              <a:cs typeface="+mn-cs"/>
            </a:endParaRPr>
          </a:p>
        </p:txBody>
      </p:sp>
      <p:sp>
        <p:nvSpPr>
          <p:cNvPr id="51" name="Textfeld 50">
            <a:extLst>
              <a:ext uri="{FF2B5EF4-FFF2-40B4-BE49-F238E27FC236}">
                <a16:creationId xmlns:a16="http://schemas.microsoft.com/office/drawing/2014/main" id="{32F12D57-2C33-427A-BDAE-82E79774521F}"/>
              </a:ext>
            </a:extLst>
          </p:cNvPr>
          <p:cNvSpPr txBox="1"/>
          <p:nvPr/>
        </p:nvSpPr>
        <p:spPr>
          <a:xfrm>
            <a:off x="5942112" y="4492695"/>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FFFFFF"/>
                </a:solidFill>
                <a:effectLst/>
                <a:uLnTx/>
                <a:uFillTx/>
                <a:latin typeface="Arial"/>
                <a:ea typeface="+mn-ea"/>
                <a:cs typeface="+mn-cs"/>
              </a:rPr>
              <a:t>Bench-marking-Tools</a:t>
            </a:r>
          </a:p>
        </p:txBody>
      </p:sp>
      <p:sp>
        <p:nvSpPr>
          <p:cNvPr id="53" name="Textfeld 52">
            <a:extLst>
              <a:ext uri="{FF2B5EF4-FFF2-40B4-BE49-F238E27FC236}">
                <a16:creationId xmlns:a16="http://schemas.microsoft.com/office/drawing/2014/main" id="{C3E5F366-0B18-4EBC-868C-F698D27CE503}"/>
              </a:ext>
            </a:extLst>
          </p:cNvPr>
          <p:cNvSpPr txBox="1"/>
          <p:nvPr/>
        </p:nvSpPr>
        <p:spPr>
          <a:xfrm>
            <a:off x="6934840" y="4494277"/>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Einseitige</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Informations-anforderung</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4" name="Textfeld 53">
            <a:extLst>
              <a:ext uri="{FF2B5EF4-FFF2-40B4-BE49-F238E27FC236}">
                <a16:creationId xmlns:a16="http://schemas.microsoft.com/office/drawing/2014/main" id="{4952824E-8D09-445E-978F-29D9729AD234}"/>
              </a:ext>
            </a:extLst>
          </p:cNvPr>
          <p:cNvSpPr txBox="1"/>
          <p:nvPr/>
        </p:nvSpPr>
        <p:spPr>
          <a:xfrm>
            <a:off x="7902420" y="3933056"/>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Austausch</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mit</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anderen</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öAg</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5" name="Textfeld 54">
            <a:extLst>
              <a:ext uri="{FF2B5EF4-FFF2-40B4-BE49-F238E27FC236}">
                <a16:creationId xmlns:a16="http://schemas.microsoft.com/office/drawing/2014/main" id="{F2024293-E64A-4AC3-A90A-D1FBFE556AB0}"/>
              </a:ext>
            </a:extLst>
          </p:cNvPr>
          <p:cNvSpPr txBox="1"/>
          <p:nvPr/>
        </p:nvSpPr>
        <p:spPr>
          <a:xfrm>
            <a:off x="7902420" y="4497622"/>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Informationen</a:t>
            </a:r>
            <a:r>
              <a:rPr kumimoji="0" lang="en-GB" sz="800" b="1" i="0" u="none" strike="noStrike" kern="1200" cap="none" spc="0" normalizeH="0" baseline="0" noProof="0" dirty="0">
                <a:ln>
                  <a:noFill/>
                </a:ln>
                <a:solidFill>
                  <a:srgbClr val="FFFFFF"/>
                </a:solidFill>
                <a:effectLst/>
                <a:uLnTx/>
                <a:uFillTx/>
                <a:latin typeface="Arial"/>
                <a:ea typeface="+mn-ea"/>
                <a:cs typeface="+mn-cs"/>
              </a:rPr>
              <a:t> von </a:t>
            </a:r>
            <a:r>
              <a:rPr kumimoji="0" lang="en-GB" sz="800" b="1" i="0" u="none" strike="noStrike" kern="1200" cap="none" spc="0" normalizeH="0" baseline="0" noProof="0" dirty="0" err="1">
                <a:ln>
                  <a:noFill/>
                </a:ln>
                <a:solidFill>
                  <a:srgbClr val="FFFFFF"/>
                </a:solidFill>
                <a:effectLst/>
                <a:uLnTx/>
                <a:uFillTx/>
                <a:latin typeface="Arial"/>
                <a:ea typeface="+mn-ea"/>
                <a:cs typeface="+mn-cs"/>
              </a:rPr>
              <a:t>Fach-verbänden</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6" name="Textfeld 55">
            <a:extLst>
              <a:ext uri="{FF2B5EF4-FFF2-40B4-BE49-F238E27FC236}">
                <a16:creationId xmlns:a16="http://schemas.microsoft.com/office/drawing/2014/main" id="{8F9A8103-279A-434E-98CB-44BDAE673FBD}"/>
              </a:ext>
            </a:extLst>
          </p:cNvPr>
          <p:cNvSpPr txBox="1"/>
          <p:nvPr/>
        </p:nvSpPr>
        <p:spPr>
          <a:xfrm>
            <a:off x="5942112" y="5080491"/>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Werbe-materialien</a:t>
            </a:r>
            <a:r>
              <a:rPr kumimoji="0" lang="en-GB" sz="800" b="1" i="0" u="none" strike="noStrike" kern="1200" cap="none" spc="0" normalizeH="0" baseline="0" noProof="0" dirty="0">
                <a:ln>
                  <a:noFill/>
                </a:ln>
                <a:solidFill>
                  <a:srgbClr val="FFFFFF"/>
                </a:solidFill>
                <a:effectLst/>
                <a:uLnTx/>
                <a:uFillTx/>
                <a:latin typeface="Arial"/>
                <a:ea typeface="+mn-ea"/>
                <a:cs typeface="+mn-cs"/>
              </a:rPr>
              <a:t> von </a:t>
            </a:r>
            <a:r>
              <a:rPr kumimoji="0" lang="en-GB" sz="800" b="1" i="0" u="none" strike="noStrike" kern="1200" cap="none" spc="0" normalizeH="0" baseline="0" noProof="0" dirty="0" err="1">
                <a:ln>
                  <a:noFill/>
                </a:ln>
                <a:solidFill>
                  <a:srgbClr val="FFFFFF"/>
                </a:solidFill>
                <a:effectLst/>
                <a:uLnTx/>
                <a:uFillTx/>
                <a:latin typeface="Arial"/>
                <a:ea typeface="+mn-ea"/>
                <a:cs typeface="+mn-cs"/>
              </a:rPr>
              <a:t>Anbietern</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7" name="Textfeld 56">
            <a:extLst>
              <a:ext uri="{FF2B5EF4-FFF2-40B4-BE49-F238E27FC236}">
                <a16:creationId xmlns:a16="http://schemas.microsoft.com/office/drawing/2014/main" id="{6E3F22E9-DC3D-451D-B261-033E811A9BA5}"/>
              </a:ext>
            </a:extLst>
          </p:cNvPr>
          <p:cNvSpPr txBox="1"/>
          <p:nvPr/>
        </p:nvSpPr>
        <p:spPr>
          <a:xfrm>
            <a:off x="6934840" y="5071672"/>
            <a:ext cx="917729" cy="49028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Informationen</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aus</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Fach-zeitschriften</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58" name="Textfeld 57">
            <a:extLst>
              <a:ext uri="{FF2B5EF4-FFF2-40B4-BE49-F238E27FC236}">
                <a16:creationId xmlns:a16="http://schemas.microsoft.com/office/drawing/2014/main" id="{F0C95DA7-9229-42E2-BBC7-430359F893EB}"/>
              </a:ext>
            </a:extLst>
          </p:cNvPr>
          <p:cNvSpPr txBox="1"/>
          <p:nvPr/>
        </p:nvSpPr>
        <p:spPr>
          <a:xfrm>
            <a:off x="7902420" y="2145121"/>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err="1">
                <a:ln>
                  <a:noFill/>
                </a:ln>
                <a:solidFill>
                  <a:srgbClr val="FFFFFF"/>
                </a:solidFill>
                <a:effectLst/>
                <a:uLnTx/>
                <a:uFillTx/>
                <a:latin typeface="Arial"/>
                <a:ea typeface="+mn-ea"/>
                <a:cs typeface="+mn-cs"/>
              </a:rPr>
              <a:t>Marktforschungs</a:t>
            </a:r>
            <a:r>
              <a:rPr kumimoji="0" lang="en-GB" sz="700" b="1" i="0" u="none" strike="noStrike" kern="1200" cap="none" spc="0" normalizeH="0" baseline="0" noProof="0" dirty="0">
                <a:ln>
                  <a:noFill/>
                </a:ln>
                <a:solidFill>
                  <a:srgbClr val="FFFFFF"/>
                </a:solidFill>
                <a:effectLst/>
                <a:uLnTx/>
                <a:uFillTx/>
                <a:latin typeface="Arial"/>
                <a:ea typeface="+mn-ea"/>
                <a:cs typeface="+mn-cs"/>
              </a:rPr>
              <a:t>-institute </a:t>
            </a:r>
            <a:r>
              <a:rPr kumimoji="0" lang="en-GB" sz="700" b="1" i="0" u="none" strike="noStrike" kern="1200" cap="none" spc="0" normalizeH="0" baseline="0" noProof="0" dirty="0" err="1">
                <a:ln>
                  <a:noFill/>
                </a:ln>
                <a:solidFill>
                  <a:srgbClr val="FFFFFF"/>
                </a:solidFill>
                <a:effectLst/>
                <a:uLnTx/>
                <a:uFillTx/>
                <a:latin typeface="Arial"/>
                <a:ea typeface="+mn-ea"/>
                <a:cs typeface="+mn-cs"/>
              </a:rPr>
              <a:t>beauftragen</a:t>
            </a:r>
            <a:endParaRPr kumimoji="0" lang="en-GB"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60" name="Textfeld 59">
            <a:extLst>
              <a:ext uri="{FF2B5EF4-FFF2-40B4-BE49-F238E27FC236}">
                <a16:creationId xmlns:a16="http://schemas.microsoft.com/office/drawing/2014/main" id="{BC96A087-13D9-4510-96BA-8213117975BE}"/>
              </a:ext>
            </a:extLst>
          </p:cNvPr>
          <p:cNvSpPr txBox="1"/>
          <p:nvPr/>
        </p:nvSpPr>
        <p:spPr>
          <a:xfrm>
            <a:off x="6934840" y="2147828"/>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Lieferanten-besuche</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61" name="Textfeld 60">
            <a:extLst>
              <a:ext uri="{FF2B5EF4-FFF2-40B4-BE49-F238E27FC236}">
                <a16:creationId xmlns:a16="http://schemas.microsoft.com/office/drawing/2014/main" id="{6D32E9D4-D4E2-4305-B3D9-FF43C520F3E0}"/>
              </a:ext>
            </a:extLst>
          </p:cNvPr>
          <p:cNvSpPr txBox="1"/>
          <p:nvPr/>
        </p:nvSpPr>
        <p:spPr>
          <a:xfrm>
            <a:off x="4975832" y="3937866"/>
            <a:ext cx="905637" cy="47656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700" b="1" i="0" u="none" strike="noStrike" kern="1200" cap="none" spc="0" normalizeH="0" baseline="0" noProof="0" dirty="0">
                <a:ln>
                  <a:noFill/>
                </a:ln>
                <a:solidFill>
                  <a:srgbClr val="FFFFFF"/>
                </a:solidFill>
                <a:effectLst/>
                <a:uLnTx/>
                <a:uFillTx/>
                <a:latin typeface="Arial"/>
                <a:ea typeface="+mn-ea"/>
                <a:cs typeface="+mn-cs"/>
              </a:rPr>
              <a:t>Analyse von </a:t>
            </a:r>
            <a:r>
              <a:rPr kumimoji="0" lang="en-GB" sz="700" b="1" i="0" u="none" strike="noStrike" kern="1200" cap="none" spc="0" normalizeH="0" baseline="0" noProof="0" dirty="0" err="1">
                <a:ln>
                  <a:noFill/>
                </a:ln>
                <a:solidFill>
                  <a:srgbClr val="FFFFFF"/>
                </a:solidFill>
                <a:effectLst/>
                <a:uLnTx/>
                <a:uFillTx/>
                <a:latin typeface="Arial"/>
                <a:ea typeface="+mn-ea"/>
                <a:cs typeface="+mn-cs"/>
              </a:rPr>
              <a:t>Geschäfts-berichten</a:t>
            </a:r>
            <a:r>
              <a:rPr kumimoji="0" lang="en-GB" sz="700" b="1" i="0" u="none" strike="noStrike" kern="1200" cap="none" spc="0" normalizeH="0" baseline="0" noProof="0" dirty="0">
                <a:ln>
                  <a:noFill/>
                </a:ln>
                <a:solidFill>
                  <a:srgbClr val="FFFFFF"/>
                </a:solidFill>
                <a:effectLst/>
                <a:uLnTx/>
                <a:uFillTx/>
                <a:latin typeface="Arial"/>
                <a:ea typeface="+mn-ea"/>
                <a:cs typeface="+mn-cs"/>
              </a:rPr>
              <a:t> der </a:t>
            </a:r>
            <a:r>
              <a:rPr kumimoji="0" lang="en-GB" sz="700" b="1" i="0" u="none" strike="noStrike" kern="1200" cap="none" spc="0" normalizeH="0" baseline="0" noProof="0" dirty="0" err="1">
                <a:ln>
                  <a:noFill/>
                </a:ln>
                <a:solidFill>
                  <a:srgbClr val="FFFFFF"/>
                </a:solidFill>
                <a:effectLst/>
                <a:uLnTx/>
                <a:uFillTx/>
                <a:latin typeface="Arial"/>
                <a:ea typeface="+mn-ea"/>
                <a:cs typeface="+mn-cs"/>
              </a:rPr>
              <a:t>Anbieter</a:t>
            </a:r>
            <a:endParaRPr kumimoji="0" lang="en-GB" sz="700" b="1" i="0" u="none" strike="noStrike" kern="1200" cap="none" spc="0" normalizeH="0" baseline="0" noProof="0" dirty="0">
              <a:ln>
                <a:noFill/>
              </a:ln>
              <a:solidFill>
                <a:srgbClr val="FFFFFF"/>
              </a:solidFill>
              <a:effectLst/>
              <a:uLnTx/>
              <a:uFillTx/>
              <a:latin typeface="Arial"/>
              <a:ea typeface="+mn-ea"/>
              <a:cs typeface="+mn-cs"/>
            </a:endParaRPr>
          </a:p>
        </p:txBody>
      </p:sp>
      <p:sp>
        <p:nvSpPr>
          <p:cNvPr id="62" name="Textfeld 61">
            <a:extLst>
              <a:ext uri="{FF2B5EF4-FFF2-40B4-BE49-F238E27FC236}">
                <a16:creationId xmlns:a16="http://schemas.microsoft.com/office/drawing/2014/main" id="{CA4492C7-A3A8-4BF8-87DD-75DDA89588FE}"/>
              </a:ext>
            </a:extLst>
          </p:cNvPr>
          <p:cNvSpPr txBox="1"/>
          <p:nvPr/>
        </p:nvSpPr>
        <p:spPr>
          <a:xfrm>
            <a:off x="7902420" y="3294131"/>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Lieferantendialoge</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63" name="Textfeld 62">
            <a:extLst>
              <a:ext uri="{FF2B5EF4-FFF2-40B4-BE49-F238E27FC236}">
                <a16:creationId xmlns:a16="http://schemas.microsoft.com/office/drawing/2014/main" id="{5E8C9157-F06D-40B8-B317-0D812DF51AFE}"/>
              </a:ext>
            </a:extLst>
          </p:cNvPr>
          <p:cNvSpPr txBox="1"/>
          <p:nvPr/>
        </p:nvSpPr>
        <p:spPr>
          <a:xfrm>
            <a:off x="6934840" y="2720457"/>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Lieferanten-treffen</a:t>
            </a:r>
            <a:r>
              <a:rPr kumimoji="0" lang="en-GB" sz="800" b="1" i="0" u="none" strike="noStrike" kern="1200" cap="none" spc="0" normalizeH="0" baseline="0" noProof="0" dirty="0">
                <a:ln>
                  <a:noFill/>
                </a:ln>
                <a:solidFill>
                  <a:srgbClr val="FFFFFF"/>
                </a:solidFill>
                <a:effectLst/>
                <a:uLnTx/>
                <a:uFillTx/>
                <a:latin typeface="Arial"/>
                <a:ea typeface="+mn-ea"/>
                <a:cs typeface="+mn-cs"/>
              </a:rPr>
              <a:t> am </a:t>
            </a:r>
            <a:r>
              <a:rPr kumimoji="0" lang="en-GB" sz="800" b="1" i="1" u="none" strike="noStrike" kern="1200" cap="none" spc="0" normalizeH="0" baseline="0" noProof="0" dirty="0" err="1">
                <a:ln>
                  <a:noFill/>
                </a:ln>
                <a:solidFill>
                  <a:srgbClr val="FFFFFF"/>
                </a:solidFill>
                <a:effectLst/>
                <a:uLnTx/>
                <a:uFillTx/>
                <a:latin typeface="Arial"/>
                <a:ea typeface="+mn-ea"/>
                <a:cs typeface="+mn-cs"/>
              </a:rPr>
              <a:t>runden</a:t>
            </a:r>
            <a:r>
              <a:rPr kumimoji="0" lang="en-GB" sz="800" b="1" i="1" u="none" strike="noStrike" kern="1200" cap="none" spc="0" normalizeH="0" baseline="0" noProof="0" dirty="0">
                <a:ln>
                  <a:noFill/>
                </a:ln>
                <a:solidFill>
                  <a:srgbClr val="FFFFFF"/>
                </a:solidFill>
                <a:effectLst/>
                <a:uLnTx/>
                <a:uFillTx/>
                <a:latin typeface="Arial"/>
                <a:ea typeface="+mn-ea"/>
                <a:cs typeface="+mn-cs"/>
              </a:rPr>
              <a:t> Tisch</a:t>
            </a:r>
          </a:p>
        </p:txBody>
      </p:sp>
      <p:sp>
        <p:nvSpPr>
          <p:cNvPr id="64" name="Textfeld 63">
            <a:extLst>
              <a:ext uri="{FF2B5EF4-FFF2-40B4-BE49-F238E27FC236}">
                <a16:creationId xmlns:a16="http://schemas.microsoft.com/office/drawing/2014/main" id="{FFF9BDE1-29B4-43AE-B166-D035C2212E3D}"/>
              </a:ext>
            </a:extLst>
          </p:cNvPr>
          <p:cNvSpPr txBox="1"/>
          <p:nvPr/>
        </p:nvSpPr>
        <p:spPr>
          <a:xfrm>
            <a:off x="7902420" y="2720457"/>
            <a:ext cx="917729" cy="49424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Intermediäre</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beauftragen</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65" name="Textfeld 64">
            <a:extLst>
              <a:ext uri="{FF2B5EF4-FFF2-40B4-BE49-F238E27FC236}">
                <a16:creationId xmlns:a16="http://schemas.microsoft.com/office/drawing/2014/main" id="{DD4815D4-90E7-44A2-9A61-6AA922751B75}"/>
              </a:ext>
            </a:extLst>
          </p:cNvPr>
          <p:cNvSpPr txBox="1"/>
          <p:nvPr/>
        </p:nvSpPr>
        <p:spPr>
          <a:xfrm>
            <a:off x="5948158" y="2140309"/>
            <a:ext cx="905637" cy="47656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Arial"/>
                <a:ea typeface="+mn-ea"/>
                <a:cs typeface="+mn-cs"/>
              </a:rPr>
              <a:t>Porters 5 Forces</a:t>
            </a:r>
          </a:p>
        </p:txBody>
      </p:sp>
      <p:sp>
        <p:nvSpPr>
          <p:cNvPr id="66" name="Textfeld 65">
            <a:extLst>
              <a:ext uri="{FF2B5EF4-FFF2-40B4-BE49-F238E27FC236}">
                <a16:creationId xmlns:a16="http://schemas.microsoft.com/office/drawing/2014/main" id="{0A53F57D-01B6-48C7-A109-894F7FA076F9}"/>
              </a:ext>
            </a:extLst>
          </p:cNvPr>
          <p:cNvSpPr txBox="1"/>
          <p:nvPr/>
        </p:nvSpPr>
        <p:spPr>
          <a:xfrm>
            <a:off x="5948158" y="2736130"/>
            <a:ext cx="905637" cy="476568"/>
          </a:xfrm>
          <a:prstGeom prst="rect">
            <a:avLst/>
          </a:prstGeom>
          <a:solidFill>
            <a:schemeClr val="bg2">
              <a:lumMod val="75000"/>
            </a:schemeClr>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Risikoanalyse</a:t>
            </a:r>
            <a:endParaRPr kumimoji="0" lang="en-GB" sz="800" b="1" i="0" u="none" strike="noStrike" kern="1200" cap="none" spc="0" normalizeH="0" baseline="0" noProof="0" dirty="0">
              <a:ln>
                <a:noFill/>
              </a:ln>
              <a:solidFill>
                <a:srgbClr val="FFFFFF"/>
              </a:solidFill>
              <a:effectLst/>
              <a:uLnTx/>
              <a:uFillTx/>
              <a:latin typeface="Arial"/>
              <a:ea typeface="+mn-ea"/>
              <a:cs typeface="+mn-cs"/>
            </a:endParaRPr>
          </a:p>
        </p:txBody>
      </p:sp>
      <p:sp>
        <p:nvSpPr>
          <p:cNvPr id="68" name="Textfeld 67">
            <a:extLst>
              <a:ext uri="{FF2B5EF4-FFF2-40B4-BE49-F238E27FC236}">
                <a16:creationId xmlns:a16="http://schemas.microsoft.com/office/drawing/2014/main" id="{7D23C023-8AC9-4FAB-84B9-09D79C4B00EB}"/>
              </a:ext>
            </a:extLst>
          </p:cNvPr>
          <p:cNvSpPr txBox="1"/>
          <p:nvPr/>
        </p:nvSpPr>
        <p:spPr>
          <a:xfrm>
            <a:off x="978917" y="3489759"/>
            <a:ext cx="2285095" cy="742855"/>
          </a:xfrm>
          <a:prstGeom prst="rect">
            <a:avLst/>
          </a:prstGeom>
          <a:noFill/>
        </p:spPr>
        <p:txBody>
          <a:bodyPr wrap="squar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Arial"/>
                <a:ea typeface="+mn-ea"/>
                <a:cs typeface="+mn-cs"/>
              </a:rPr>
              <a:t>User bekommt KOINNO-Empfehlung zu verschiedenen Tools &amp; Methoden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0" i="0" u="none" strike="noStrike" kern="1200" cap="none" spc="0" normalizeH="0" baseline="0" noProof="0" dirty="0">
                <a:ln>
                  <a:noFill/>
                </a:ln>
                <a:solidFill>
                  <a:srgbClr val="000000"/>
                </a:solidFill>
                <a:effectLst/>
                <a:uLnTx/>
                <a:uFillTx/>
                <a:latin typeface="Arial"/>
                <a:ea typeface="+mn-ea"/>
                <a:cs typeface="+mn-cs"/>
              </a:rPr>
              <a:t>Kann selbst entscheiden, welche er betrachten möchte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1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0" name="Grafik 69" descr="Cursor">
            <a:extLst>
              <a:ext uri="{FF2B5EF4-FFF2-40B4-BE49-F238E27FC236}">
                <a16:creationId xmlns:a16="http://schemas.microsoft.com/office/drawing/2014/main" id="{7F692440-4215-4DE8-9E19-03047A1550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5165" y="3473175"/>
            <a:ext cx="914400" cy="914400"/>
          </a:xfrm>
          <a:prstGeom prst="rect">
            <a:avLst/>
          </a:prstGeom>
        </p:spPr>
      </p:pic>
      <p:sp>
        <p:nvSpPr>
          <p:cNvPr id="71" name="Rechteck 70">
            <a:extLst>
              <a:ext uri="{FF2B5EF4-FFF2-40B4-BE49-F238E27FC236}">
                <a16:creationId xmlns:a16="http://schemas.microsoft.com/office/drawing/2014/main" id="{54614166-1173-479D-850A-80CDD21D2C17}"/>
              </a:ext>
            </a:extLst>
          </p:cNvPr>
          <p:cNvSpPr/>
          <p:nvPr/>
        </p:nvSpPr>
        <p:spPr>
          <a:xfrm>
            <a:off x="323851" y="3429000"/>
            <a:ext cx="2879998" cy="106132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2" name="Textfeld 71">
            <a:extLst>
              <a:ext uri="{FF2B5EF4-FFF2-40B4-BE49-F238E27FC236}">
                <a16:creationId xmlns:a16="http://schemas.microsoft.com/office/drawing/2014/main" id="{723CB2F7-6F51-45C4-8A7F-0CE2DF84C91F}"/>
              </a:ext>
            </a:extLst>
          </p:cNvPr>
          <p:cNvSpPr txBox="1"/>
          <p:nvPr/>
        </p:nvSpPr>
        <p:spPr>
          <a:xfrm rot="19089922">
            <a:off x="4717607" y="2978279"/>
            <a:ext cx="1620651" cy="224632"/>
          </a:xfrm>
          <a:prstGeom prst="rect">
            <a:avLst/>
          </a:prstGeom>
          <a:solidFill>
            <a:schemeClr val="tx2"/>
          </a:solidFill>
        </p:spPr>
        <p:txBody>
          <a:bodyPr wrap="square"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800" b="1" i="0" u="none" strike="noStrike" kern="1200" cap="none" spc="0" normalizeH="0" baseline="0" noProof="0" dirty="0" err="1">
                <a:ln>
                  <a:noFill/>
                </a:ln>
                <a:solidFill>
                  <a:srgbClr val="FFFFFF"/>
                </a:solidFill>
                <a:effectLst/>
                <a:uLnTx/>
                <a:uFillTx/>
                <a:latin typeface="Arial"/>
                <a:ea typeface="+mn-ea"/>
                <a:cs typeface="+mn-cs"/>
              </a:rPr>
              <a:t>Verteilung</a:t>
            </a:r>
            <a:r>
              <a:rPr kumimoji="0" lang="en-GB" sz="800" b="1" i="0" u="none" strike="noStrike" kern="1200" cap="none" spc="0" normalizeH="0" baseline="0" noProof="0" dirty="0">
                <a:ln>
                  <a:noFill/>
                </a:ln>
                <a:solidFill>
                  <a:srgbClr val="FFFFFF"/>
                </a:solidFill>
                <a:effectLst/>
                <a:uLnTx/>
                <a:uFillTx/>
                <a:latin typeface="Arial"/>
                <a:ea typeface="+mn-ea"/>
                <a:cs typeface="+mn-cs"/>
              </a:rPr>
              <a:t> </a:t>
            </a:r>
            <a:r>
              <a:rPr kumimoji="0" lang="en-GB" sz="800" b="1" i="0" u="none" strike="noStrike" kern="1200" cap="none" spc="0" normalizeH="0" baseline="0" noProof="0" dirty="0" err="1">
                <a:ln>
                  <a:noFill/>
                </a:ln>
                <a:solidFill>
                  <a:srgbClr val="FFFFFF"/>
                </a:solidFill>
                <a:effectLst/>
                <a:uLnTx/>
                <a:uFillTx/>
                <a:latin typeface="Arial"/>
                <a:ea typeface="+mn-ea"/>
                <a:cs typeface="+mn-cs"/>
              </a:rPr>
              <a:t>nicht</a:t>
            </a:r>
            <a:r>
              <a:rPr kumimoji="0" lang="en-GB" sz="800" b="1" i="0" u="none" strike="noStrike" kern="1200" cap="none" spc="0" normalizeH="0" baseline="0" noProof="0" dirty="0">
                <a:ln>
                  <a:noFill/>
                </a:ln>
                <a:solidFill>
                  <a:srgbClr val="FFFFFF"/>
                </a:solidFill>
                <a:effectLst/>
                <a:uLnTx/>
                <a:uFillTx/>
                <a:latin typeface="Arial"/>
                <a:ea typeface="+mn-ea"/>
                <a:cs typeface="+mn-cs"/>
              </a:rPr>
              <a:t> final</a:t>
            </a:r>
          </a:p>
        </p:txBody>
      </p:sp>
      <p:sp>
        <p:nvSpPr>
          <p:cNvPr id="43" name="Sprechblase: rechteckig mit abgerundeten Ecken 42">
            <a:extLst>
              <a:ext uri="{FF2B5EF4-FFF2-40B4-BE49-F238E27FC236}">
                <a16:creationId xmlns:a16="http://schemas.microsoft.com/office/drawing/2014/main" id="{27EA9E74-9311-4BF2-B4D5-9DE1CCC94F4B}"/>
              </a:ext>
            </a:extLst>
          </p:cNvPr>
          <p:cNvSpPr/>
          <p:nvPr/>
        </p:nvSpPr>
        <p:spPr>
          <a:xfrm>
            <a:off x="3846480" y="1800495"/>
            <a:ext cx="2018012" cy="683288"/>
          </a:xfrm>
          <a:prstGeom prst="wedgeRoundRectCallout">
            <a:avLst>
              <a:gd name="adj1" fmla="val 33114"/>
              <a:gd name="adj2" fmla="val 72049"/>
              <a:gd name="adj3" fmla="val 16667"/>
            </a:avLst>
          </a:prstGeom>
          <a:solidFill>
            <a:schemeClr val="bg1"/>
          </a:solidFill>
          <a:ln>
            <a:solidFill>
              <a:srgbClr val="E670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000" b="1" i="0" u="none" strike="noStrike" kern="1200" cap="none" spc="0" normalizeH="0" baseline="0" noProof="0" dirty="0">
                <a:ln>
                  <a:noFill/>
                </a:ln>
                <a:solidFill>
                  <a:srgbClr val="E67015"/>
                </a:solidFill>
                <a:effectLst/>
                <a:uLnTx/>
                <a:uFillTx/>
                <a:latin typeface="Arial"/>
                <a:ea typeface="+mn-ea"/>
                <a:cs typeface="+mn-cs"/>
              </a:rPr>
              <a:t>Die Felder sind Ergebnis der Umfrage, Experteninterviews und Prozesssteckbriefe</a:t>
            </a:r>
          </a:p>
        </p:txBody>
      </p:sp>
      <p:sp>
        <p:nvSpPr>
          <p:cNvPr id="52" name="Rechteck 51">
            <a:extLst>
              <a:ext uri="{FF2B5EF4-FFF2-40B4-BE49-F238E27FC236}">
                <a16:creationId xmlns:a16="http://schemas.microsoft.com/office/drawing/2014/main" id="{90E1C1C1-BD55-4431-8C77-2E8E64AA86A9}"/>
              </a:ext>
            </a:extLst>
          </p:cNvPr>
          <p:cNvSpPr/>
          <p:nvPr/>
        </p:nvSpPr>
        <p:spPr>
          <a:xfrm>
            <a:off x="323546" y="345002"/>
            <a:ext cx="2160222" cy="305380"/>
          </a:xfrm>
          <a:prstGeom prst="rect">
            <a:avLst/>
          </a:prstGeom>
          <a:solidFill>
            <a:srgbClr val="E67015"/>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Ideen finden/ Prototyp</a:t>
            </a:r>
          </a:p>
        </p:txBody>
      </p:sp>
    </p:spTree>
    <p:extLst>
      <p:ext uri="{BB962C8B-B14F-4D97-AF65-F5344CB8AC3E}">
        <p14:creationId xmlns:p14="http://schemas.microsoft.com/office/powerpoint/2010/main" val="411082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AA061468-446A-4848-93D5-C67BCB561DA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think-cell Folie" r:id="rId5" imgW="395" imgH="394" progId="TCLayout.ActiveDocument.1">
                  <p:embed/>
                </p:oleObj>
              </mc:Choice>
              <mc:Fallback>
                <p:oleObj name="think-cell Folie" r:id="rId5" imgW="395" imgH="394" progId="TCLayout.ActiveDocument.1">
                  <p:embed/>
                  <p:pic>
                    <p:nvPicPr>
                      <p:cNvPr id="6" name="Objekt 5" hidden="1">
                        <a:extLst>
                          <a:ext uri="{FF2B5EF4-FFF2-40B4-BE49-F238E27FC236}">
                            <a16:creationId xmlns:a16="http://schemas.microsoft.com/office/drawing/2014/main" id="{AA061468-446A-4848-93D5-C67BCB561DA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2BB58B4-B2C3-4330-BD0D-3EF79CB8C648}"/>
              </a:ext>
            </a:extLst>
          </p:cNvPr>
          <p:cNvSpPr>
            <a:spLocks noGrp="1"/>
          </p:cNvSpPr>
          <p:nvPr>
            <p:ph type="title"/>
          </p:nvPr>
        </p:nvSpPr>
        <p:spPr/>
        <p:txBody>
          <a:bodyPr vert="horz"/>
          <a:lstStyle/>
          <a:p>
            <a:r>
              <a:rPr lang="de-DE" dirty="0"/>
              <a:t>These (3): Innovative Beschaffung ist </a:t>
            </a:r>
            <a:r>
              <a:rPr lang="de-DE" u="sng" dirty="0"/>
              <a:t>mehr</a:t>
            </a:r>
            <a:r>
              <a:rPr lang="de-DE" dirty="0"/>
              <a:t> als Vergabe</a:t>
            </a:r>
            <a:br>
              <a:rPr lang="de-DE" dirty="0"/>
            </a:br>
            <a:r>
              <a:rPr lang="de-DE" sz="1600" dirty="0">
                <a:latin typeface="+mn-lt"/>
              </a:rPr>
              <a:t>Nutzung von Innovationsintermediären</a:t>
            </a:r>
            <a:endParaRPr lang="de-DE" dirty="0"/>
          </a:p>
        </p:txBody>
      </p:sp>
      <p:sp>
        <p:nvSpPr>
          <p:cNvPr id="4" name="Foliennummernplatzhalter 3">
            <a:extLst>
              <a:ext uri="{FF2B5EF4-FFF2-40B4-BE49-F238E27FC236}">
                <a16:creationId xmlns:a16="http://schemas.microsoft.com/office/drawing/2014/main" id="{82C3F309-8854-4053-82B9-2B2EBA5708ED}"/>
              </a:ext>
            </a:extLst>
          </p:cNvPr>
          <p:cNvSpPr>
            <a:spLocks noGrp="1"/>
          </p:cNvSpPr>
          <p:nvPr>
            <p:ph type="sldNum" sz="quarter" idx="11"/>
          </p:nvPr>
        </p:nvSpPr>
        <p:spPr>
          <a:xfrm>
            <a:off x="3347864" y="6172200"/>
            <a:ext cx="5567536" cy="533400"/>
          </a:xfrm>
        </p:spPr>
        <p:txBody>
          <a:bodyPr/>
          <a:lstStyle/>
          <a:p>
            <a:br>
              <a:rPr lang="de-DE" altLang="de-DE" dirty="0"/>
            </a:br>
            <a:endParaRPr lang="de-DE" altLang="de-DE" dirty="0"/>
          </a:p>
          <a:p>
            <a:fld id="{E09D41E7-F5F1-4CBE-AC65-2CAB189D04A8}" type="slidenum">
              <a:rPr lang="de-DE" altLang="de-DE" smtClean="0"/>
              <a:pPr/>
              <a:t>52</a:t>
            </a:fld>
            <a:endParaRPr lang="de-DE" altLang="de-DE" dirty="0"/>
          </a:p>
        </p:txBody>
      </p:sp>
      <p:sp>
        <p:nvSpPr>
          <p:cNvPr id="11" name="Rechteck: abgerundete Ecken 10">
            <a:extLst>
              <a:ext uri="{FF2B5EF4-FFF2-40B4-BE49-F238E27FC236}">
                <a16:creationId xmlns:a16="http://schemas.microsoft.com/office/drawing/2014/main" id="{F047FF34-7517-4135-ADDB-6D85B8D991D4}"/>
              </a:ext>
            </a:extLst>
          </p:cNvPr>
          <p:cNvSpPr/>
          <p:nvPr/>
        </p:nvSpPr>
        <p:spPr>
          <a:xfrm>
            <a:off x="228600" y="4001532"/>
            <a:ext cx="5207496" cy="494441"/>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r>
              <a:rPr lang="de-DE" sz="1200" dirty="0"/>
              <a:t>Die </a:t>
            </a:r>
            <a:r>
              <a:rPr lang="de-DE" sz="1200" b="1" dirty="0"/>
              <a:t>Mission</a:t>
            </a:r>
            <a:r>
              <a:rPr lang="de-DE" sz="1200" dirty="0"/>
              <a:t> des Kompetenzzentrums innovative Beschaffung: </a:t>
            </a:r>
          </a:p>
          <a:p>
            <a:r>
              <a:rPr lang="de-DE" sz="1200" b="1" dirty="0"/>
              <a:t>Förderung von Innovationen im öffentlichen Beschaffungswesen</a:t>
            </a:r>
          </a:p>
        </p:txBody>
      </p:sp>
      <p:sp>
        <p:nvSpPr>
          <p:cNvPr id="12" name="Rechteck: abgerundete Ecken 11">
            <a:extLst>
              <a:ext uri="{FF2B5EF4-FFF2-40B4-BE49-F238E27FC236}">
                <a16:creationId xmlns:a16="http://schemas.microsoft.com/office/drawing/2014/main" id="{386E9DC4-F267-41C3-8428-713234EEADC0}"/>
              </a:ext>
            </a:extLst>
          </p:cNvPr>
          <p:cNvSpPr/>
          <p:nvPr/>
        </p:nvSpPr>
        <p:spPr>
          <a:xfrm>
            <a:off x="228600" y="4584559"/>
            <a:ext cx="5207496" cy="1587641"/>
          </a:xfrm>
          <a:prstGeom prst="roundRect">
            <a:avLst/>
          </a:prstGeom>
          <a:ln w="6350"/>
        </p:spPr>
        <p:style>
          <a:lnRef idx="2">
            <a:schemeClr val="dk1"/>
          </a:lnRef>
          <a:fillRef idx="1">
            <a:schemeClr val="lt1"/>
          </a:fillRef>
          <a:effectRef idx="0">
            <a:schemeClr val="dk1"/>
          </a:effectRef>
          <a:fontRef idx="minor">
            <a:schemeClr val="dk1"/>
          </a:fontRef>
        </p:style>
        <p:txBody>
          <a:bodyPr rtlCol="0" anchor="ctr"/>
          <a:lstStyle/>
          <a:p>
            <a:r>
              <a:rPr lang="en-US" sz="1200" b="1" dirty="0"/>
              <a:t>Services:</a:t>
            </a:r>
          </a:p>
          <a:p>
            <a:pPr marL="285750" indent="-285750">
              <a:buFont typeface="Arial" panose="020B0604020202020204" pitchFamily="34" charset="0"/>
              <a:buChar char="•"/>
            </a:pPr>
            <a:r>
              <a:rPr lang="en-US" sz="1100" dirty="0" err="1">
                <a:solidFill>
                  <a:schemeClr val="tx1"/>
                </a:solidFill>
                <a:latin typeface="Arial" panose="020B0604020202020204" pitchFamily="34" charset="0"/>
                <a:cs typeface="Arial" panose="020B0604020202020204" pitchFamily="34" charset="0"/>
              </a:rPr>
              <a:t>Informationsmaterial</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Erfolgreiche</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Praxisbeispiele</a:t>
            </a:r>
            <a:r>
              <a:rPr lang="en-US" sz="1100" dirty="0">
                <a:solidFill>
                  <a:schemeClr val="tx1"/>
                </a:solidFill>
                <a:latin typeface="Arial" panose="020B0604020202020204" pitchFamily="34" charset="0"/>
                <a:cs typeface="Arial" panose="020B0604020202020204" pitchFamily="34" charset="0"/>
              </a:rPr>
              <a:t>; Toolbox)</a:t>
            </a:r>
          </a:p>
          <a:p>
            <a:pPr marL="285750" indent="-285750">
              <a:buFont typeface="Arial" panose="020B0604020202020204" pitchFamily="34" charset="0"/>
              <a:buChar char="•"/>
            </a:pPr>
            <a:r>
              <a:rPr lang="en-US" sz="1100" dirty="0" err="1">
                <a:solidFill>
                  <a:schemeClr val="tx1"/>
                </a:solidFill>
                <a:latin typeface="Arial" panose="020B0604020202020204" pitchFamily="34" charset="0"/>
                <a:cs typeface="Arial" panose="020B0604020202020204" pitchFamily="34" charset="0"/>
              </a:rPr>
              <a:t>Weiterbildung</a:t>
            </a:r>
            <a:r>
              <a:rPr lang="en-US" sz="1100" dirty="0">
                <a:solidFill>
                  <a:schemeClr val="tx1"/>
                </a:solidFill>
                <a:latin typeface="Arial" panose="020B0604020202020204" pitchFamily="34" charset="0"/>
                <a:cs typeface="Arial" panose="020B0604020202020204" pitchFamily="34" charset="0"/>
              </a:rPr>
              <a:t> (In-house </a:t>
            </a:r>
            <a:r>
              <a:rPr lang="en-US" sz="1050" dirty="0">
                <a:solidFill>
                  <a:schemeClr val="tx1"/>
                </a:solidFill>
                <a:latin typeface="Arial" panose="020B0604020202020204" pitchFamily="34" charset="0"/>
                <a:cs typeface="Arial" panose="020B0604020202020204" pitchFamily="34" charset="0"/>
              </a:rPr>
              <a:t>training</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Seminare</a:t>
            </a:r>
            <a:r>
              <a:rPr lang="en-US" sz="110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1100" dirty="0" err="1">
                <a:solidFill>
                  <a:schemeClr val="tx1"/>
                </a:solidFill>
                <a:latin typeface="Arial" panose="020B0604020202020204" pitchFamily="34" charset="0"/>
                <a:cs typeface="Arial" panose="020B0604020202020204" pitchFamily="34" charset="0"/>
              </a:rPr>
              <a:t>Zertifizierungsprogramm</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Innovativer</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öffentlicher</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Auftraggeber</a:t>
            </a:r>
            <a:r>
              <a:rPr lang="en-US" sz="1100" dirty="0">
                <a:solidFill>
                  <a:schemeClr val="tx1"/>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de-DE" sz="1100" dirty="0">
                <a:solidFill>
                  <a:schemeClr val="tx1"/>
                </a:solidFill>
                <a:latin typeface="Arial" panose="020B0604020202020204" pitchFamily="34" charset="0"/>
                <a:cs typeface="Arial" panose="020B0604020202020204" pitchFamily="34" charset="0"/>
              </a:rPr>
              <a:t>Beratung zu innovativen Beschaffungsansätzen und –</a:t>
            </a:r>
            <a:r>
              <a:rPr lang="de-DE" sz="1100" dirty="0" err="1">
                <a:solidFill>
                  <a:schemeClr val="tx1"/>
                </a:solidFill>
                <a:latin typeface="Arial" panose="020B0604020202020204" pitchFamily="34" charset="0"/>
                <a:cs typeface="Arial" panose="020B0604020202020204" pitchFamily="34" charset="0"/>
              </a:rPr>
              <a:t>strategien</a:t>
            </a:r>
            <a:endParaRPr lang="de-DE" sz="11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1100" b="1" dirty="0">
                <a:solidFill>
                  <a:schemeClr val="tx1"/>
                </a:solidFill>
                <a:latin typeface="Arial" panose="020B0604020202020204" pitchFamily="34" charset="0"/>
                <a:cs typeface="Arial" panose="020B0604020202020204" pitchFamily="34" charset="0"/>
              </a:rPr>
              <a:t>Vermittlung zwischen öffentlichen Auftraggebern und Unternehmen für innovative Lösungen</a:t>
            </a:r>
            <a:endParaRPr lang="en-US" sz="11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100" dirty="0" err="1">
                <a:solidFill>
                  <a:schemeClr val="tx1"/>
                </a:solidFill>
                <a:latin typeface="Arial" panose="020B0604020202020204" pitchFamily="34" charset="0"/>
                <a:cs typeface="Arial" panose="020B0604020202020204" pitchFamily="34" charset="0"/>
              </a:rPr>
              <a:t>Instrumente</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KOINNOvationsplatz</a:t>
            </a:r>
            <a:r>
              <a:rPr lang="en-US" sz="1100" baseline="30000" dirty="0">
                <a:solidFill>
                  <a:schemeClr val="tx1"/>
                </a:solidFill>
                <a:latin typeface="Arial" panose="020B0604020202020204" pitchFamily="34" charset="0"/>
                <a:cs typeface="Arial" panose="020B0604020202020204" pitchFamily="34" charset="0"/>
              </a:rPr>
              <a:t> 1)</a:t>
            </a:r>
            <a:r>
              <a:rPr lang="en-US" sz="1100" dirty="0">
                <a:solidFill>
                  <a:schemeClr val="tx1"/>
                </a:solidFill>
                <a:latin typeface="Arial" panose="020B0604020202020204" pitchFamily="34" charset="0"/>
                <a:cs typeface="Arial" panose="020B0604020202020204" pitchFamily="34" charset="0"/>
              </a:rPr>
              <a:t>; Toolbox; …)</a:t>
            </a:r>
          </a:p>
          <a:p>
            <a:pPr marL="285750" indent="-285750">
              <a:buFont typeface="Arial" panose="020B0604020202020204" pitchFamily="34" charset="0"/>
              <a:buChar char="•"/>
            </a:pPr>
            <a:r>
              <a:rPr lang="en-US" sz="1100" dirty="0" err="1">
                <a:solidFill>
                  <a:schemeClr val="tx1"/>
                </a:solidFill>
                <a:latin typeface="Arial" panose="020B0604020202020204" pitchFamily="34" charset="0"/>
                <a:cs typeface="Arial" panose="020B0604020202020204" pitchFamily="34" charset="0"/>
              </a:rPr>
              <a:t>Veranstaltungen</a:t>
            </a:r>
            <a:r>
              <a:rPr lang="en-US" sz="1100" dirty="0">
                <a:solidFill>
                  <a:schemeClr val="tx1"/>
                </a:solidFill>
                <a:latin typeface="Arial" panose="020B0604020202020204" pitchFamily="34" charset="0"/>
                <a:cs typeface="Arial" panose="020B0604020202020204" pitchFamily="34" charset="0"/>
              </a:rPr>
              <a:t> (</a:t>
            </a:r>
            <a:r>
              <a:rPr lang="en-US" sz="1100" dirty="0" err="1">
                <a:solidFill>
                  <a:schemeClr val="tx1"/>
                </a:solidFill>
                <a:latin typeface="Arial" panose="020B0604020202020204" pitchFamily="34" charset="0"/>
                <a:cs typeface="Arial" panose="020B0604020202020204" pitchFamily="34" charset="0"/>
              </a:rPr>
              <a:t>Regionalveranstaltungen</a:t>
            </a:r>
            <a:r>
              <a:rPr lang="en-US" sz="1100" dirty="0">
                <a:solidFill>
                  <a:schemeClr val="tx1"/>
                </a:solidFill>
                <a:latin typeface="Arial" panose="020B0604020202020204" pitchFamily="34" charset="0"/>
                <a:cs typeface="Arial" panose="020B0604020202020204" pitchFamily="34" charset="0"/>
              </a:rPr>
              <a:t>; KOINNO-Roadshow; …)</a:t>
            </a:r>
          </a:p>
        </p:txBody>
      </p:sp>
      <p:sp>
        <p:nvSpPr>
          <p:cNvPr id="14" name="Textfeld 13">
            <a:extLst>
              <a:ext uri="{FF2B5EF4-FFF2-40B4-BE49-F238E27FC236}">
                <a16:creationId xmlns:a16="http://schemas.microsoft.com/office/drawing/2014/main" id="{731618CF-E01D-4447-A88A-F483B8E0B687}"/>
              </a:ext>
            </a:extLst>
          </p:cNvPr>
          <p:cNvSpPr txBox="1"/>
          <p:nvPr/>
        </p:nvSpPr>
        <p:spPr>
          <a:xfrm>
            <a:off x="2123728" y="6259403"/>
            <a:ext cx="6120680" cy="216024"/>
          </a:xfrm>
          <a:prstGeom prst="rect">
            <a:avLst/>
          </a:prstGeom>
          <a:noFill/>
        </p:spPr>
        <p:txBody>
          <a:bodyPr wrap="square" rtlCol="0">
            <a:noAutofit/>
          </a:bodyPr>
          <a:lstStyle/>
          <a:p>
            <a:r>
              <a:rPr lang="de-DE" sz="800" dirty="0">
                <a:latin typeface="+mn-lt"/>
              </a:rPr>
              <a:t>Vgl. https://www.koinno-bmwk.de/; https://www.ioeb-innovationsplattform.at/; https://www.consip.it/; </a:t>
            </a:r>
            <a:r>
              <a:rPr lang="de-DE" sz="800" dirty="0">
                <a:latin typeface="+mn-lt"/>
                <a:hlinkClick r:id="rId7"/>
              </a:rPr>
              <a:t>https://www.eura-ag.com/</a:t>
            </a:r>
            <a:endParaRPr lang="de-DE" sz="800" dirty="0">
              <a:latin typeface="+mn-lt"/>
            </a:endParaRPr>
          </a:p>
          <a:p>
            <a:r>
              <a:rPr lang="de-DE" sz="800" dirty="0">
                <a:latin typeface="+mn-lt"/>
              </a:rPr>
              <a:t>(Zugriff jeweils am 06.11.2023)</a:t>
            </a:r>
          </a:p>
        </p:txBody>
      </p:sp>
      <p:pic>
        <p:nvPicPr>
          <p:cNvPr id="3" name="Grafik 2">
            <a:extLst>
              <a:ext uri="{FF2B5EF4-FFF2-40B4-BE49-F238E27FC236}">
                <a16:creationId xmlns:a16="http://schemas.microsoft.com/office/drawing/2014/main" id="{16FAE388-8984-4D03-98BA-8FAE1ED849BC}"/>
              </a:ext>
            </a:extLst>
          </p:cNvPr>
          <p:cNvPicPr>
            <a:picLocks noChangeAspect="1"/>
          </p:cNvPicPr>
          <p:nvPr/>
        </p:nvPicPr>
        <p:blipFill>
          <a:blip r:embed="rId8"/>
          <a:stretch>
            <a:fillRect/>
          </a:stretch>
        </p:blipFill>
        <p:spPr>
          <a:xfrm>
            <a:off x="252332" y="1788830"/>
            <a:ext cx="5160032" cy="2135280"/>
          </a:xfrm>
          <a:prstGeom prst="rect">
            <a:avLst/>
          </a:prstGeom>
        </p:spPr>
      </p:pic>
      <p:cxnSp>
        <p:nvCxnSpPr>
          <p:cNvPr id="7" name="Gerader Verbinder 6">
            <a:extLst>
              <a:ext uri="{FF2B5EF4-FFF2-40B4-BE49-F238E27FC236}">
                <a16:creationId xmlns:a16="http://schemas.microsoft.com/office/drawing/2014/main" id="{F83621A0-A24D-4C6F-A59E-96FC2101454B}"/>
              </a:ext>
            </a:extLst>
          </p:cNvPr>
          <p:cNvCxnSpPr/>
          <p:nvPr/>
        </p:nvCxnSpPr>
        <p:spPr>
          <a:xfrm>
            <a:off x="5868144" y="1768970"/>
            <a:ext cx="0" cy="4310283"/>
          </a:xfrm>
          <a:prstGeom prst="line">
            <a:avLst/>
          </a:prstGeom>
        </p:spPr>
        <p:style>
          <a:lnRef idx="1">
            <a:schemeClr val="dk1"/>
          </a:lnRef>
          <a:fillRef idx="0">
            <a:schemeClr val="dk1"/>
          </a:fillRef>
          <a:effectRef idx="0">
            <a:schemeClr val="dk1"/>
          </a:effectRef>
          <a:fontRef idx="minor">
            <a:schemeClr val="tx1"/>
          </a:fontRef>
        </p:style>
      </p:cxnSp>
      <p:pic>
        <p:nvPicPr>
          <p:cNvPr id="8" name="Grafik 7">
            <a:extLst>
              <a:ext uri="{FF2B5EF4-FFF2-40B4-BE49-F238E27FC236}">
                <a16:creationId xmlns:a16="http://schemas.microsoft.com/office/drawing/2014/main" id="{699EAE71-B80C-4DE6-B7BB-8552839A35EA}"/>
              </a:ext>
            </a:extLst>
          </p:cNvPr>
          <p:cNvPicPr>
            <a:picLocks noChangeAspect="1"/>
          </p:cNvPicPr>
          <p:nvPr/>
        </p:nvPicPr>
        <p:blipFill>
          <a:blip r:embed="rId9"/>
          <a:stretch>
            <a:fillRect/>
          </a:stretch>
        </p:blipFill>
        <p:spPr>
          <a:xfrm>
            <a:off x="6012160" y="2022500"/>
            <a:ext cx="3012838" cy="1937730"/>
          </a:xfrm>
          <a:prstGeom prst="rect">
            <a:avLst/>
          </a:prstGeom>
        </p:spPr>
      </p:pic>
      <p:pic>
        <p:nvPicPr>
          <p:cNvPr id="9" name="Grafik 8">
            <a:extLst>
              <a:ext uri="{FF2B5EF4-FFF2-40B4-BE49-F238E27FC236}">
                <a16:creationId xmlns:a16="http://schemas.microsoft.com/office/drawing/2014/main" id="{CD954F4A-DA19-41A6-B2F7-E3AE726F477F}"/>
              </a:ext>
            </a:extLst>
          </p:cNvPr>
          <p:cNvPicPr>
            <a:picLocks noChangeAspect="1"/>
          </p:cNvPicPr>
          <p:nvPr/>
        </p:nvPicPr>
        <p:blipFill>
          <a:blip r:embed="rId10"/>
          <a:stretch>
            <a:fillRect/>
          </a:stretch>
        </p:blipFill>
        <p:spPr>
          <a:xfrm>
            <a:off x="6012161" y="5073791"/>
            <a:ext cx="3012837" cy="622683"/>
          </a:xfrm>
          <a:prstGeom prst="rect">
            <a:avLst/>
          </a:prstGeom>
        </p:spPr>
      </p:pic>
      <p:pic>
        <p:nvPicPr>
          <p:cNvPr id="10" name="Grafik 9">
            <a:extLst>
              <a:ext uri="{FF2B5EF4-FFF2-40B4-BE49-F238E27FC236}">
                <a16:creationId xmlns:a16="http://schemas.microsoft.com/office/drawing/2014/main" id="{2C07E727-6ABF-40D1-B6FD-73F2E750FC84}"/>
              </a:ext>
            </a:extLst>
          </p:cNvPr>
          <p:cNvPicPr>
            <a:picLocks noChangeAspect="1"/>
          </p:cNvPicPr>
          <p:nvPr/>
        </p:nvPicPr>
        <p:blipFill>
          <a:blip r:embed="rId11"/>
          <a:stretch>
            <a:fillRect/>
          </a:stretch>
        </p:blipFill>
        <p:spPr>
          <a:xfrm>
            <a:off x="6012161" y="4030863"/>
            <a:ext cx="3012831" cy="972297"/>
          </a:xfrm>
          <a:prstGeom prst="rect">
            <a:avLst/>
          </a:prstGeom>
        </p:spPr>
      </p:pic>
      <p:sp>
        <p:nvSpPr>
          <p:cNvPr id="13" name="Textfeld 12">
            <a:extLst>
              <a:ext uri="{FF2B5EF4-FFF2-40B4-BE49-F238E27FC236}">
                <a16:creationId xmlns:a16="http://schemas.microsoft.com/office/drawing/2014/main" id="{CEA46603-EF00-495A-94CC-3518BA7FEFDA}"/>
              </a:ext>
            </a:extLst>
          </p:cNvPr>
          <p:cNvSpPr txBox="1"/>
          <p:nvPr/>
        </p:nvSpPr>
        <p:spPr>
          <a:xfrm>
            <a:off x="2123728" y="6516305"/>
            <a:ext cx="6027979" cy="404786"/>
          </a:xfrm>
          <a:prstGeom prst="rect">
            <a:avLst/>
          </a:prstGeom>
          <a:noFill/>
        </p:spPr>
        <p:txBody>
          <a:bodyPr wrap="square" rtlCol="0">
            <a:noAutofit/>
          </a:bodyPr>
          <a:lstStyle/>
          <a:p>
            <a:r>
              <a:rPr lang="de-DE" sz="800" dirty="0">
                <a:latin typeface="+mn-lt"/>
              </a:rPr>
              <a:t>1)  Intermediäre Plattform, die die Bereiche „</a:t>
            </a:r>
            <a:r>
              <a:rPr lang="de-DE" sz="800" dirty="0" err="1">
                <a:latin typeface="+mn-lt"/>
              </a:rPr>
              <a:t>Challenges</a:t>
            </a:r>
            <a:r>
              <a:rPr lang="de-DE" sz="800" dirty="0">
                <a:latin typeface="+mn-lt"/>
              </a:rPr>
              <a:t>“ und „Marktplatz der Innovationen“ umfasst und öffentlichen Auftraggebern sowie Anbietern (z.B. Startups, KMU) den Austausch und die Identifikation von Innovationen erleichtern soll.</a:t>
            </a:r>
          </a:p>
        </p:txBody>
      </p:sp>
    </p:spTree>
    <p:extLst>
      <p:ext uri="{BB962C8B-B14F-4D97-AF65-F5344CB8AC3E}">
        <p14:creationId xmlns:p14="http://schemas.microsoft.com/office/powerpoint/2010/main" val="2654574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F1093074-6FFB-4E99-B1D7-8AF37719A8F5}"/>
              </a:ext>
            </a:extLst>
          </p:cNvPr>
          <p:cNvGraphicFramePr>
            <a:graphicFrameLocks noChangeAspect="1"/>
          </p:cNvGraphicFramePr>
          <p:nvPr>
            <p:custDataLst>
              <p:tags r:id="rId2"/>
            </p:custDataLst>
            <p:extLst>
              <p:ext uri="{D42A27DB-BD31-4B8C-83A1-F6EECF244321}">
                <p14:modId xmlns:p14="http://schemas.microsoft.com/office/powerpoint/2010/main" val="11288173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8" name="think-cell Folie" r:id="rId4" imgW="451" imgH="450" progId="TCLayout.ActiveDocument.1">
                  <p:embed/>
                </p:oleObj>
              </mc:Choice>
              <mc:Fallback>
                <p:oleObj name="think-cell Folie" r:id="rId4" imgW="451" imgH="450" progId="TCLayout.ActiveDocument.1">
                  <p:embed/>
                  <p:pic>
                    <p:nvPicPr>
                      <p:cNvPr id="6" name="Objekt 5" hidden="1">
                        <a:extLst>
                          <a:ext uri="{FF2B5EF4-FFF2-40B4-BE49-F238E27FC236}">
                            <a16:creationId xmlns:a16="http://schemas.microsoft.com/office/drawing/2014/main" id="{F1093074-6FFB-4E99-B1D7-8AF37719A8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090D6F42-1BFC-48A4-A672-9204F80D11CA}"/>
              </a:ext>
            </a:extLst>
          </p:cNvPr>
          <p:cNvSpPr>
            <a:spLocks noGrp="1"/>
          </p:cNvSpPr>
          <p:nvPr>
            <p:ph type="title"/>
          </p:nvPr>
        </p:nvSpPr>
        <p:spPr>
          <a:xfrm>
            <a:off x="228600" y="1219200"/>
            <a:ext cx="8686800" cy="762000"/>
          </a:xfrm>
        </p:spPr>
        <p:txBody>
          <a:bodyPr vert="horz"/>
          <a:lstStyle/>
          <a:p>
            <a:r>
              <a:rPr lang="de-DE" dirty="0"/>
              <a:t>Öffentliche Auftraggeber scheinen Lieferanteninnovationen noch nicht ausreichend zu erschließen</a:t>
            </a:r>
          </a:p>
        </p:txBody>
      </p:sp>
      <p:sp>
        <p:nvSpPr>
          <p:cNvPr id="28" name="Rechteck 27">
            <a:extLst>
              <a:ext uri="{FF2B5EF4-FFF2-40B4-BE49-F238E27FC236}">
                <a16:creationId xmlns:a16="http://schemas.microsoft.com/office/drawing/2014/main" id="{D43AEEFE-F4D5-4BAB-80BD-2BE6361A254A}"/>
              </a:ext>
            </a:extLst>
          </p:cNvPr>
          <p:cNvSpPr/>
          <p:nvPr/>
        </p:nvSpPr>
        <p:spPr>
          <a:xfrm>
            <a:off x="228600" y="2091001"/>
            <a:ext cx="8815925" cy="39302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b="1" dirty="0">
              <a:solidFill>
                <a:schemeClr val="tx1"/>
              </a:solidFill>
            </a:endParaRPr>
          </a:p>
        </p:txBody>
      </p:sp>
      <p:sp>
        <p:nvSpPr>
          <p:cNvPr id="29" name="Rechteck 28">
            <a:extLst>
              <a:ext uri="{FF2B5EF4-FFF2-40B4-BE49-F238E27FC236}">
                <a16:creationId xmlns:a16="http://schemas.microsoft.com/office/drawing/2014/main" id="{7E671557-E602-4EB8-8CC3-7BFFEC65080F}"/>
              </a:ext>
            </a:extLst>
          </p:cNvPr>
          <p:cNvSpPr/>
          <p:nvPr/>
        </p:nvSpPr>
        <p:spPr>
          <a:xfrm>
            <a:off x="6488241" y="2094579"/>
            <a:ext cx="2556284" cy="216024"/>
          </a:xfrm>
          <a:prstGeom prst="rect">
            <a:avLst/>
          </a:prstGeom>
          <a:solidFill>
            <a:schemeClr val="tx1"/>
          </a:solidFill>
          <a:ln>
            <a:noFill/>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de-DE" sz="1100" b="1" dirty="0">
                <a:solidFill>
                  <a:schemeClr val="bg1"/>
                </a:solidFill>
              </a:rPr>
              <a:t>Regulierte Beschaffungsumgebung</a:t>
            </a:r>
          </a:p>
        </p:txBody>
      </p:sp>
      <p:sp>
        <p:nvSpPr>
          <p:cNvPr id="7" name="Rechteck 6">
            <a:extLst>
              <a:ext uri="{FF2B5EF4-FFF2-40B4-BE49-F238E27FC236}">
                <a16:creationId xmlns:a16="http://schemas.microsoft.com/office/drawing/2014/main" id="{4B605607-F004-4660-85FA-F7267FB7677B}"/>
              </a:ext>
            </a:extLst>
          </p:cNvPr>
          <p:cNvSpPr/>
          <p:nvPr/>
        </p:nvSpPr>
        <p:spPr>
          <a:xfrm>
            <a:off x="325200" y="2570914"/>
            <a:ext cx="8670237" cy="684803"/>
          </a:xfrm>
          <a:prstGeom prst="rect">
            <a:avLst/>
          </a:prstGeom>
          <a:ln w="19050">
            <a:solidFill>
              <a:schemeClr val="tx1"/>
            </a:solidFill>
          </a:ln>
        </p:spPr>
        <p:txBody>
          <a:bodyPr wrap="square">
            <a:spAutoFit/>
          </a:bodyPr>
          <a:lstStyle/>
          <a:p>
            <a:pPr marL="342900" lvl="0" indent="-342900" algn="just">
              <a:spcAft>
                <a:spcPts val="300"/>
              </a:spcAft>
              <a:buFont typeface="Symbol" panose="05050102010706020507" pitchFamily="18" charset="2"/>
              <a:buChar char=""/>
            </a:pP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Insbesondere hochinnovative Lieferanten sind ein knappes Gut auf dem Beschaffungsmarkt, wodurch ein </a:t>
            </a: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Wettbewerb um Lieferanteninnovationen</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unter Kunden entsteht.</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1)</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Font typeface="Symbol" panose="05050102010706020507" pitchFamily="18" charset="2"/>
              <a:buChar char=""/>
            </a:pP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Rückgang des Wettbewerbs </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um öffentliche Aufträge in den letzten 10 Jahren zu verzeichnen.</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2)</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0" name="Rechteck 29">
            <a:extLst>
              <a:ext uri="{FF2B5EF4-FFF2-40B4-BE49-F238E27FC236}">
                <a16:creationId xmlns:a16="http://schemas.microsoft.com/office/drawing/2014/main" id="{06652BB9-F32A-4084-96FD-52249EE1818E}"/>
              </a:ext>
            </a:extLst>
          </p:cNvPr>
          <p:cNvSpPr/>
          <p:nvPr/>
        </p:nvSpPr>
        <p:spPr>
          <a:xfrm>
            <a:off x="325199" y="3377481"/>
            <a:ext cx="8670237" cy="646331"/>
          </a:xfrm>
          <a:prstGeom prst="rect">
            <a:avLst/>
          </a:prstGeom>
          <a:ln w="19050">
            <a:solidFill>
              <a:schemeClr val="tx1"/>
            </a:solidFill>
          </a:ln>
        </p:spPr>
        <p:txBody>
          <a:bodyPr wrap="square">
            <a:spAutoFit/>
          </a:bodyPr>
          <a:lstStyle/>
          <a:p>
            <a:pPr marL="342900" lvl="0" indent="-342900" algn="just">
              <a:spcAft>
                <a:spcPts val="300"/>
              </a:spcAft>
              <a:buFont typeface="Symbol" panose="05050102010706020507" pitchFamily="18" charset="2"/>
              <a:buChar char=""/>
            </a:pP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Fokus auf Sparsamkeit </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könnte dazu führen, dass für Lieferanten wenig Anreize bestehen, in Innovationen speziell für den öffentlichen Sektor zu investieren, besonders wenn der Erfolg ihrer Bemühungen durch komplexe und langwierige Beschaffungsverfahren unsicher ist.</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3)</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1" name="Rechteck 30">
            <a:extLst>
              <a:ext uri="{FF2B5EF4-FFF2-40B4-BE49-F238E27FC236}">
                <a16:creationId xmlns:a16="http://schemas.microsoft.com/office/drawing/2014/main" id="{5C7C734C-4D22-4B2A-B8B8-7F7F41BC5395}"/>
              </a:ext>
            </a:extLst>
          </p:cNvPr>
          <p:cNvSpPr/>
          <p:nvPr/>
        </p:nvSpPr>
        <p:spPr>
          <a:xfrm>
            <a:off x="325198" y="4134039"/>
            <a:ext cx="8670237" cy="461665"/>
          </a:xfrm>
          <a:prstGeom prst="rect">
            <a:avLst/>
          </a:prstGeom>
          <a:ln w="19050">
            <a:solidFill>
              <a:schemeClr val="tx1"/>
            </a:solidFill>
          </a:ln>
        </p:spPr>
        <p:txBody>
          <a:bodyPr wrap="square">
            <a:spAutoFit/>
          </a:bodyPr>
          <a:lstStyle/>
          <a:p>
            <a:pPr marL="342900" lvl="0" indent="-342900" algn="just">
              <a:spcAft>
                <a:spcPts val="300"/>
              </a:spcAft>
              <a:buFont typeface="Symbol" panose="05050102010706020507" pitchFamily="18" charset="2"/>
              <a:buChar char=""/>
            </a:pP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Tendenz zur Risikoaversion </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könnte dazu führen, dass sichere und bereits bewährte Optionen gegenüber innovativen Alternativen bevorzugt werden.</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4)</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2" name="Rechteck 31">
            <a:extLst>
              <a:ext uri="{FF2B5EF4-FFF2-40B4-BE49-F238E27FC236}">
                <a16:creationId xmlns:a16="http://schemas.microsoft.com/office/drawing/2014/main" id="{71A1FF6F-2028-44E4-8A23-B35779C6A065}"/>
              </a:ext>
            </a:extLst>
          </p:cNvPr>
          <p:cNvSpPr/>
          <p:nvPr/>
        </p:nvSpPr>
        <p:spPr>
          <a:xfrm>
            <a:off x="325197" y="4706047"/>
            <a:ext cx="8670237" cy="276999"/>
          </a:xfrm>
          <a:prstGeom prst="rect">
            <a:avLst/>
          </a:prstGeom>
          <a:ln w="19050">
            <a:solidFill>
              <a:schemeClr val="tx1"/>
            </a:solidFill>
          </a:ln>
        </p:spPr>
        <p:txBody>
          <a:bodyPr wrap="square">
            <a:spAutoFit/>
          </a:bodyPr>
          <a:lstStyle/>
          <a:p>
            <a:pPr marL="342900" lvl="0" indent="-342900" algn="just">
              <a:spcAft>
                <a:spcPts val="300"/>
              </a:spcAft>
              <a:buFont typeface="Symbol" panose="05050102010706020507" pitchFamily="18" charset="2"/>
              <a:buChar char=""/>
            </a:pP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Komplexität der Beschaffung </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von Innovationen kann höher sein als die Beschaffung von Standardprodukten.</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5)</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3" name="Rechteck 32">
            <a:extLst>
              <a:ext uri="{FF2B5EF4-FFF2-40B4-BE49-F238E27FC236}">
                <a16:creationId xmlns:a16="http://schemas.microsoft.com/office/drawing/2014/main" id="{B0D7F361-3F04-4D2A-84D0-81EA2D04C5D5}"/>
              </a:ext>
            </a:extLst>
          </p:cNvPr>
          <p:cNvSpPr/>
          <p:nvPr/>
        </p:nvSpPr>
        <p:spPr>
          <a:xfrm>
            <a:off x="325196" y="5093389"/>
            <a:ext cx="8670237" cy="276999"/>
          </a:xfrm>
          <a:prstGeom prst="rect">
            <a:avLst/>
          </a:prstGeom>
          <a:ln w="19050">
            <a:solidFill>
              <a:schemeClr val="tx1"/>
            </a:solidFill>
          </a:ln>
        </p:spPr>
        <p:txBody>
          <a:bodyPr wrap="square">
            <a:spAutoFit/>
          </a:bodyPr>
          <a:lstStyle/>
          <a:p>
            <a:pPr marL="342900" lvl="0" indent="-342900" algn="just">
              <a:spcAft>
                <a:spcPts val="300"/>
              </a:spcAft>
              <a:buFont typeface="Symbol" panose="05050102010706020507" pitchFamily="18" charset="2"/>
              <a:buChar char=""/>
            </a:pP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Innovationsbarrieren für kleine und mittlere Unternehmen, sowie Startups.</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6)</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4" name="Rechteck 33">
            <a:extLst>
              <a:ext uri="{FF2B5EF4-FFF2-40B4-BE49-F238E27FC236}">
                <a16:creationId xmlns:a16="http://schemas.microsoft.com/office/drawing/2014/main" id="{52F777FA-F490-403A-A9FC-A91F31B49AC6}"/>
              </a:ext>
            </a:extLst>
          </p:cNvPr>
          <p:cNvSpPr/>
          <p:nvPr/>
        </p:nvSpPr>
        <p:spPr>
          <a:xfrm>
            <a:off x="325195" y="5474026"/>
            <a:ext cx="8670237" cy="461665"/>
          </a:xfrm>
          <a:prstGeom prst="rect">
            <a:avLst/>
          </a:prstGeom>
          <a:ln w="28575">
            <a:solidFill>
              <a:srgbClr val="E67015"/>
            </a:solidFill>
          </a:ln>
        </p:spPr>
        <p:txBody>
          <a:bodyPr wrap="square">
            <a:spAutoFit/>
          </a:bodyPr>
          <a:lstStyle/>
          <a:p>
            <a:pPr marL="342900" lvl="0" indent="-342900" algn="just">
              <a:spcAft>
                <a:spcPts val="300"/>
              </a:spcAft>
              <a:buFont typeface="Symbol" panose="05050102010706020507" pitchFamily="18" charset="2"/>
              <a:buChar char=""/>
            </a:pP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Schwierigkeiten bei der </a:t>
            </a: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Identifizierung</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innovativer Lösungen und Mangel an </a:t>
            </a:r>
            <a:r>
              <a:rPr lang="de-DE" sz="1200" b="1" dirty="0">
                <a:solidFill>
                  <a:srgbClr val="E67015"/>
                </a:solidFill>
                <a:latin typeface="Arial" panose="020B0604020202020204" pitchFamily="34" charset="0"/>
                <a:ea typeface="Times New Roman" panose="02020603050405020304" pitchFamily="18" charset="0"/>
                <a:cs typeface="Times New Roman" panose="02020603050405020304" pitchFamily="18" charset="0"/>
              </a:rPr>
              <a:t>Interaktionen</a:t>
            </a:r>
            <a:r>
              <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die für Lieferanteninnovationen entscheidend sind.</a:t>
            </a:r>
            <a:r>
              <a:rPr lang="de-DE" sz="1200" baseline="30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7)</a:t>
            </a:r>
            <a:endParaRPr lang="de-DE" sz="12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5" name="Rechteck 34">
            <a:extLst>
              <a:ext uri="{FF2B5EF4-FFF2-40B4-BE49-F238E27FC236}">
                <a16:creationId xmlns:a16="http://schemas.microsoft.com/office/drawing/2014/main" id="{F4A622C7-6542-444A-B2E9-6B695B427CB0}"/>
              </a:ext>
            </a:extLst>
          </p:cNvPr>
          <p:cNvSpPr/>
          <p:nvPr/>
        </p:nvSpPr>
        <p:spPr>
          <a:xfrm>
            <a:off x="0" y="130414"/>
            <a:ext cx="7359525" cy="1107996"/>
          </a:xfrm>
          <a:prstGeom prst="rect">
            <a:avLst/>
          </a:prstGeom>
        </p:spPr>
        <p:txBody>
          <a:bodyPr wrap="square">
            <a:spAutoFit/>
          </a:bodyPr>
          <a:lstStyle/>
          <a:p>
            <a:pPr marL="228600" indent="-228600">
              <a:spcAft>
                <a:spcPts val="0"/>
              </a:spcAft>
              <a:buAutoNum type="arabicParenR"/>
            </a:pPr>
            <a:r>
              <a:rPr lang="de-DE" sz="600" dirty="0">
                <a:latin typeface="Arial" panose="020B0604020202020204" pitchFamily="34" charset="0"/>
                <a:ea typeface="SimSun" panose="02010600030101010101" pitchFamily="2" charset="-122"/>
              </a:rPr>
              <a:t>Vgl. Schiele (2012)</a:t>
            </a:r>
            <a:r>
              <a:rPr lang="en-US" sz="600" dirty="0">
                <a:latin typeface="Arial" panose="020B0604020202020204" pitchFamily="34" charset="0"/>
                <a:ea typeface="SimSun" panose="02010600030101010101" pitchFamily="2" charset="-122"/>
              </a:rPr>
              <a:t>, </a:t>
            </a:r>
            <a:r>
              <a:rPr lang="de-DE" sz="600" dirty="0" err="1">
                <a:latin typeface="Arial" panose="020B0604020202020204" pitchFamily="34" charset="0"/>
                <a:ea typeface="SimSun" panose="02010600030101010101" pitchFamily="2" charset="-122"/>
              </a:rPr>
              <a:t>Fridner</a:t>
            </a:r>
            <a:r>
              <a:rPr lang="de-DE" sz="600" dirty="0">
                <a:latin typeface="Arial" panose="020B0604020202020204" pitchFamily="34" charset="0"/>
                <a:ea typeface="SimSun" panose="02010600030101010101" pitchFamily="2" charset="-122"/>
              </a:rPr>
              <a:t> (2023); </a:t>
            </a:r>
            <a:r>
              <a:rPr lang="de-DE" sz="600" dirty="0" err="1">
                <a:latin typeface="Arial" panose="020B0604020202020204" pitchFamily="34" charset="0"/>
                <a:ea typeface="SimSun" panose="02010600030101010101" pitchFamily="2" charset="-122"/>
              </a:rPr>
              <a:t>Karttunen</a:t>
            </a:r>
            <a:r>
              <a:rPr lang="de-DE" sz="600" dirty="0">
                <a:latin typeface="Arial" panose="020B0604020202020204" pitchFamily="34" charset="0"/>
                <a:ea typeface="SimSun" panose="02010600030101010101" pitchFamily="2" charset="-122"/>
              </a:rPr>
              <a:t> et al. (2022); Schiele (2020)</a:t>
            </a:r>
            <a:r>
              <a:rPr lang="en-US" sz="600" dirty="0">
                <a:latin typeface="Arial" panose="020B0604020202020204" pitchFamily="34" charset="0"/>
                <a:ea typeface="SimSun" panose="02010600030101010101" pitchFamily="2" charset="-122"/>
              </a:rPr>
              <a:t>, </a:t>
            </a:r>
            <a:r>
              <a:rPr lang="de-DE" sz="600" dirty="0">
                <a:latin typeface="Arial" panose="020B0604020202020204" pitchFamily="34" charset="0"/>
                <a:ea typeface="SimSun" panose="02010600030101010101" pitchFamily="2" charset="-122"/>
              </a:rPr>
              <a:t>Onur &amp; Tas (2019)</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Europäischer Rechnungshof (2023), S. 5</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Europäischer Rechnungshof (2023), S. 58, </a:t>
            </a:r>
            <a:r>
              <a:rPr lang="de-DE" sz="600" dirty="0" err="1">
                <a:latin typeface="Arial" panose="020B0604020202020204" pitchFamily="34" charset="0"/>
                <a:ea typeface="SimSun" panose="02010600030101010101" pitchFamily="2" charset="-122"/>
              </a:rPr>
              <a:t>Arlbjørn</a:t>
            </a:r>
            <a:r>
              <a:rPr lang="de-DE" sz="600" dirty="0">
                <a:latin typeface="Arial" panose="020B0604020202020204" pitchFamily="34" charset="0"/>
                <a:ea typeface="SimSun" panose="02010600030101010101" pitchFamily="2" charset="-122"/>
              </a:rPr>
              <a:t>/Freytag (2012), S. 204; Europäische Kommission (2014), S. 13; </a:t>
            </a:r>
            <a:r>
              <a:rPr lang="de-DE" sz="600" dirty="0" err="1">
                <a:latin typeface="Arial" panose="020B0604020202020204" pitchFamily="34" charset="0"/>
                <a:ea typeface="SimSun" panose="02010600030101010101" pitchFamily="2" charset="-122"/>
              </a:rPr>
              <a:t>Uyarra</a:t>
            </a:r>
            <a:r>
              <a:rPr lang="de-DE" sz="600" dirty="0">
                <a:latin typeface="Arial" panose="020B0604020202020204" pitchFamily="34" charset="0"/>
                <a:ea typeface="SimSun" panose="02010600030101010101" pitchFamily="2" charset="-122"/>
              </a:rPr>
              <a:t> et al. (2014), S. 641</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a:t>
            </a:r>
            <a:r>
              <a:rPr lang="fr-FR" sz="600" dirty="0" err="1">
                <a:latin typeface="Arial" panose="020B0604020202020204" pitchFamily="34" charset="0"/>
                <a:ea typeface="SimSun" panose="02010600030101010101" pitchFamily="2" charset="-122"/>
              </a:rPr>
              <a:t>Georghiou</a:t>
            </a:r>
            <a:r>
              <a:rPr lang="fr-FR" sz="600" dirty="0">
                <a:latin typeface="Arial" panose="020B0604020202020204" pitchFamily="34" charset="0"/>
                <a:ea typeface="SimSun" panose="02010600030101010101" pitchFamily="2" charset="-122"/>
              </a:rPr>
              <a:t> et al. (2014), S. 4; </a:t>
            </a:r>
            <a:r>
              <a:rPr lang="fr-FR" sz="600" dirty="0" err="1">
                <a:latin typeface="Arial" panose="020B0604020202020204" pitchFamily="34" charset="0"/>
                <a:ea typeface="SimSun" panose="02010600030101010101" pitchFamily="2" charset="-122"/>
              </a:rPr>
              <a:t>Mwesiumo</a:t>
            </a:r>
            <a:r>
              <a:rPr lang="fr-FR" sz="600" dirty="0">
                <a:latin typeface="Arial" panose="020B0604020202020204" pitchFamily="34" charset="0"/>
                <a:ea typeface="SimSun" panose="02010600030101010101" pitchFamily="2" charset="-122"/>
              </a:rPr>
              <a:t> et al. (2019), S. 264; OECD (2017), S. 42; Quayle/Quayle (2000), S. 275; </a:t>
            </a:r>
            <a:r>
              <a:rPr lang="fr-FR" sz="600" dirty="0" err="1">
                <a:latin typeface="Arial" panose="020B0604020202020204" pitchFamily="34" charset="0"/>
                <a:ea typeface="SimSun" panose="02010600030101010101" pitchFamily="2" charset="-122"/>
              </a:rPr>
              <a:t>Uyarra</a:t>
            </a:r>
            <a:r>
              <a:rPr lang="fr-FR" sz="600" dirty="0">
                <a:latin typeface="Arial" panose="020B0604020202020204" pitchFamily="34" charset="0"/>
                <a:ea typeface="SimSun" panose="02010600030101010101" pitchFamily="2" charset="-122"/>
              </a:rPr>
              <a:t> et al. (2014), S. 637</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Robinson/Faris (1967); </a:t>
            </a:r>
            <a:r>
              <a:rPr lang="de-DE" sz="600" dirty="0" err="1">
                <a:latin typeface="Arial" panose="020B0604020202020204" pitchFamily="34" charset="0"/>
                <a:ea typeface="SimSun" panose="02010600030101010101" pitchFamily="2" charset="-122"/>
              </a:rPr>
              <a:t>Kraljic</a:t>
            </a:r>
            <a:r>
              <a:rPr lang="de-DE" sz="600" dirty="0">
                <a:latin typeface="Arial" panose="020B0604020202020204" pitchFamily="34" charset="0"/>
                <a:ea typeface="SimSun" panose="02010600030101010101" pitchFamily="2" charset="-122"/>
              </a:rPr>
              <a:t> (1983); </a:t>
            </a:r>
            <a:r>
              <a:rPr lang="de-DE" sz="600" dirty="0" err="1">
                <a:latin typeface="Arial" panose="020B0604020202020204" pitchFamily="34" charset="0"/>
                <a:ea typeface="SimSun" panose="02010600030101010101" pitchFamily="2" charset="-122"/>
              </a:rPr>
              <a:t>Uyarra</a:t>
            </a:r>
            <a:r>
              <a:rPr lang="de-DE" sz="600" dirty="0">
                <a:latin typeface="Arial" panose="020B0604020202020204" pitchFamily="34" charset="0"/>
                <a:ea typeface="SimSun" panose="02010600030101010101" pitchFamily="2" charset="-122"/>
              </a:rPr>
              <a:t>/Flanagan (2010), S. 135 f.; de Boer et al. (2001); </a:t>
            </a:r>
            <a:r>
              <a:rPr lang="de-DE" sz="600" dirty="0" err="1">
                <a:latin typeface="Arial" panose="020B0604020202020204" pitchFamily="34" charset="0"/>
                <a:ea typeface="SimSun" panose="02010600030101010101" pitchFamily="2" charset="-122"/>
              </a:rPr>
              <a:t>Yeow</a:t>
            </a:r>
            <a:r>
              <a:rPr lang="de-DE" sz="600" dirty="0">
                <a:latin typeface="Arial" panose="020B0604020202020204" pitchFamily="34" charset="0"/>
                <a:ea typeface="SimSun" panose="02010600030101010101" pitchFamily="2" charset="-122"/>
              </a:rPr>
              <a:t>/Edler (2012)</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a:t>
            </a:r>
            <a:r>
              <a:rPr lang="de-DE" sz="600" dirty="0" err="1">
                <a:latin typeface="Arial" panose="020B0604020202020204" pitchFamily="34" charset="0"/>
                <a:ea typeface="SimSun" panose="02010600030101010101" pitchFamily="2" charset="-122"/>
              </a:rPr>
              <a:t>Loader</a:t>
            </a:r>
            <a:r>
              <a:rPr lang="de-DE" sz="600" dirty="0">
                <a:latin typeface="Arial" panose="020B0604020202020204" pitchFamily="34" charset="0"/>
                <a:ea typeface="SimSun" panose="02010600030101010101" pitchFamily="2" charset="-122"/>
              </a:rPr>
              <a:t> (2013), S. 44 f.</a:t>
            </a:r>
          </a:p>
          <a:p>
            <a:pPr marL="228600" indent="-228600">
              <a:spcAft>
                <a:spcPts val="0"/>
              </a:spcAft>
              <a:buAutoNum type="arabicParenR"/>
            </a:pPr>
            <a:r>
              <a:rPr lang="de-DE" sz="600" dirty="0">
                <a:latin typeface="Arial" panose="020B0604020202020204" pitchFamily="34" charset="0"/>
                <a:ea typeface="SimSun" panose="02010600030101010101" pitchFamily="2" charset="-122"/>
              </a:rPr>
              <a:t>Vgl. Europäische Kommission (2014), S. 14, </a:t>
            </a:r>
            <a:r>
              <a:rPr lang="de-DE" sz="600" dirty="0" err="1">
                <a:latin typeface="Arial" panose="020B0604020202020204" pitchFamily="34" charset="0"/>
                <a:ea typeface="SimSun" panose="02010600030101010101" pitchFamily="2" charset="-122"/>
              </a:rPr>
              <a:t>Georghiou</a:t>
            </a:r>
            <a:r>
              <a:rPr lang="de-DE" sz="600" dirty="0">
                <a:latin typeface="Arial" panose="020B0604020202020204" pitchFamily="34" charset="0"/>
                <a:ea typeface="SimSun" panose="02010600030101010101" pitchFamily="2" charset="-122"/>
              </a:rPr>
              <a:t> et al. (2014), S. 4; </a:t>
            </a:r>
            <a:r>
              <a:rPr lang="de-DE" sz="600" dirty="0" err="1">
                <a:latin typeface="Arial" panose="020B0604020202020204" pitchFamily="34" charset="0"/>
                <a:ea typeface="SimSun" panose="02010600030101010101" pitchFamily="2" charset="-122"/>
              </a:rPr>
              <a:t>McKevitt</a:t>
            </a:r>
            <a:r>
              <a:rPr lang="de-DE" sz="600" dirty="0">
                <a:latin typeface="Arial" panose="020B0604020202020204" pitchFamily="34" charset="0"/>
                <a:ea typeface="SimSun" panose="02010600030101010101" pitchFamily="2" charset="-122"/>
              </a:rPr>
              <a:t>/Davis (2014), S. 550; </a:t>
            </a:r>
            <a:r>
              <a:rPr lang="de-DE" sz="600" dirty="0" err="1">
                <a:latin typeface="Arial" panose="020B0604020202020204" pitchFamily="34" charset="0"/>
                <a:ea typeface="SimSun" panose="02010600030101010101" pitchFamily="2" charset="-122"/>
              </a:rPr>
              <a:t>Melander</a:t>
            </a:r>
            <a:r>
              <a:rPr lang="de-DE" sz="600" dirty="0">
                <a:latin typeface="Arial" panose="020B0604020202020204" pitchFamily="34" charset="0"/>
                <a:ea typeface="SimSun" panose="02010600030101010101" pitchFamily="2" charset="-122"/>
              </a:rPr>
              <a:t>/</a:t>
            </a:r>
            <a:r>
              <a:rPr lang="de-DE" sz="600" dirty="0" err="1">
                <a:latin typeface="Arial" panose="020B0604020202020204" pitchFamily="34" charset="0"/>
                <a:ea typeface="SimSun" panose="02010600030101010101" pitchFamily="2" charset="-122"/>
              </a:rPr>
              <a:t>Arvidsson</a:t>
            </a:r>
            <a:r>
              <a:rPr lang="de-DE" sz="600" dirty="0">
                <a:latin typeface="Arial" panose="020B0604020202020204" pitchFamily="34" charset="0"/>
                <a:ea typeface="SimSun" panose="02010600030101010101" pitchFamily="2" charset="-122"/>
              </a:rPr>
              <a:t> (2020); </a:t>
            </a:r>
            <a:r>
              <a:rPr lang="de-DE" sz="600" dirty="0" err="1">
                <a:latin typeface="Arial" panose="020B0604020202020204" pitchFamily="34" charset="0"/>
                <a:ea typeface="SimSun" panose="02010600030101010101" pitchFamily="2" charset="-122"/>
              </a:rPr>
              <a:t>Uyarra</a:t>
            </a:r>
            <a:r>
              <a:rPr lang="de-DE" sz="600" dirty="0">
                <a:latin typeface="Arial" panose="020B0604020202020204" pitchFamily="34" charset="0"/>
                <a:ea typeface="SimSun" panose="02010600030101010101" pitchFamily="2" charset="-122"/>
              </a:rPr>
              <a:t> et al. (2014), S. 637; </a:t>
            </a:r>
            <a:r>
              <a:rPr lang="de-DE" sz="600" dirty="0" err="1">
                <a:latin typeface="Arial" panose="020B0604020202020204" pitchFamily="34" charset="0"/>
                <a:ea typeface="SimSun" panose="02010600030101010101" pitchFamily="2" charset="-122"/>
              </a:rPr>
              <a:t>Waluszewski</a:t>
            </a:r>
            <a:r>
              <a:rPr lang="de-DE" sz="600" dirty="0">
                <a:latin typeface="Arial" panose="020B0604020202020204" pitchFamily="34" charset="0"/>
                <a:ea typeface="SimSun" panose="02010600030101010101" pitchFamily="2" charset="-122"/>
              </a:rPr>
              <a:t>/</a:t>
            </a:r>
            <a:r>
              <a:rPr lang="de-DE" sz="600" dirty="0" err="1">
                <a:latin typeface="Arial" panose="020B0604020202020204" pitchFamily="34" charset="0"/>
                <a:ea typeface="SimSun" panose="02010600030101010101" pitchFamily="2" charset="-122"/>
              </a:rPr>
              <a:t>Wagrell</a:t>
            </a:r>
            <a:r>
              <a:rPr lang="de-DE" sz="600" dirty="0">
                <a:latin typeface="Arial" panose="020B0604020202020204" pitchFamily="34" charset="0"/>
                <a:ea typeface="SimSun" panose="02010600030101010101" pitchFamily="2" charset="-122"/>
              </a:rPr>
              <a:t> (2013)</a:t>
            </a:r>
          </a:p>
          <a:p>
            <a:pPr>
              <a:spcAft>
                <a:spcPts val="0"/>
              </a:spcAft>
            </a:pPr>
            <a:endParaRPr lang="de-DE" sz="600" dirty="0">
              <a:latin typeface="Arial" panose="020B0604020202020204" pitchFamily="34" charset="0"/>
              <a:ea typeface="SimSun" panose="02010600030101010101" pitchFamily="2" charset="-122"/>
            </a:endParaRPr>
          </a:p>
          <a:p>
            <a:pPr marL="228600" indent="-228600">
              <a:spcAft>
                <a:spcPts val="0"/>
              </a:spcAft>
              <a:buAutoNum type="arabicParenR"/>
            </a:pPr>
            <a:endParaRPr lang="de-DE" sz="600" dirty="0">
              <a:latin typeface="Arial" panose="020B0604020202020204" pitchFamily="34" charset="0"/>
              <a:ea typeface="SimSun" panose="02010600030101010101" pitchFamily="2" charset="-122"/>
            </a:endParaRPr>
          </a:p>
          <a:p>
            <a:pPr marL="228600" indent="-228600">
              <a:spcAft>
                <a:spcPts val="0"/>
              </a:spcAft>
              <a:buAutoNum type="arabicParenR"/>
            </a:pPr>
            <a:endParaRPr lang="de-DE" sz="600" dirty="0">
              <a:latin typeface="Arial" panose="020B0604020202020204" pitchFamily="34" charset="0"/>
              <a:ea typeface="SimSun" panose="02010600030101010101" pitchFamily="2" charset="-122"/>
            </a:endParaRPr>
          </a:p>
          <a:p>
            <a:pPr marL="228600" indent="-228600">
              <a:spcAft>
                <a:spcPts val="0"/>
              </a:spcAft>
              <a:buAutoNum type="arabicParenR"/>
            </a:pPr>
            <a:endParaRPr lang="de-DE" sz="600" dirty="0"/>
          </a:p>
        </p:txBody>
      </p:sp>
      <p:sp>
        <p:nvSpPr>
          <p:cNvPr id="37" name="Rechteck 36">
            <a:extLst>
              <a:ext uri="{FF2B5EF4-FFF2-40B4-BE49-F238E27FC236}">
                <a16:creationId xmlns:a16="http://schemas.microsoft.com/office/drawing/2014/main" id="{7D7F971F-9DD3-4598-9F2F-46969FCB0914}"/>
              </a:ext>
            </a:extLst>
          </p:cNvPr>
          <p:cNvSpPr/>
          <p:nvPr/>
        </p:nvSpPr>
        <p:spPr>
          <a:xfrm>
            <a:off x="863080" y="6174997"/>
            <a:ext cx="8280920" cy="276999"/>
          </a:xfrm>
          <a:prstGeom prst="rect">
            <a:avLst/>
          </a:prstGeom>
        </p:spPr>
        <p:txBody>
          <a:bodyPr wrap="square">
            <a:spAutoFit/>
          </a:bodyPr>
          <a:lstStyle/>
          <a:p>
            <a:r>
              <a:rPr lang="de-DE" sz="1200" kern="0" dirty="0">
                <a:solidFill>
                  <a:srgbClr val="000000"/>
                </a:solidFill>
                <a:latin typeface="Arial Black"/>
                <a:ea typeface="+mj-ea"/>
                <a:cs typeface="+mj-cs"/>
              </a:rPr>
              <a:t>Umso mehr Gründe, sich mit der innovativen öffentlichen Beschaffung zu beschäftigen</a:t>
            </a:r>
            <a:endParaRPr lang="de-DE" sz="1200" dirty="0"/>
          </a:p>
        </p:txBody>
      </p:sp>
      <p:pic>
        <p:nvPicPr>
          <p:cNvPr id="39" name="Grafik 38" descr="Pfeil: Leichte Kurve">
            <a:extLst>
              <a:ext uri="{FF2B5EF4-FFF2-40B4-BE49-F238E27FC236}">
                <a16:creationId xmlns:a16="http://schemas.microsoft.com/office/drawing/2014/main" id="{556773B7-C898-4C4D-A427-6DDDD25540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772" y="6043321"/>
            <a:ext cx="540352" cy="540352"/>
          </a:xfrm>
          <a:prstGeom prst="rect">
            <a:avLst/>
          </a:prstGeom>
        </p:spPr>
      </p:pic>
    </p:spTree>
    <p:extLst>
      <p:ext uri="{BB962C8B-B14F-4D97-AF65-F5344CB8AC3E}">
        <p14:creationId xmlns:p14="http://schemas.microsoft.com/office/powerpoint/2010/main" val="2631719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kt 85" hidden="1">
            <a:extLst>
              <a:ext uri="{FF2B5EF4-FFF2-40B4-BE49-F238E27FC236}">
                <a16:creationId xmlns:a16="http://schemas.microsoft.com/office/drawing/2014/main" id="{426ED9F2-E4FA-4BEB-8A22-4C24E82A4F53}"/>
              </a:ext>
            </a:extLst>
          </p:cNvPr>
          <p:cNvGraphicFramePr>
            <a:graphicFrameLocks noChangeAspect="1"/>
          </p:cNvGraphicFramePr>
          <p:nvPr>
            <p:custDataLst>
              <p:tags r:id="rId2"/>
            </p:custDataLst>
            <p:extLst>
              <p:ext uri="{D42A27DB-BD31-4B8C-83A1-F6EECF244321}">
                <p14:modId xmlns:p14="http://schemas.microsoft.com/office/powerpoint/2010/main" val="3449788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Folie" r:id="rId4" imgW="360" imgH="360" progId="TCLayout.ActiveDocument.1">
                  <p:embed/>
                </p:oleObj>
              </mc:Choice>
              <mc:Fallback>
                <p:oleObj name="think-cell Folie" r:id="rId4" imgW="360" imgH="360" progId="TCLayout.ActiveDocument.1">
                  <p:embed/>
                  <p:pic>
                    <p:nvPicPr>
                      <p:cNvPr id="86" name="Objekt 85" hidden="1">
                        <a:extLst>
                          <a:ext uri="{FF2B5EF4-FFF2-40B4-BE49-F238E27FC236}">
                            <a16:creationId xmlns:a16="http://schemas.microsoft.com/office/drawing/2014/main" id="{426ED9F2-E4FA-4BEB-8A22-4C24E82A4F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9FF1A94-5130-4657-A364-5469BCC7C735}"/>
              </a:ext>
            </a:extLst>
          </p:cNvPr>
          <p:cNvSpPr>
            <a:spLocks noGrp="1"/>
          </p:cNvSpPr>
          <p:nvPr>
            <p:ph type="title"/>
          </p:nvPr>
        </p:nvSpPr>
        <p:spPr/>
        <p:txBody>
          <a:bodyPr vert="horz"/>
          <a:lstStyle/>
          <a:p>
            <a:r>
              <a:rPr lang="de-DE" dirty="0"/>
              <a:t>… oder doch nicht?</a:t>
            </a:r>
          </a:p>
        </p:txBody>
      </p:sp>
      <p:sp>
        <p:nvSpPr>
          <p:cNvPr id="4" name="Foliennummernplatzhalter 3">
            <a:extLst>
              <a:ext uri="{FF2B5EF4-FFF2-40B4-BE49-F238E27FC236}">
                <a16:creationId xmlns:a16="http://schemas.microsoft.com/office/drawing/2014/main" id="{D300F3C3-B6A2-4B70-B23F-95897A006390}"/>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6</a:t>
            </a:fld>
            <a:endParaRPr lang="de-DE" altLang="de-DE" dirty="0"/>
          </a:p>
        </p:txBody>
      </p:sp>
      <p:pic>
        <p:nvPicPr>
          <p:cNvPr id="27" name="Grafik 26">
            <a:extLst>
              <a:ext uri="{FF2B5EF4-FFF2-40B4-BE49-F238E27FC236}">
                <a16:creationId xmlns:a16="http://schemas.microsoft.com/office/drawing/2014/main" id="{F97D727B-731B-D6CB-5C44-38F65AB8EE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030"/>
          <a:stretch/>
        </p:blipFill>
        <p:spPr>
          <a:xfrm>
            <a:off x="320806" y="2960378"/>
            <a:ext cx="3079273" cy="1627645"/>
          </a:xfrm>
          <a:prstGeom prst="rect">
            <a:avLst/>
          </a:prstGeom>
        </p:spPr>
      </p:pic>
      <p:pic>
        <p:nvPicPr>
          <p:cNvPr id="28" name="Picture 2">
            <a:extLst>
              <a:ext uri="{FF2B5EF4-FFF2-40B4-BE49-F238E27FC236}">
                <a16:creationId xmlns:a16="http://schemas.microsoft.com/office/drawing/2014/main" id="{B418498C-B475-A39F-B10C-EA32D9870F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5470" y="2809338"/>
            <a:ext cx="1248246" cy="3011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feld 5">
            <a:extLst>
              <a:ext uri="{FF2B5EF4-FFF2-40B4-BE49-F238E27FC236}">
                <a16:creationId xmlns:a16="http://schemas.microsoft.com/office/drawing/2014/main" id="{77E2754B-7E74-9101-2BB1-813A7543742C}"/>
              </a:ext>
            </a:extLst>
          </p:cNvPr>
          <p:cNvSpPr txBox="1"/>
          <p:nvPr/>
        </p:nvSpPr>
        <p:spPr>
          <a:xfrm>
            <a:off x="4788024" y="3090446"/>
            <a:ext cx="3816424" cy="338554"/>
          </a:xfrm>
          <a:prstGeom prst="rect">
            <a:avLst/>
          </a:prstGeom>
          <a:noFill/>
        </p:spPr>
        <p:txBody>
          <a:bodyPr wrap="square" rtlCol="0">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de-DE" sz="1600" dirty="0">
                <a:latin typeface="+mn-lt"/>
              </a:rPr>
              <a:t>F&amp;E-Budget p.a. (2024): </a:t>
            </a:r>
            <a:r>
              <a:rPr lang="de-DE" sz="1600" b="1" dirty="0">
                <a:latin typeface="+mn-lt"/>
              </a:rPr>
              <a:t>47,6 Mrd. $</a:t>
            </a:r>
          </a:p>
        </p:txBody>
      </p:sp>
      <p:sp>
        <p:nvSpPr>
          <p:cNvPr id="30" name="Textfeld 6">
            <a:extLst>
              <a:ext uri="{FF2B5EF4-FFF2-40B4-BE49-F238E27FC236}">
                <a16:creationId xmlns:a16="http://schemas.microsoft.com/office/drawing/2014/main" id="{E93AC92C-F747-4419-6810-3BE672835CD9}"/>
              </a:ext>
            </a:extLst>
          </p:cNvPr>
          <p:cNvSpPr txBox="1"/>
          <p:nvPr/>
        </p:nvSpPr>
        <p:spPr>
          <a:xfrm>
            <a:off x="4788023" y="3988800"/>
            <a:ext cx="4256154" cy="1323439"/>
          </a:xfrm>
          <a:prstGeom prst="rect">
            <a:avLst/>
          </a:prstGeom>
          <a:noFill/>
        </p:spPr>
        <p:txBody>
          <a:bodyPr wrap="square" rtlCol="0">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de-DE" sz="1600" dirty="0">
                <a:latin typeface="+mn-lt"/>
              </a:rPr>
              <a:t>Gesamte Automobilindustrie:</a:t>
            </a:r>
          </a:p>
          <a:p>
            <a:r>
              <a:rPr lang="de-DE" sz="1600" dirty="0">
                <a:latin typeface="+mn-lt"/>
              </a:rPr>
              <a:t>Halbleiter-Beschaffungsvolumen heute p.a.</a:t>
            </a:r>
            <a:br>
              <a:rPr lang="de-DE" sz="1600" dirty="0">
                <a:latin typeface="+mn-lt"/>
              </a:rPr>
            </a:br>
            <a:r>
              <a:rPr lang="de-DE" sz="1600" dirty="0">
                <a:latin typeface="+mn-lt"/>
              </a:rPr>
              <a:t>ca. </a:t>
            </a:r>
            <a:r>
              <a:rPr lang="de-DE" sz="1600" b="1" dirty="0">
                <a:latin typeface="+mn-lt"/>
              </a:rPr>
              <a:t>47 Mrd. $ </a:t>
            </a:r>
            <a:br>
              <a:rPr lang="de-DE" sz="1600" b="1" dirty="0">
                <a:latin typeface="+mn-lt"/>
              </a:rPr>
            </a:br>
            <a:r>
              <a:rPr lang="de-DE" sz="1600" dirty="0">
                <a:latin typeface="+mn-lt"/>
              </a:rPr>
              <a:t>Halbleiter-Beschaffungsvolumen 2030 p.a. ca. </a:t>
            </a:r>
            <a:r>
              <a:rPr lang="de-DE" sz="1600" b="1" dirty="0">
                <a:latin typeface="+mn-lt"/>
              </a:rPr>
              <a:t>147 Mrd. $</a:t>
            </a:r>
          </a:p>
        </p:txBody>
      </p:sp>
      <p:pic>
        <p:nvPicPr>
          <p:cNvPr id="31" name="Picture 4" descr="Auto - Kostenlose transport-Icons">
            <a:extLst>
              <a:ext uri="{FF2B5EF4-FFF2-40B4-BE49-F238E27FC236}">
                <a16:creationId xmlns:a16="http://schemas.microsoft.com/office/drawing/2014/main" id="{F524E1F8-1D87-FA0E-CEF8-801D314F7E3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7303" y="3479242"/>
            <a:ext cx="491169" cy="491169"/>
          </a:xfrm>
          <a:prstGeom prst="rect">
            <a:avLst/>
          </a:prstGeom>
          <a:noFill/>
          <a:extLst>
            <a:ext uri="{909E8E84-426E-40DD-AFC4-6F175D3DCCD1}">
              <a14:hiddenFill xmlns:a14="http://schemas.microsoft.com/office/drawing/2010/main">
                <a:solidFill>
                  <a:srgbClr val="FFFFFF"/>
                </a:solidFill>
              </a14:hiddenFill>
            </a:ext>
          </a:extLst>
        </p:spPr>
      </p:pic>
      <p:sp>
        <p:nvSpPr>
          <p:cNvPr id="32" name="Textfeld 7">
            <a:extLst>
              <a:ext uri="{FF2B5EF4-FFF2-40B4-BE49-F238E27FC236}">
                <a16:creationId xmlns:a16="http://schemas.microsoft.com/office/drawing/2014/main" id="{D5B32766-9D01-D39B-4304-97FB332C922E}"/>
              </a:ext>
            </a:extLst>
          </p:cNvPr>
          <p:cNvSpPr txBox="1"/>
          <p:nvPr/>
        </p:nvSpPr>
        <p:spPr>
          <a:xfrm>
            <a:off x="3735371" y="3086042"/>
            <a:ext cx="717360" cy="1323439"/>
          </a:xfrm>
          <a:prstGeom prst="rect">
            <a:avLst/>
          </a:prstGeom>
          <a:noFill/>
        </p:spPr>
        <p:txBody>
          <a:bodyPr wrap="square" rtlCol="0">
            <a:spAutoFit/>
          </a:bodyPr>
          <a:ls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de-DE" sz="8000" dirty="0">
                <a:latin typeface="+mn-lt"/>
              </a:rPr>
              <a:t>&lt;</a:t>
            </a:r>
            <a:endParaRPr lang="de-DE" sz="8000" b="1" dirty="0">
              <a:latin typeface="+mn-lt"/>
            </a:endParaRPr>
          </a:p>
        </p:txBody>
      </p:sp>
    </p:spTree>
    <p:extLst>
      <p:ext uri="{BB962C8B-B14F-4D97-AF65-F5344CB8AC3E}">
        <p14:creationId xmlns:p14="http://schemas.microsoft.com/office/powerpoint/2010/main" val="3530599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 name="Objekt 85" hidden="1">
            <a:extLst>
              <a:ext uri="{FF2B5EF4-FFF2-40B4-BE49-F238E27FC236}">
                <a16:creationId xmlns:a16="http://schemas.microsoft.com/office/drawing/2014/main" id="{426ED9F2-E4FA-4BEB-8A22-4C24E82A4F53}"/>
              </a:ext>
            </a:extLst>
          </p:cNvPr>
          <p:cNvGraphicFramePr>
            <a:graphicFrameLocks noChangeAspect="1"/>
          </p:cNvGraphicFramePr>
          <p:nvPr>
            <p:custDataLst>
              <p:tags r:id="rId2"/>
            </p:custDataLst>
            <p:extLst>
              <p:ext uri="{D42A27DB-BD31-4B8C-83A1-F6EECF244321}">
                <p14:modId xmlns:p14="http://schemas.microsoft.com/office/powerpoint/2010/main" val="2911822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Folie" r:id="rId4" imgW="360" imgH="360" progId="TCLayout.ActiveDocument.1">
                  <p:embed/>
                </p:oleObj>
              </mc:Choice>
              <mc:Fallback>
                <p:oleObj name="think-cell Folie" r:id="rId4" imgW="360" imgH="360" progId="TCLayout.ActiveDocument.1">
                  <p:embed/>
                  <p:pic>
                    <p:nvPicPr>
                      <p:cNvPr id="86" name="Objekt 85" hidden="1">
                        <a:extLst>
                          <a:ext uri="{FF2B5EF4-FFF2-40B4-BE49-F238E27FC236}">
                            <a16:creationId xmlns:a16="http://schemas.microsoft.com/office/drawing/2014/main" id="{426ED9F2-E4FA-4BEB-8A22-4C24E82A4F5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C9FF1A94-5130-4657-A364-5469BCC7C735}"/>
              </a:ext>
            </a:extLst>
          </p:cNvPr>
          <p:cNvSpPr>
            <a:spLocks noGrp="1"/>
          </p:cNvSpPr>
          <p:nvPr>
            <p:ph type="title"/>
          </p:nvPr>
        </p:nvSpPr>
        <p:spPr/>
        <p:txBody>
          <a:bodyPr vert="horz"/>
          <a:lstStyle/>
          <a:p>
            <a:r>
              <a:rPr lang="de-DE" dirty="0"/>
              <a:t>Tatsächlich hat der Wettbewerb bei Vergaben öffentlicher Aufträge in den letzten 10 Jahren abgenommen</a:t>
            </a:r>
          </a:p>
        </p:txBody>
      </p:sp>
      <p:sp>
        <p:nvSpPr>
          <p:cNvPr id="4" name="Foliennummernplatzhalter 3">
            <a:extLst>
              <a:ext uri="{FF2B5EF4-FFF2-40B4-BE49-F238E27FC236}">
                <a16:creationId xmlns:a16="http://schemas.microsoft.com/office/drawing/2014/main" id="{D300F3C3-B6A2-4B70-B23F-95897A006390}"/>
              </a:ext>
            </a:extLst>
          </p:cNvPr>
          <p:cNvSpPr>
            <a:spLocks noGrp="1"/>
          </p:cNvSpPr>
          <p:nvPr>
            <p:ph type="sldNum" sz="quarter" idx="11"/>
          </p:nvPr>
        </p:nvSpPr>
        <p:spPr/>
        <p:txBody>
          <a:bodyPr/>
          <a:lstStyle/>
          <a:p>
            <a:endParaRPr lang="de-DE" altLang="de-DE" dirty="0"/>
          </a:p>
          <a:p>
            <a:br>
              <a:rPr lang="de-DE" altLang="de-DE" dirty="0"/>
            </a:br>
            <a:fld id="{E09D41E7-F5F1-4CBE-AC65-2CAB189D04A8}" type="slidenum">
              <a:rPr lang="de-DE" altLang="de-DE" smtClean="0"/>
              <a:pPr/>
              <a:t>7</a:t>
            </a:fld>
            <a:endParaRPr lang="de-DE" altLang="de-DE" dirty="0"/>
          </a:p>
        </p:txBody>
      </p:sp>
      <p:pic>
        <p:nvPicPr>
          <p:cNvPr id="6" name="Grafik 5">
            <a:extLst>
              <a:ext uri="{FF2B5EF4-FFF2-40B4-BE49-F238E27FC236}">
                <a16:creationId xmlns:a16="http://schemas.microsoft.com/office/drawing/2014/main" id="{2910899D-7EEE-423E-AD03-258FE69C99DF}"/>
              </a:ext>
            </a:extLst>
          </p:cNvPr>
          <p:cNvPicPr>
            <a:picLocks noChangeAspect="1"/>
          </p:cNvPicPr>
          <p:nvPr/>
        </p:nvPicPr>
        <p:blipFill>
          <a:blip r:embed="rId6"/>
          <a:stretch>
            <a:fillRect/>
          </a:stretch>
        </p:blipFill>
        <p:spPr>
          <a:xfrm>
            <a:off x="228600" y="2109900"/>
            <a:ext cx="4467994" cy="3800363"/>
          </a:xfrm>
          <a:prstGeom prst="rect">
            <a:avLst/>
          </a:prstGeom>
        </p:spPr>
      </p:pic>
      <p:pic>
        <p:nvPicPr>
          <p:cNvPr id="7" name="Grafik 6">
            <a:extLst>
              <a:ext uri="{FF2B5EF4-FFF2-40B4-BE49-F238E27FC236}">
                <a16:creationId xmlns:a16="http://schemas.microsoft.com/office/drawing/2014/main" id="{11D09AC9-DA8A-4EC4-AF89-E2489866113C}"/>
              </a:ext>
            </a:extLst>
          </p:cNvPr>
          <p:cNvPicPr>
            <a:picLocks noChangeAspect="1"/>
          </p:cNvPicPr>
          <p:nvPr/>
        </p:nvPicPr>
        <p:blipFill>
          <a:blip r:embed="rId7"/>
          <a:stretch>
            <a:fillRect/>
          </a:stretch>
        </p:blipFill>
        <p:spPr>
          <a:xfrm>
            <a:off x="5582798" y="2065211"/>
            <a:ext cx="3332602" cy="4272689"/>
          </a:xfrm>
          <a:prstGeom prst="rect">
            <a:avLst/>
          </a:prstGeom>
        </p:spPr>
      </p:pic>
      <p:sp>
        <p:nvSpPr>
          <p:cNvPr id="9" name="Inhaltsplatzhalter 2">
            <a:extLst>
              <a:ext uri="{FF2B5EF4-FFF2-40B4-BE49-F238E27FC236}">
                <a16:creationId xmlns:a16="http://schemas.microsoft.com/office/drawing/2014/main" id="{4437D8C6-D525-4D5F-A0A5-A9E444286EB2}"/>
              </a:ext>
            </a:extLst>
          </p:cNvPr>
          <p:cNvSpPr txBox="1">
            <a:spLocks/>
          </p:cNvSpPr>
          <p:nvPr/>
        </p:nvSpPr>
        <p:spPr bwMode="auto">
          <a:xfrm>
            <a:off x="176828" y="5926403"/>
            <a:ext cx="3983360" cy="331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marL="0" lvl="0" indent="0"/>
            <a:r>
              <a:rPr lang="de-DE" sz="1050" b="1" kern="0" dirty="0">
                <a:solidFill>
                  <a:srgbClr val="000000"/>
                </a:solidFill>
              </a:rPr>
              <a:t>Auswertung TED-Daten 2011-2021</a:t>
            </a:r>
            <a:endParaRPr kumimoji="0" lang="de-DE" sz="1050" b="1" i="0" u="none" strike="noStrike" kern="0" cap="none" spc="0" normalizeH="0" baseline="0" noProof="0" dirty="0">
              <a:ln>
                <a:noFill/>
              </a:ln>
              <a:solidFill>
                <a:srgbClr val="000000"/>
              </a:solidFill>
              <a:effectLst/>
              <a:uLnTx/>
              <a:uFillTx/>
              <a:latin typeface="Arial"/>
              <a:ea typeface="+mn-ea"/>
              <a:cs typeface="+mn-cs"/>
            </a:endParaRPr>
          </a:p>
        </p:txBody>
      </p:sp>
      <p:sp>
        <p:nvSpPr>
          <p:cNvPr id="8" name="Rechteck 7">
            <a:extLst>
              <a:ext uri="{FF2B5EF4-FFF2-40B4-BE49-F238E27FC236}">
                <a16:creationId xmlns:a16="http://schemas.microsoft.com/office/drawing/2014/main" id="{002E112B-C8CB-4DB4-9A0D-B98F24E97D80}"/>
              </a:ext>
            </a:extLst>
          </p:cNvPr>
          <p:cNvSpPr/>
          <p:nvPr/>
        </p:nvSpPr>
        <p:spPr>
          <a:xfrm>
            <a:off x="199899" y="1901853"/>
            <a:ext cx="1800200" cy="430887"/>
          </a:xfrm>
          <a:prstGeom prst="rect">
            <a:avLst/>
          </a:prstGeom>
        </p:spPr>
        <p:txBody>
          <a:bodyPr wrap="square">
            <a:spAutoFit/>
          </a:bodyPr>
          <a:lstStyle/>
          <a:p>
            <a:r>
              <a:rPr lang="de-DE" sz="1050" b="1" dirty="0">
                <a:latin typeface="+mn-lt"/>
              </a:rPr>
              <a:t>Anteil der Verfahren mit nur einem Bieter</a:t>
            </a:r>
          </a:p>
        </p:txBody>
      </p:sp>
      <p:cxnSp>
        <p:nvCxnSpPr>
          <p:cNvPr id="11" name="Gerade Verbindung mit Pfeil 10">
            <a:extLst>
              <a:ext uri="{FF2B5EF4-FFF2-40B4-BE49-F238E27FC236}">
                <a16:creationId xmlns:a16="http://schemas.microsoft.com/office/drawing/2014/main" id="{0EFFA6DD-B498-498E-9867-C8E1C34B7438}"/>
              </a:ext>
            </a:extLst>
          </p:cNvPr>
          <p:cNvCxnSpPr>
            <a:cxnSpLocks/>
          </p:cNvCxnSpPr>
          <p:nvPr/>
        </p:nvCxnSpPr>
        <p:spPr>
          <a:xfrm>
            <a:off x="1115616" y="2348880"/>
            <a:ext cx="288032" cy="118922"/>
          </a:xfrm>
          <a:prstGeom prst="straightConnector1">
            <a:avLst/>
          </a:prstGeom>
          <a:ln>
            <a:solidFill>
              <a:schemeClr val="tx1"/>
            </a:solidFill>
            <a:tailEnd type="triangle"/>
          </a:ln>
          <a:effectLst/>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97942836-143F-47C3-9F25-2B812AECE549}"/>
              </a:ext>
            </a:extLst>
          </p:cNvPr>
          <p:cNvSpPr/>
          <p:nvPr/>
        </p:nvSpPr>
        <p:spPr>
          <a:xfrm>
            <a:off x="2000099" y="6503601"/>
            <a:ext cx="6316317" cy="338554"/>
          </a:xfrm>
          <a:prstGeom prst="rect">
            <a:avLst/>
          </a:prstGeom>
        </p:spPr>
        <p:txBody>
          <a:bodyPr wrap="square">
            <a:spAutoFit/>
          </a:bodyPr>
          <a:lstStyle/>
          <a:p>
            <a:r>
              <a:rPr lang="de-DE" sz="800" u="sng" dirty="0">
                <a:latin typeface="+mn-lt"/>
              </a:rPr>
              <a:t>Quelle</a:t>
            </a:r>
            <a:r>
              <a:rPr lang="de-DE" sz="800" dirty="0">
                <a:latin typeface="+mn-lt"/>
              </a:rPr>
              <a:t>: Europäischer Rechnungshof (2023) - </a:t>
            </a:r>
            <a:r>
              <a:rPr lang="en-US" sz="800" dirty="0">
                <a:latin typeface="+mn-lt"/>
              </a:rPr>
              <a:t>Special report 28/2023: Public procurement in the EU/ </a:t>
            </a:r>
            <a:r>
              <a:rPr lang="de-DE" sz="800" dirty="0">
                <a:latin typeface="+mn-lt"/>
              </a:rPr>
              <a:t>Rubrik "Competition indicators" (Wettbewerbsindikatoren) des Dashboards des Europäischen Rechnungshofs.</a:t>
            </a:r>
          </a:p>
        </p:txBody>
      </p:sp>
    </p:spTree>
    <p:extLst>
      <p:ext uri="{BB962C8B-B14F-4D97-AF65-F5344CB8AC3E}">
        <p14:creationId xmlns:p14="http://schemas.microsoft.com/office/powerpoint/2010/main" val="3166988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C1B7178-E8FF-4481-9FDD-3B083AB2665F}"/>
              </a:ext>
            </a:extLst>
          </p:cNvPr>
          <p:cNvGraphicFramePr>
            <a:graphicFrameLocks noChangeAspect="1"/>
          </p:cNvGraphicFramePr>
          <p:nvPr>
            <p:custDataLst>
              <p:tags r:id="rId2"/>
            </p:custDataLst>
            <p:extLst>
              <p:ext uri="{D42A27DB-BD31-4B8C-83A1-F6EECF244321}">
                <p14:modId xmlns:p14="http://schemas.microsoft.com/office/powerpoint/2010/main" val="846489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Folie" r:id="rId4" imgW="395" imgH="396" progId="TCLayout.ActiveDocument.1">
                  <p:embed/>
                </p:oleObj>
              </mc:Choice>
              <mc:Fallback>
                <p:oleObj name="think-cell Folie" r:id="rId4" imgW="395" imgH="39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29" name="Foliennummernplatzhalter 3">
            <a:extLst>
              <a:ext uri="{FF2B5EF4-FFF2-40B4-BE49-F238E27FC236}">
                <a16:creationId xmlns:a16="http://schemas.microsoft.com/office/drawing/2014/main" id="{FEB987C7-FD9B-4409-BC41-9CE64746770D}"/>
              </a:ext>
            </a:extLst>
          </p:cNvPr>
          <p:cNvSpPr>
            <a:spLocks noGrp="1"/>
          </p:cNvSpPr>
          <p:nvPr>
            <p:ph type="sldNum" sz="quarter" idx="11"/>
          </p:nvPr>
        </p:nvSpPr>
        <p:spPr>
          <a:xfrm>
            <a:off x="3347864" y="6172200"/>
            <a:ext cx="5567536" cy="533400"/>
          </a:xfrm>
        </p:spPr>
        <p:txBody>
          <a:bodyPr/>
          <a:lstStyle/>
          <a:p>
            <a:endParaRPr lang="de-DE" altLang="de-DE" dirty="0"/>
          </a:p>
          <a:p>
            <a:endParaRPr lang="de-DE" altLang="de-DE" dirty="0"/>
          </a:p>
          <a:p>
            <a:fld id="{E09D41E7-F5F1-4CBE-AC65-2CAB189D04A8}" type="slidenum">
              <a:rPr lang="de-DE" altLang="de-DE" smtClean="0"/>
              <a:pPr/>
              <a:t>8</a:t>
            </a:fld>
            <a:endParaRPr lang="de-DE" altLang="de-DE" dirty="0"/>
          </a:p>
        </p:txBody>
      </p:sp>
      <p:cxnSp>
        <p:nvCxnSpPr>
          <p:cNvPr id="7" name="Gerade Verbindung mit Pfeil 6">
            <a:extLst>
              <a:ext uri="{FF2B5EF4-FFF2-40B4-BE49-F238E27FC236}">
                <a16:creationId xmlns:a16="http://schemas.microsoft.com/office/drawing/2014/main" id="{D315E896-499F-48A1-98D1-03224E4299DA}"/>
              </a:ext>
            </a:extLst>
          </p:cNvPr>
          <p:cNvCxnSpPr>
            <a:cxnSpLocks/>
          </p:cNvCxnSpPr>
          <p:nvPr/>
        </p:nvCxnSpPr>
        <p:spPr>
          <a:xfrm flipV="1">
            <a:off x="499868" y="4187799"/>
            <a:ext cx="3600400" cy="35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feld 7">
            <a:extLst>
              <a:ext uri="{FF2B5EF4-FFF2-40B4-BE49-F238E27FC236}">
                <a16:creationId xmlns:a16="http://schemas.microsoft.com/office/drawing/2014/main" id="{BEA94B54-A3CD-48CF-88BD-5FE4CA63DCEC}"/>
              </a:ext>
            </a:extLst>
          </p:cNvPr>
          <p:cNvSpPr txBox="1"/>
          <p:nvPr/>
        </p:nvSpPr>
        <p:spPr>
          <a:xfrm>
            <a:off x="3956253" y="4052812"/>
            <a:ext cx="720080" cy="276999"/>
          </a:xfrm>
          <a:prstGeom prst="rect">
            <a:avLst/>
          </a:prstGeom>
          <a:noFill/>
        </p:spPr>
        <p:txBody>
          <a:bodyPr wrap="square" rtlCol="0">
            <a:spAutoFit/>
          </a:bodyPr>
          <a:lstStyle/>
          <a:p>
            <a:pPr algn="ctr"/>
            <a:r>
              <a:rPr lang="de-DE" sz="1200" dirty="0">
                <a:latin typeface="+mn-lt"/>
              </a:rPr>
              <a:t>Zeit</a:t>
            </a:r>
          </a:p>
        </p:txBody>
      </p:sp>
      <p:sp>
        <p:nvSpPr>
          <p:cNvPr id="9" name="Freihandform: Form 8">
            <a:extLst>
              <a:ext uri="{FF2B5EF4-FFF2-40B4-BE49-F238E27FC236}">
                <a16:creationId xmlns:a16="http://schemas.microsoft.com/office/drawing/2014/main" id="{7D88B188-0B2E-4EBC-BDA0-F31B1E58CCD6}"/>
              </a:ext>
            </a:extLst>
          </p:cNvPr>
          <p:cNvSpPr/>
          <p:nvPr/>
        </p:nvSpPr>
        <p:spPr>
          <a:xfrm>
            <a:off x="499868" y="2618435"/>
            <a:ext cx="3503890" cy="910243"/>
          </a:xfrm>
          <a:custGeom>
            <a:avLst/>
            <a:gdLst>
              <a:gd name="connsiteX0" fmla="*/ 0 w 3481432"/>
              <a:gd name="connsiteY0" fmla="*/ 1428412 h 1428412"/>
              <a:gd name="connsiteX1" fmla="*/ 243281 w 3481432"/>
              <a:gd name="connsiteY1" fmla="*/ 1067685 h 1428412"/>
              <a:gd name="connsiteX2" fmla="*/ 813733 w 3481432"/>
              <a:gd name="connsiteY2" fmla="*/ 648235 h 1428412"/>
              <a:gd name="connsiteX3" fmla="*/ 1484852 w 3481432"/>
              <a:gd name="connsiteY3" fmla="*/ 363010 h 1428412"/>
              <a:gd name="connsiteX4" fmla="*/ 2491531 w 3481432"/>
              <a:gd name="connsiteY4" fmla="*/ 86173 h 1428412"/>
              <a:gd name="connsiteX5" fmla="*/ 3187817 w 3481432"/>
              <a:gd name="connsiteY5" fmla="*/ 10672 h 1428412"/>
              <a:gd name="connsiteX6" fmla="*/ 3481432 w 3481432"/>
              <a:gd name="connsiteY6" fmla="*/ 2283 h 1428412"/>
              <a:gd name="connsiteX0" fmla="*/ 0 w 3481432"/>
              <a:gd name="connsiteY0" fmla="*/ 1431374 h 1431374"/>
              <a:gd name="connsiteX1" fmla="*/ 243281 w 3481432"/>
              <a:gd name="connsiteY1" fmla="*/ 1070647 h 1431374"/>
              <a:gd name="connsiteX2" fmla="*/ 813733 w 3481432"/>
              <a:gd name="connsiteY2" fmla="*/ 651197 h 1431374"/>
              <a:gd name="connsiteX3" fmla="*/ 1484852 w 3481432"/>
              <a:gd name="connsiteY3" fmla="*/ 365972 h 1431374"/>
              <a:gd name="connsiteX4" fmla="*/ 2295119 w 3481432"/>
              <a:gd name="connsiteY4" fmla="*/ 139064 h 1431374"/>
              <a:gd name="connsiteX5" fmla="*/ 3187817 w 3481432"/>
              <a:gd name="connsiteY5" fmla="*/ 13634 h 1431374"/>
              <a:gd name="connsiteX6" fmla="*/ 3481432 w 3481432"/>
              <a:gd name="connsiteY6" fmla="*/ 5245 h 1431374"/>
              <a:gd name="connsiteX0" fmla="*/ 0 w 3481432"/>
              <a:gd name="connsiteY0" fmla="*/ 1431374 h 1431374"/>
              <a:gd name="connsiteX1" fmla="*/ 243281 w 3481432"/>
              <a:gd name="connsiteY1" fmla="*/ 1070647 h 1431374"/>
              <a:gd name="connsiteX2" fmla="*/ 813733 w 3481432"/>
              <a:gd name="connsiteY2" fmla="*/ 651197 h 1431374"/>
              <a:gd name="connsiteX3" fmla="*/ 1484852 w 3481432"/>
              <a:gd name="connsiteY3" fmla="*/ 365972 h 1431374"/>
              <a:gd name="connsiteX4" fmla="*/ 2295119 w 3481432"/>
              <a:gd name="connsiteY4" fmla="*/ 139064 h 1431374"/>
              <a:gd name="connsiteX5" fmla="*/ 3187817 w 3481432"/>
              <a:gd name="connsiteY5" fmla="*/ 13634 h 1431374"/>
              <a:gd name="connsiteX6" fmla="*/ 3481432 w 3481432"/>
              <a:gd name="connsiteY6" fmla="*/ 5245 h 1431374"/>
              <a:gd name="connsiteX0" fmla="*/ 0 w 3481432"/>
              <a:gd name="connsiteY0" fmla="*/ 1464832 h 1464832"/>
              <a:gd name="connsiteX1" fmla="*/ 243281 w 3481432"/>
              <a:gd name="connsiteY1" fmla="*/ 1104105 h 1464832"/>
              <a:gd name="connsiteX2" fmla="*/ 813733 w 3481432"/>
              <a:gd name="connsiteY2" fmla="*/ 684655 h 1464832"/>
              <a:gd name="connsiteX3" fmla="*/ 1484852 w 3481432"/>
              <a:gd name="connsiteY3" fmla="*/ 399430 h 1464832"/>
              <a:gd name="connsiteX4" fmla="*/ 2295119 w 3481432"/>
              <a:gd name="connsiteY4" fmla="*/ 172522 h 1464832"/>
              <a:gd name="connsiteX5" fmla="*/ 3187817 w 3481432"/>
              <a:gd name="connsiteY5" fmla="*/ 5485 h 1464832"/>
              <a:gd name="connsiteX6" fmla="*/ 3481432 w 3481432"/>
              <a:gd name="connsiteY6" fmla="*/ 38703 h 1464832"/>
              <a:gd name="connsiteX0" fmla="*/ 0 w 3481432"/>
              <a:gd name="connsiteY0" fmla="*/ 1471187 h 1471187"/>
              <a:gd name="connsiteX1" fmla="*/ 243281 w 3481432"/>
              <a:gd name="connsiteY1" fmla="*/ 1110460 h 1471187"/>
              <a:gd name="connsiteX2" fmla="*/ 813733 w 3481432"/>
              <a:gd name="connsiteY2" fmla="*/ 691010 h 1471187"/>
              <a:gd name="connsiteX3" fmla="*/ 1484852 w 3481432"/>
              <a:gd name="connsiteY3" fmla="*/ 405785 h 1471187"/>
              <a:gd name="connsiteX4" fmla="*/ 2295119 w 3481432"/>
              <a:gd name="connsiteY4" fmla="*/ 178877 h 1471187"/>
              <a:gd name="connsiteX5" fmla="*/ 3187817 w 3481432"/>
              <a:gd name="connsiteY5" fmla="*/ 11840 h 1471187"/>
              <a:gd name="connsiteX6" fmla="*/ 3481432 w 3481432"/>
              <a:gd name="connsiteY6" fmla="*/ 45058 h 1471187"/>
              <a:gd name="connsiteX0" fmla="*/ 0 w 3532670"/>
              <a:gd name="connsiteY0" fmla="*/ 1501475 h 1501475"/>
              <a:gd name="connsiteX1" fmla="*/ 243281 w 3532670"/>
              <a:gd name="connsiteY1" fmla="*/ 1140748 h 1501475"/>
              <a:gd name="connsiteX2" fmla="*/ 813733 w 3532670"/>
              <a:gd name="connsiteY2" fmla="*/ 721298 h 1501475"/>
              <a:gd name="connsiteX3" fmla="*/ 1484852 w 3532670"/>
              <a:gd name="connsiteY3" fmla="*/ 436073 h 1501475"/>
              <a:gd name="connsiteX4" fmla="*/ 2295119 w 3532670"/>
              <a:gd name="connsiteY4" fmla="*/ 209165 h 1501475"/>
              <a:gd name="connsiteX5" fmla="*/ 3187817 w 3532670"/>
              <a:gd name="connsiteY5" fmla="*/ 42128 h 1501475"/>
              <a:gd name="connsiteX6" fmla="*/ 3532670 w 3532670"/>
              <a:gd name="connsiteY6" fmla="*/ 453 h 1501475"/>
              <a:gd name="connsiteX0" fmla="*/ 0 w 3532670"/>
              <a:gd name="connsiteY0" fmla="*/ 1501475 h 1501475"/>
              <a:gd name="connsiteX1" fmla="*/ 294519 w 3532670"/>
              <a:gd name="connsiteY1" fmla="*/ 1032569 h 1501475"/>
              <a:gd name="connsiteX2" fmla="*/ 813733 w 3532670"/>
              <a:gd name="connsiteY2" fmla="*/ 721298 h 1501475"/>
              <a:gd name="connsiteX3" fmla="*/ 1484852 w 3532670"/>
              <a:gd name="connsiteY3" fmla="*/ 436073 h 1501475"/>
              <a:gd name="connsiteX4" fmla="*/ 2295119 w 3532670"/>
              <a:gd name="connsiteY4" fmla="*/ 209165 h 1501475"/>
              <a:gd name="connsiteX5" fmla="*/ 3187817 w 3532670"/>
              <a:gd name="connsiteY5" fmla="*/ 42128 h 1501475"/>
              <a:gd name="connsiteX6" fmla="*/ 3532670 w 3532670"/>
              <a:gd name="connsiteY6" fmla="*/ 453 h 1501475"/>
              <a:gd name="connsiteX0" fmla="*/ 0 w 3532670"/>
              <a:gd name="connsiteY0" fmla="*/ 1501475 h 1501475"/>
              <a:gd name="connsiteX1" fmla="*/ 294519 w 3532670"/>
              <a:gd name="connsiteY1" fmla="*/ 1032569 h 1501475"/>
              <a:gd name="connsiteX2" fmla="*/ 805193 w 3532670"/>
              <a:gd name="connsiteY2" fmla="*/ 671370 h 1501475"/>
              <a:gd name="connsiteX3" fmla="*/ 1484852 w 3532670"/>
              <a:gd name="connsiteY3" fmla="*/ 436073 h 1501475"/>
              <a:gd name="connsiteX4" fmla="*/ 2295119 w 3532670"/>
              <a:gd name="connsiteY4" fmla="*/ 209165 h 1501475"/>
              <a:gd name="connsiteX5" fmla="*/ 3187817 w 3532670"/>
              <a:gd name="connsiteY5" fmla="*/ 42128 h 1501475"/>
              <a:gd name="connsiteX6" fmla="*/ 3532670 w 3532670"/>
              <a:gd name="connsiteY6" fmla="*/ 453 h 1501475"/>
              <a:gd name="connsiteX0" fmla="*/ 0 w 3532670"/>
              <a:gd name="connsiteY0" fmla="*/ 1501475 h 1501475"/>
              <a:gd name="connsiteX1" fmla="*/ 294519 w 3532670"/>
              <a:gd name="connsiteY1" fmla="*/ 1032569 h 1501475"/>
              <a:gd name="connsiteX2" fmla="*/ 805193 w 3532670"/>
              <a:gd name="connsiteY2" fmla="*/ 671370 h 1501475"/>
              <a:gd name="connsiteX3" fmla="*/ 1476312 w 3532670"/>
              <a:gd name="connsiteY3" fmla="*/ 377823 h 1501475"/>
              <a:gd name="connsiteX4" fmla="*/ 2295119 w 3532670"/>
              <a:gd name="connsiteY4" fmla="*/ 209165 h 1501475"/>
              <a:gd name="connsiteX5" fmla="*/ 3187817 w 3532670"/>
              <a:gd name="connsiteY5" fmla="*/ 42128 h 1501475"/>
              <a:gd name="connsiteX6" fmla="*/ 3532670 w 3532670"/>
              <a:gd name="connsiteY6" fmla="*/ 453 h 1501475"/>
              <a:gd name="connsiteX0" fmla="*/ 0 w 3532670"/>
              <a:gd name="connsiteY0" fmla="*/ 1501291 h 1501291"/>
              <a:gd name="connsiteX1" fmla="*/ 294519 w 3532670"/>
              <a:gd name="connsiteY1" fmla="*/ 1032385 h 1501291"/>
              <a:gd name="connsiteX2" fmla="*/ 805193 w 3532670"/>
              <a:gd name="connsiteY2" fmla="*/ 671186 h 1501291"/>
              <a:gd name="connsiteX3" fmla="*/ 1476312 w 3532670"/>
              <a:gd name="connsiteY3" fmla="*/ 377639 h 1501291"/>
              <a:gd name="connsiteX4" fmla="*/ 2295119 w 3532670"/>
              <a:gd name="connsiteY4" fmla="*/ 150731 h 1501291"/>
              <a:gd name="connsiteX5" fmla="*/ 3187817 w 3532670"/>
              <a:gd name="connsiteY5" fmla="*/ 41944 h 1501291"/>
              <a:gd name="connsiteX6" fmla="*/ 3532670 w 3532670"/>
              <a:gd name="connsiteY6" fmla="*/ 269 h 1501291"/>
              <a:gd name="connsiteX0" fmla="*/ 0 w 3532670"/>
              <a:gd name="connsiteY0" fmla="*/ 1533238 h 1533238"/>
              <a:gd name="connsiteX1" fmla="*/ 294519 w 3532670"/>
              <a:gd name="connsiteY1" fmla="*/ 1064332 h 1533238"/>
              <a:gd name="connsiteX2" fmla="*/ 805193 w 3532670"/>
              <a:gd name="connsiteY2" fmla="*/ 703133 h 1533238"/>
              <a:gd name="connsiteX3" fmla="*/ 1476312 w 3532670"/>
              <a:gd name="connsiteY3" fmla="*/ 409586 h 1533238"/>
              <a:gd name="connsiteX4" fmla="*/ 2295119 w 3532670"/>
              <a:gd name="connsiteY4" fmla="*/ 182678 h 1533238"/>
              <a:gd name="connsiteX5" fmla="*/ 3196357 w 3532670"/>
              <a:gd name="connsiteY5" fmla="*/ 7319 h 1533238"/>
              <a:gd name="connsiteX6" fmla="*/ 3532670 w 3532670"/>
              <a:gd name="connsiteY6" fmla="*/ 32216 h 1533238"/>
              <a:gd name="connsiteX0" fmla="*/ 0 w 3566829"/>
              <a:gd name="connsiteY0" fmla="*/ 1592744 h 1592744"/>
              <a:gd name="connsiteX1" fmla="*/ 294519 w 3566829"/>
              <a:gd name="connsiteY1" fmla="*/ 1123838 h 1592744"/>
              <a:gd name="connsiteX2" fmla="*/ 805193 w 3566829"/>
              <a:gd name="connsiteY2" fmla="*/ 762639 h 1592744"/>
              <a:gd name="connsiteX3" fmla="*/ 1476312 w 3566829"/>
              <a:gd name="connsiteY3" fmla="*/ 469092 h 1592744"/>
              <a:gd name="connsiteX4" fmla="*/ 2295119 w 3566829"/>
              <a:gd name="connsiteY4" fmla="*/ 242184 h 1592744"/>
              <a:gd name="connsiteX5" fmla="*/ 3196357 w 3566829"/>
              <a:gd name="connsiteY5" fmla="*/ 66825 h 1592744"/>
              <a:gd name="connsiteX6" fmla="*/ 3566829 w 3566829"/>
              <a:gd name="connsiteY6" fmla="*/ 185 h 1592744"/>
              <a:gd name="connsiteX0" fmla="*/ 0 w 3566829"/>
              <a:gd name="connsiteY0" fmla="*/ 1560218 h 1560218"/>
              <a:gd name="connsiteX1" fmla="*/ 294519 w 3566829"/>
              <a:gd name="connsiteY1" fmla="*/ 1091312 h 1560218"/>
              <a:gd name="connsiteX2" fmla="*/ 805193 w 3566829"/>
              <a:gd name="connsiteY2" fmla="*/ 730113 h 1560218"/>
              <a:gd name="connsiteX3" fmla="*/ 1476312 w 3566829"/>
              <a:gd name="connsiteY3" fmla="*/ 436566 h 1560218"/>
              <a:gd name="connsiteX4" fmla="*/ 2295119 w 3566829"/>
              <a:gd name="connsiteY4" fmla="*/ 209658 h 1560218"/>
              <a:gd name="connsiteX5" fmla="*/ 3196357 w 3566829"/>
              <a:gd name="connsiteY5" fmla="*/ 34299 h 1560218"/>
              <a:gd name="connsiteX6" fmla="*/ 3566829 w 3566829"/>
              <a:gd name="connsiteY6" fmla="*/ 945 h 156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829" h="1560218">
                <a:moveTo>
                  <a:pt x="0" y="1560218"/>
                </a:moveTo>
                <a:cubicBezTo>
                  <a:pt x="53829" y="1444869"/>
                  <a:pt x="160320" y="1229663"/>
                  <a:pt x="294519" y="1091312"/>
                </a:cubicBezTo>
                <a:cubicBezTo>
                  <a:pt x="428718" y="952961"/>
                  <a:pt x="608228" y="839237"/>
                  <a:pt x="805193" y="730113"/>
                </a:cubicBezTo>
                <a:cubicBezTo>
                  <a:pt x="1002158" y="620989"/>
                  <a:pt x="1227991" y="523308"/>
                  <a:pt x="1476312" y="436566"/>
                </a:cubicBezTo>
                <a:cubicBezTo>
                  <a:pt x="1724633" y="349824"/>
                  <a:pt x="2008445" y="276702"/>
                  <a:pt x="2295119" y="209658"/>
                </a:cubicBezTo>
                <a:cubicBezTo>
                  <a:pt x="2581793" y="142614"/>
                  <a:pt x="2984405" y="69084"/>
                  <a:pt x="3196357" y="34299"/>
                </a:cubicBezTo>
                <a:cubicBezTo>
                  <a:pt x="3408309" y="-486"/>
                  <a:pt x="3502513" y="-1852"/>
                  <a:pt x="3566829" y="945"/>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10" name="Freihandform: Form 9">
            <a:extLst>
              <a:ext uri="{FF2B5EF4-FFF2-40B4-BE49-F238E27FC236}">
                <a16:creationId xmlns:a16="http://schemas.microsoft.com/office/drawing/2014/main" id="{77CAD3F6-06AA-4212-90D4-B95F09B1ECD1}"/>
              </a:ext>
            </a:extLst>
          </p:cNvPr>
          <p:cNvSpPr/>
          <p:nvPr/>
        </p:nvSpPr>
        <p:spPr>
          <a:xfrm>
            <a:off x="499867" y="4345994"/>
            <a:ext cx="3472992" cy="479039"/>
          </a:xfrm>
          <a:custGeom>
            <a:avLst/>
            <a:gdLst>
              <a:gd name="connsiteX0" fmla="*/ 0 w 3380764"/>
              <a:gd name="connsiteY0" fmla="*/ 0 h 981512"/>
              <a:gd name="connsiteX1" fmla="*/ 159391 w 3380764"/>
              <a:gd name="connsiteY1" fmla="*/ 318781 h 981512"/>
              <a:gd name="connsiteX2" fmla="*/ 713065 w 3380764"/>
              <a:gd name="connsiteY2" fmla="*/ 478172 h 981512"/>
              <a:gd name="connsiteX3" fmla="*/ 1669410 w 3380764"/>
              <a:gd name="connsiteY3" fmla="*/ 704675 h 981512"/>
              <a:gd name="connsiteX4" fmla="*/ 2441197 w 3380764"/>
              <a:gd name="connsiteY4" fmla="*/ 872455 h 981512"/>
              <a:gd name="connsiteX5" fmla="*/ 3380764 w 3380764"/>
              <a:gd name="connsiteY5" fmla="*/ 981512 h 981512"/>
              <a:gd name="connsiteX0" fmla="*/ 0 w 3380764"/>
              <a:gd name="connsiteY0" fmla="*/ 0 h 981512"/>
              <a:gd name="connsiteX1" fmla="*/ 159391 w 3380764"/>
              <a:gd name="connsiteY1" fmla="*/ 318781 h 981512"/>
              <a:gd name="connsiteX2" fmla="*/ 713065 w 3380764"/>
              <a:gd name="connsiteY2" fmla="*/ 528506 h 981512"/>
              <a:gd name="connsiteX3" fmla="*/ 1669410 w 3380764"/>
              <a:gd name="connsiteY3" fmla="*/ 704675 h 981512"/>
              <a:gd name="connsiteX4" fmla="*/ 2441197 w 3380764"/>
              <a:gd name="connsiteY4" fmla="*/ 872455 h 981512"/>
              <a:gd name="connsiteX5" fmla="*/ 3380764 w 3380764"/>
              <a:gd name="connsiteY5" fmla="*/ 981512 h 981512"/>
              <a:gd name="connsiteX0" fmla="*/ 0 w 3380764"/>
              <a:gd name="connsiteY0" fmla="*/ 0 h 981512"/>
              <a:gd name="connsiteX1" fmla="*/ 159391 w 3380764"/>
              <a:gd name="connsiteY1" fmla="*/ 318781 h 981512"/>
              <a:gd name="connsiteX2" fmla="*/ 713065 w 3380764"/>
              <a:gd name="connsiteY2" fmla="*/ 528506 h 981512"/>
              <a:gd name="connsiteX3" fmla="*/ 1677799 w 3380764"/>
              <a:gd name="connsiteY3" fmla="*/ 771787 h 981512"/>
              <a:gd name="connsiteX4" fmla="*/ 2441197 w 3380764"/>
              <a:gd name="connsiteY4" fmla="*/ 872455 h 981512"/>
              <a:gd name="connsiteX5" fmla="*/ 3380764 w 3380764"/>
              <a:gd name="connsiteY5" fmla="*/ 981512 h 981512"/>
              <a:gd name="connsiteX0" fmla="*/ 0 w 3380764"/>
              <a:gd name="connsiteY0" fmla="*/ 0 h 981512"/>
              <a:gd name="connsiteX1" fmla="*/ 159391 w 3380764"/>
              <a:gd name="connsiteY1" fmla="*/ 318781 h 981512"/>
              <a:gd name="connsiteX2" fmla="*/ 713065 w 3380764"/>
              <a:gd name="connsiteY2" fmla="*/ 528506 h 981512"/>
              <a:gd name="connsiteX3" fmla="*/ 1677799 w 3380764"/>
              <a:gd name="connsiteY3" fmla="*/ 771787 h 981512"/>
              <a:gd name="connsiteX4" fmla="*/ 2441197 w 3380764"/>
              <a:gd name="connsiteY4" fmla="*/ 931178 h 981512"/>
              <a:gd name="connsiteX5" fmla="*/ 3380764 w 3380764"/>
              <a:gd name="connsiteY5" fmla="*/ 981512 h 981512"/>
              <a:gd name="connsiteX0" fmla="*/ 0 w 3389153"/>
              <a:gd name="connsiteY0" fmla="*/ 0 h 989901"/>
              <a:gd name="connsiteX1" fmla="*/ 159391 w 3389153"/>
              <a:gd name="connsiteY1" fmla="*/ 318781 h 989901"/>
              <a:gd name="connsiteX2" fmla="*/ 713065 w 3389153"/>
              <a:gd name="connsiteY2" fmla="*/ 528506 h 989901"/>
              <a:gd name="connsiteX3" fmla="*/ 1677799 w 3389153"/>
              <a:gd name="connsiteY3" fmla="*/ 771787 h 989901"/>
              <a:gd name="connsiteX4" fmla="*/ 2441197 w 3389153"/>
              <a:gd name="connsiteY4" fmla="*/ 931178 h 989901"/>
              <a:gd name="connsiteX5" fmla="*/ 3389153 w 3389153"/>
              <a:gd name="connsiteY5" fmla="*/ 989901 h 989901"/>
              <a:gd name="connsiteX0" fmla="*/ 0 w 3389153"/>
              <a:gd name="connsiteY0" fmla="*/ 0 h 989901"/>
              <a:gd name="connsiteX1" fmla="*/ 159391 w 3389153"/>
              <a:gd name="connsiteY1" fmla="*/ 318781 h 989901"/>
              <a:gd name="connsiteX2" fmla="*/ 713065 w 3389153"/>
              <a:gd name="connsiteY2" fmla="*/ 528506 h 989901"/>
              <a:gd name="connsiteX3" fmla="*/ 1677799 w 3389153"/>
              <a:gd name="connsiteY3" fmla="*/ 796954 h 989901"/>
              <a:gd name="connsiteX4" fmla="*/ 2441197 w 3389153"/>
              <a:gd name="connsiteY4" fmla="*/ 931178 h 989901"/>
              <a:gd name="connsiteX5" fmla="*/ 3389153 w 3389153"/>
              <a:gd name="connsiteY5" fmla="*/ 989901 h 989901"/>
              <a:gd name="connsiteX0" fmla="*/ 0 w 3389153"/>
              <a:gd name="connsiteY0" fmla="*/ 0 h 989901"/>
              <a:gd name="connsiteX1" fmla="*/ 159391 w 3389153"/>
              <a:gd name="connsiteY1" fmla="*/ 318781 h 989901"/>
              <a:gd name="connsiteX2" fmla="*/ 713065 w 3389153"/>
              <a:gd name="connsiteY2" fmla="*/ 528506 h 989901"/>
              <a:gd name="connsiteX3" fmla="*/ 1677799 w 3389153"/>
              <a:gd name="connsiteY3" fmla="*/ 796954 h 989901"/>
              <a:gd name="connsiteX4" fmla="*/ 2441197 w 3389153"/>
              <a:gd name="connsiteY4" fmla="*/ 931178 h 989901"/>
              <a:gd name="connsiteX5" fmla="*/ 3389153 w 3389153"/>
              <a:gd name="connsiteY5" fmla="*/ 989901 h 989901"/>
              <a:gd name="connsiteX0" fmla="*/ 0 w 3389153"/>
              <a:gd name="connsiteY0" fmla="*/ 0 h 989901"/>
              <a:gd name="connsiteX1" fmla="*/ 159391 w 3389153"/>
              <a:gd name="connsiteY1" fmla="*/ 318781 h 989901"/>
              <a:gd name="connsiteX2" fmla="*/ 939567 w 3389153"/>
              <a:gd name="connsiteY2" fmla="*/ 662730 h 989901"/>
              <a:gd name="connsiteX3" fmla="*/ 1677799 w 3389153"/>
              <a:gd name="connsiteY3" fmla="*/ 796954 h 989901"/>
              <a:gd name="connsiteX4" fmla="*/ 2441197 w 3389153"/>
              <a:gd name="connsiteY4" fmla="*/ 931178 h 989901"/>
              <a:gd name="connsiteX5" fmla="*/ 3389153 w 3389153"/>
              <a:gd name="connsiteY5" fmla="*/ 989901 h 989901"/>
              <a:gd name="connsiteX0" fmla="*/ 0 w 3389153"/>
              <a:gd name="connsiteY0" fmla="*/ 0 h 989901"/>
              <a:gd name="connsiteX1" fmla="*/ 159391 w 3389153"/>
              <a:gd name="connsiteY1" fmla="*/ 318781 h 989901"/>
              <a:gd name="connsiteX2" fmla="*/ 939567 w 3389153"/>
              <a:gd name="connsiteY2" fmla="*/ 662730 h 989901"/>
              <a:gd name="connsiteX3" fmla="*/ 1736522 w 3389153"/>
              <a:gd name="connsiteY3" fmla="*/ 847288 h 989901"/>
              <a:gd name="connsiteX4" fmla="*/ 2441197 w 3389153"/>
              <a:gd name="connsiteY4" fmla="*/ 931178 h 989901"/>
              <a:gd name="connsiteX5" fmla="*/ 3389153 w 3389153"/>
              <a:gd name="connsiteY5" fmla="*/ 989901 h 989901"/>
              <a:gd name="connsiteX0" fmla="*/ 0 w 3389153"/>
              <a:gd name="connsiteY0" fmla="*/ 0 h 990153"/>
              <a:gd name="connsiteX1" fmla="*/ 159391 w 3389153"/>
              <a:gd name="connsiteY1" fmla="*/ 318781 h 990153"/>
              <a:gd name="connsiteX2" fmla="*/ 939567 w 3389153"/>
              <a:gd name="connsiteY2" fmla="*/ 662730 h 990153"/>
              <a:gd name="connsiteX3" fmla="*/ 1736522 w 3389153"/>
              <a:gd name="connsiteY3" fmla="*/ 847288 h 990153"/>
              <a:gd name="connsiteX4" fmla="*/ 2541865 w 3389153"/>
              <a:gd name="connsiteY4" fmla="*/ 981512 h 990153"/>
              <a:gd name="connsiteX5" fmla="*/ 3389153 w 3389153"/>
              <a:gd name="connsiteY5" fmla="*/ 989901 h 990153"/>
              <a:gd name="connsiteX0" fmla="*/ 0 w 3389153"/>
              <a:gd name="connsiteY0" fmla="*/ 0 h 1040262"/>
              <a:gd name="connsiteX1" fmla="*/ 159391 w 3389153"/>
              <a:gd name="connsiteY1" fmla="*/ 318781 h 1040262"/>
              <a:gd name="connsiteX2" fmla="*/ 939567 w 3389153"/>
              <a:gd name="connsiteY2" fmla="*/ 662730 h 1040262"/>
              <a:gd name="connsiteX3" fmla="*/ 1736522 w 3389153"/>
              <a:gd name="connsiteY3" fmla="*/ 847288 h 1040262"/>
              <a:gd name="connsiteX4" fmla="*/ 2541865 w 3389153"/>
              <a:gd name="connsiteY4" fmla="*/ 981512 h 1040262"/>
              <a:gd name="connsiteX5" fmla="*/ 3020037 w 3389153"/>
              <a:gd name="connsiteY5" fmla="*/ 1040234 h 1040262"/>
              <a:gd name="connsiteX6" fmla="*/ 3389153 w 3389153"/>
              <a:gd name="connsiteY6" fmla="*/ 989901 h 1040262"/>
              <a:gd name="connsiteX0" fmla="*/ 0 w 3389153"/>
              <a:gd name="connsiteY0" fmla="*/ 0 h 1048779"/>
              <a:gd name="connsiteX1" fmla="*/ 159391 w 3389153"/>
              <a:gd name="connsiteY1" fmla="*/ 318781 h 1048779"/>
              <a:gd name="connsiteX2" fmla="*/ 939567 w 3389153"/>
              <a:gd name="connsiteY2" fmla="*/ 662730 h 1048779"/>
              <a:gd name="connsiteX3" fmla="*/ 1736522 w 3389153"/>
              <a:gd name="connsiteY3" fmla="*/ 847288 h 1048779"/>
              <a:gd name="connsiteX4" fmla="*/ 2541865 w 3389153"/>
              <a:gd name="connsiteY4" fmla="*/ 981512 h 1048779"/>
              <a:gd name="connsiteX5" fmla="*/ 3020037 w 3389153"/>
              <a:gd name="connsiteY5" fmla="*/ 1040234 h 1048779"/>
              <a:gd name="connsiteX6" fmla="*/ 3389153 w 3389153"/>
              <a:gd name="connsiteY6" fmla="*/ 1048623 h 1048779"/>
              <a:gd name="connsiteX0" fmla="*/ 0 w 3389153"/>
              <a:gd name="connsiteY0" fmla="*/ 0 h 1048705"/>
              <a:gd name="connsiteX1" fmla="*/ 159391 w 3389153"/>
              <a:gd name="connsiteY1" fmla="*/ 318781 h 1048705"/>
              <a:gd name="connsiteX2" fmla="*/ 939567 w 3389153"/>
              <a:gd name="connsiteY2" fmla="*/ 662730 h 1048705"/>
              <a:gd name="connsiteX3" fmla="*/ 1736522 w 3389153"/>
              <a:gd name="connsiteY3" fmla="*/ 847288 h 1048705"/>
              <a:gd name="connsiteX4" fmla="*/ 2541865 w 3389153"/>
              <a:gd name="connsiteY4" fmla="*/ 981512 h 1048705"/>
              <a:gd name="connsiteX5" fmla="*/ 3020037 w 3389153"/>
              <a:gd name="connsiteY5" fmla="*/ 1031845 h 1048705"/>
              <a:gd name="connsiteX6" fmla="*/ 3389153 w 3389153"/>
              <a:gd name="connsiteY6" fmla="*/ 1048623 h 1048705"/>
              <a:gd name="connsiteX0" fmla="*/ 0 w 3389153"/>
              <a:gd name="connsiteY0" fmla="*/ 0 h 1073968"/>
              <a:gd name="connsiteX1" fmla="*/ 159391 w 3389153"/>
              <a:gd name="connsiteY1" fmla="*/ 318781 h 1073968"/>
              <a:gd name="connsiteX2" fmla="*/ 939567 w 3389153"/>
              <a:gd name="connsiteY2" fmla="*/ 662730 h 1073968"/>
              <a:gd name="connsiteX3" fmla="*/ 1736522 w 3389153"/>
              <a:gd name="connsiteY3" fmla="*/ 847288 h 1073968"/>
              <a:gd name="connsiteX4" fmla="*/ 2541865 w 3389153"/>
              <a:gd name="connsiteY4" fmla="*/ 981512 h 1073968"/>
              <a:gd name="connsiteX5" fmla="*/ 3020037 w 3389153"/>
              <a:gd name="connsiteY5" fmla="*/ 1031845 h 1073968"/>
              <a:gd name="connsiteX6" fmla="*/ 3204595 w 3389153"/>
              <a:gd name="connsiteY6" fmla="*/ 1073789 h 1073968"/>
              <a:gd name="connsiteX7" fmla="*/ 3389153 w 3389153"/>
              <a:gd name="connsiteY7" fmla="*/ 1048623 h 1073968"/>
              <a:gd name="connsiteX0" fmla="*/ 0 w 3389153"/>
              <a:gd name="connsiteY0" fmla="*/ 0 h 1048623"/>
              <a:gd name="connsiteX1" fmla="*/ 159391 w 3389153"/>
              <a:gd name="connsiteY1" fmla="*/ 318781 h 1048623"/>
              <a:gd name="connsiteX2" fmla="*/ 939567 w 3389153"/>
              <a:gd name="connsiteY2" fmla="*/ 662730 h 1048623"/>
              <a:gd name="connsiteX3" fmla="*/ 1736522 w 3389153"/>
              <a:gd name="connsiteY3" fmla="*/ 847288 h 1048623"/>
              <a:gd name="connsiteX4" fmla="*/ 2541865 w 3389153"/>
              <a:gd name="connsiteY4" fmla="*/ 981512 h 1048623"/>
              <a:gd name="connsiteX5" fmla="*/ 3020037 w 3389153"/>
              <a:gd name="connsiteY5" fmla="*/ 1031845 h 1048623"/>
              <a:gd name="connsiteX6" fmla="*/ 3204595 w 3389153"/>
              <a:gd name="connsiteY6" fmla="*/ 1040234 h 1048623"/>
              <a:gd name="connsiteX7" fmla="*/ 3389153 w 3389153"/>
              <a:gd name="connsiteY7" fmla="*/ 1048623 h 104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153" h="1048623">
                <a:moveTo>
                  <a:pt x="0" y="0"/>
                </a:moveTo>
                <a:cubicBezTo>
                  <a:pt x="20273" y="119543"/>
                  <a:pt x="2796" y="208326"/>
                  <a:pt x="159391" y="318781"/>
                </a:cubicBezTo>
                <a:cubicBezTo>
                  <a:pt x="315986" y="429236"/>
                  <a:pt x="676712" y="574646"/>
                  <a:pt x="939567" y="662730"/>
                </a:cubicBezTo>
                <a:cubicBezTo>
                  <a:pt x="1202422" y="750814"/>
                  <a:pt x="1469472" y="794158"/>
                  <a:pt x="1736522" y="847288"/>
                </a:cubicBezTo>
                <a:cubicBezTo>
                  <a:pt x="2003572" y="900418"/>
                  <a:pt x="2327946" y="950753"/>
                  <a:pt x="2541865" y="981512"/>
                </a:cubicBezTo>
                <a:cubicBezTo>
                  <a:pt x="2755784" y="1012271"/>
                  <a:pt x="2909582" y="1023456"/>
                  <a:pt x="3020037" y="1031845"/>
                </a:cubicBezTo>
                <a:cubicBezTo>
                  <a:pt x="3130492" y="1040234"/>
                  <a:pt x="3143076" y="1037438"/>
                  <a:pt x="3204595" y="1040234"/>
                </a:cubicBezTo>
                <a:lnTo>
                  <a:pt x="3389153" y="1048623"/>
                </a:ln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cxnSp>
        <p:nvCxnSpPr>
          <p:cNvPr id="11" name="Gerade Verbindung mit Pfeil 10">
            <a:extLst>
              <a:ext uri="{FF2B5EF4-FFF2-40B4-BE49-F238E27FC236}">
                <a16:creationId xmlns:a16="http://schemas.microsoft.com/office/drawing/2014/main" id="{FF626A1D-FEA4-4237-A741-D6F889E4E73B}"/>
              </a:ext>
            </a:extLst>
          </p:cNvPr>
          <p:cNvCxnSpPr>
            <a:cxnSpLocks/>
          </p:cNvCxnSpPr>
          <p:nvPr/>
        </p:nvCxnSpPr>
        <p:spPr>
          <a:xfrm flipV="1">
            <a:off x="499867" y="2463751"/>
            <a:ext cx="0" cy="172819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12" name="Gerade Verbindung mit Pfeil 11">
            <a:extLst>
              <a:ext uri="{FF2B5EF4-FFF2-40B4-BE49-F238E27FC236}">
                <a16:creationId xmlns:a16="http://schemas.microsoft.com/office/drawing/2014/main" id="{64E9BB2B-A19F-42C2-A7BB-B02F1C7D41DD}"/>
              </a:ext>
            </a:extLst>
          </p:cNvPr>
          <p:cNvCxnSpPr>
            <a:cxnSpLocks/>
          </p:cNvCxnSpPr>
          <p:nvPr/>
        </p:nvCxnSpPr>
        <p:spPr>
          <a:xfrm>
            <a:off x="499868" y="4187799"/>
            <a:ext cx="0" cy="172800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CA439411-FBBC-4693-A0C7-BF57E0C14C90}"/>
              </a:ext>
            </a:extLst>
          </p:cNvPr>
          <p:cNvSpPr txBox="1"/>
          <p:nvPr/>
        </p:nvSpPr>
        <p:spPr>
          <a:xfrm>
            <a:off x="571875" y="2359809"/>
            <a:ext cx="3280041" cy="276999"/>
          </a:xfrm>
          <a:prstGeom prst="rect">
            <a:avLst/>
          </a:prstGeom>
          <a:noFill/>
        </p:spPr>
        <p:txBody>
          <a:bodyPr wrap="square" rtlCol="0">
            <a:spAutoFit/>
          </a:bodyPr>
          <a:lstStyle/>
          <a:p>
            <a:r>
              <a:rPr lang="de-DE" sz="1200" dirty="0">
                <a:latin typeface="+mn-lt"/>
              </a:rPr>
              <a:t>Beschaffungsvolumen und -bedeutung steigt</a:t>
            </a:r>
          </a:p>
        </p:txBody>
      </p:sp>
      <p:sp>
        <p:nvSpPr>
          <p:cNvPr id="14" name="Textfeld 13">
            <a:extLst>
              <a:ext uri="{FF2B5EF4-FFF2-40B4-BE49-F238E27FC236}">
                <a16:creationId xmlns:a16="http://schemas.microsoft.com/office/drawing/2014/main" id="{8B7D3897-7585-4D65-9054-24663F35F917}"/>
              </a:ext>
            </a:extLst>
          </p:cNvPr>
          <p:cNvSpPr txBox="1"/>
          <p:nvPr/>
        </p:nvSpPr>
        <p:spPr>
          <a:xfrm>
            <a:off x="499867" y="5085184"/>
            <a:ext cx="3614445" cy="1015663"/>
          </a:xfrm>
          <a:prstGeom prst="rect">
            <a:avLst/>
          </a:prstGeom>
          <a:noFill/>
        </p:spPr>
        <p:txBody>
          <a:bodyPr wrap="square" rtlCol="0">
            <a:spAutoFit/>
          </a:bodyPr>
          <a:lstStyle/>
          <a:p>
            <a:r>
              <a:rPr lang="de-DE" sz="1200" dirty="0">
                <a:latin typeface="+mn-lt"/>
              </a:rPr>
              <a:t>Beschaffungssystem muss </a:t>
            </a:r>
            <a:r>
              <a:rPr lang="de-DE" sz="1200" b="1" i="1" dirty="0">
                <a:latin typeface="+mn-lt"/>
              </a:rPr>
              <a:t>intelligent</a:t>
            </a:r>
            <a:r>
              <a:rPr lang="de-DE" sz="1200" dirty="0">
                <a:latin typeface="+mn-lt"/>
              </a:rPr>
              <a:t> mitwachsen</a:t>
            </a:r>
          </a:p>
          <a:p>
            <a:pPr marL="171450" indent="-171450">
              <a:buFont typeface="Arial" panose="020B0604020202020204" pitchFamily="34" charset="0"/>
              <a:buChar char="•"/>
            </a:pPr>
            <a:r>
              <a:rPr lang="de-DE" sz="1200" dirty="0">
                <a:latin typeface="+mn-lt"/>
              </a:rPr>
              <a:t>Kompetenzen nutzen und ausbauen</a:t>
            </a:r>
          </a:p>
          <a:p>
            <a:pPr marL="171450" indent="-171450">
              <a:buFont typeface="Arial" panose="020B0604020202020204" pitchFamily="34" charset="0"/>
              <a:buChar char="•"/>
            </a:pPr>
            <a:r>
              <a:rPr lang="de-DE" sz="1200" dirty="0">
                <a:latin typeface="+mn-lt"/>
              </a:rPr>
              <a:t>„Early </a:t>
            </a:r>
            <a:r>
              <a:rPr lang="de-DE" sz="1200" dirty="0" err="1">
                <a:latin typeface="+mn-lt"/>
              </a:rPr>
              <a:t>Purchasing</a:t>
            </a:r>
            <a:r>
              <a:rPr lang="de-DE" sz="1200" dirty="0">
                <a:latin typeface="+mn-lt"/>
              </a:rPr>
              <a:t> Involvement“</a:t>
            </a:r>
          </a:p>
          <a:p>
            <a:pPr marL="171450" indent="-171450">
              <a:buFont typeface="Arial" panose="020B0604020202020204" pitchFamily="34" charset="0"/>
              <a:buChar char="•"/>
            </a:pPr>
            <a:r>
              <a:rPr lang="de-DE" sz="1200" dirty="0">
                <a:latin typeface="+mn-lt"/>
              </a:rPr>
              <a:t>CPO oder vergleichbare Rolle(n) schaffen</a:t>
            </a:r>
          </a:p>
          <a:p>
            <a:pPr marL="171450" indent="-171450">
              <a:buFont typeface="Arial" panose="020B0604020202020204" pitchFamily="34" charset="0"/>
              <a:buChar char="•"/>
            </a:pPr>
            <a:endParaRPr lang="de-DE" sz="1200" dirty="0">
              <a:latin typeface="+mn-lt"/>
            </a:endParaRPr>
          </a:p>
        </p:txBody>
      </p:sp>
      <p:sp>
        <p:nvSpPr>
          <p:cNvPr id="15" name="Textfeld 14">
            <a:extLst>
              <a:ext uri="{FF2B5EF4-FFF2-40B4-BE49-F238E27FC236}">
                <a16:creationId xmlns:a16="http://schemas.microsoft.com/office/drawing/2014/main" id="{9CFF0A56-4264-4B2B-9BFA-E651644DA9D2}"/>
              </a:ext>
            </a:extLst>
          </p:cNvPr>
          <p:cNvSpPr txBox="1"/>
          <p:nvPr/>
        </p:nvSpPr>
        <p:spPr>
          <a:xfrm>
            <a:off x="4100268" y="3171985"/>
            <a:ext cx="1800200" cy="307777"/>
          </a:xfrm>
          <a:prstGeom prst="rect">
            <a:avLst/>
          </a:prstGeom>
          <a:noFill/>
          <a:ln>
            <a:solidFill>
              <a:schemeClr val="tx1"/>
            </a:solidFill>
          </a:ln>
        </p:spPr>
        <p:txBody>
          <a:bodyPr wrap="square" rtlCol="0">
            <a:spAutoFit/>
          </a:bodyPr>
          <a:lstStyle/>
          <a:p>
            <a:r>
              <a:rPr lang="de-DE" sz="1400" b="1" dirty="0">
                <a:latin typeface="+mn-lt"/>
              </a:rPr>
              <a:t>Was</a:t>
            </a:r>
            <a:r>
              <a:rPr lang="de-DE" sz="1400" dirty="0">
                <a:latin typeface="+mn-lt"/>
              </a:rPr>
              <a:t> wird beschafft?</a:t>
            </a:r>
          </a:p>
        </p:txBody>
      </p:sp>
      <p:sp>
        <p:nvSpPr>
          <p:cNvPr id="16" name="Textfeld 15">
            <a:extLst>
              <a:ext uri="{FF2B5EF4-FFF2-40B4-BE49-F238E27FC236}">
                <a16:creationId xmlns:a16="http://schemas.microsoft.com/office/drawing/2014/main" id="{41E27281-B857-48FB-9647-1131736E7051}"/>
              </a:ext>
            </a:extLst>
          </p:cNvPr>
          <p:cNvSpPr txBox="1"/>
          <p:nvPr/>
        </p:nvSpPr>
        <p:spPr>
          <a:xfrm>
            <a:off x="4100268" y="4571621"/>
            <a:ext cx="1800200" cy="307777"/>
          </a:xfrm>
          <a:prstGeom prst="rect">
            <a:avLst/>
          </a:prstGeom>
          <a:noFill/>
          <a:ln>
            <a:solidFill>
              <a:schemeClr val="tx1"/>
            </a:solidFill>
          </a:ln>
        </p:spPr>
        <p:txBody>
          <a:bodyPr wrap="square" rtlCol="0">
            <a:spAutoFit/>
          </a:bodyPr>
          <a:lstStyle/>
          <a:p>
            <a:r>
              <a:rPr lang="de-DE" sz="1400" b="1" dirty="0">
                <a:latin typeface="+mn-lt"/>
              </a:rPr>
              <a:t>Wie</a:t>
            </a:r>
            <a:r>
              <a:rPr lang="de-DE" sz="1400" dirty="0">
                <a:latin typeface="+mn-lt"/>
              </a:rPr>
              <a:t> wird beschafft?</a:t>
            </a:r>
          </a:p>
        </p:txBody>
      </p:sp>
      <p:cxnSp>
        <p:nvCxnSpPr>
          <p:cNvPr id="17" name="Gerade Verbindung mit Pfeil 16">
            <a:extLst>
              <a:ext uri="{FF2B5EF4-FFF2-40B4-BE49-F238E27FC236}">
                <a16:creationId xmlns:a16="http://schemas.microsoft.com/office/drawing/2014/main" id="{24B7296C-69C3-476B-A834-E212DAE67575}"/>
              </a:ext>
            </a:extLst>
          </p:cNvPr>
          <p:cNvCxnSpPr>
            <a:cxnSpLocks/>
          </p:cNvCxnSpPr>
          <p:nvPr/>
        </p:nvCxnSpPr>
        <p:spPr>
          <a:xfrm>
            <a:off x="6620548" y="2276872"/>
            <a:ext cx="0" cy="184243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a:extLst>
              <a:ext uri="{FF2B5EF4-FFF2-40B4-BE49-F238E27FC236}">
                <a16:creationId xmlns:a16="http://schemas.microsoft.com/office/drawing/2014/main" id="{93DED0B5-488A-45ED-B451-AA2E76811C4E}"/>
              </a:ext>
            </a:extLst>
          </p:cNvPr>
          <p:cNvCxnSpPr>
            <a:cxnSpLocks/>
          </p:cNvCxnSpPr>
          <p:nvPr/>
        </p:nvCxnSpPr>
        <p:spPr>
          <a:xfrm>
            <a:off x="6620548" y="4149080"/>
            <a:ext cx="0" cy="132356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9" name="Textfeld 18">
            <a:extLst>
              <a:ext uri="{FF2B5EF4-FFF2-40B4-BE49-F238E27FC236}">
                <a16:creationId xmlns:a16="http://schemas.microsoft.com/office/drawing/2014/main" id="{1D86967F-1233-4BA8-9369-A7A47BCF0720}"/>
              </a:ext>
            </a:extLst>
          </p:cNvPr>
          <p:cNvSpPr txBox="1"/>
          <p:nvPr/>
        </p:nvSpPr>
        <p:spPr>
          <a:xfrm rot="16200000">
            <a:off x="4972970" y="2984058"/>
            <a:ext cx="2592288" cy="276999"/>
          </a:xfrm>
          <a:prstGeom prst="rect">
            <a:avLst/>
          </a:prstGeom>
          <a:noFill/>
        </p:spPr>
        <p:txBody>
          <a:bodyPr wrap="square" rtlCol="0">
            <a:spAutoFit/>
          </a:bodyPr>
          <a:lstStyle/>
          <a:p>
            <a:pPr algn="ctr"/>
            <a:r>
              <a:rPr lang="de-DE" sz="1200" b="1" dirty="0">
                <a:latin typeface="+mn-lt"/>
              </a:rPr>
              <a:t>Beschaffungsvolumen</a:t>
            </a:r>
          </a:p>
        </p:txBody>
      </p:sp>
      <p:sp>
        <p:nvSpPr>
          <p:cNvPr id="20" name="Textfeld 19">
            <a:extLst>
              <a:ext uri="{FF2B5EF4-FFF2-40B4-BE49-F238E27FC236}">
                <a16:creationId xmlns:a16="http://schemas.microsoft.com/office/drawing/2014/main" id="{B26A25CE-5A8C-49F0-A733-BED909C8B7F2}"/>
              </a:ext>
            </a:extLst>
          </p:cNvPr>
          <p:cNvSpPr txBox="1"/>
          <p:nvPr/>
        </p:nvSpPr>
        <p:spPr>
          <a:xfrm rot="16200000">
            <a:off x="5643925" y="4580032"/>
            <a:ext cx="1323569" cy="461665"/>
          </a:xfrm>
          <a:prstGeom prst="rect">
            <a:avLst/>
          </a:prstGeom>
          <a:noFill/>
        </p:spPr>
        <p:txBody>
          <a:bodyPr wrap="square" rtlCol="0">
            <a:spAutoFit/>
          </a:bodyPr>
          <a:lstStyle/>
          <a:p>
            <a:pPr algn="ctr"/>
            <a:r>
              <a:rPr lang="de-DE" sz="1200" b="1" dirty="0">
                <a:latin typeface="+mn-lt"/>
              </a:rPr>
              <a:t>Beschaffungs-</a:t>
            </a:r>
          </a:p>
          <a:p>
            <a:pPr algn="ctr"/>
            <a:r>
              <a:rPr lang="de-DE" sz="1200" b="1" dirty="0" err="1">
                <a:latin typeface="+mn-lt"/>
              </a:rPr>
              <a:t>system</a:t>
            </a:r>
            <a:endParaRPr lang="de-DE" sz="1200" b="1" dirty="0">
              <a:latin typeface="+mn-lt"/>
            </a:endParaRPr>
          </a:p>
        </p:txBody>
      </p:sp>
      <p:cxnSp>
        <p:nvCxnSpPr>
          <p:cNvPr id="21" name="Gerade Verbindung mit Pfeil 20">
            <a:extLst>
              <a:ext uri="{FF2B5EF4-FFF2-40B4-BE49-F238E27FC236}">
                <a16:creationId xmlns:a16="http://schemas.microsoft.com/office/drawing/2014/main" id="{5E33F853-EDD6-4477-B750-7FED878E3043}"/>
              </a:ext>
            </a:extLst>
          </p:cNvPr>
          <p:cNvCxnSpPr>
            <a:cxnSpLocks/>
          </p:cNvCxnSpPr>
          <p:nvPr/>
        </p:nvCxnSpPr>
        <p:spPr>
          <a:xfrm>
            <a:off x="8780788" y="2276872"/>
            <a:ext cx="0" cy="319577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Textfeld 21">
            <a:extLst>
              <a:ext uri="{FF2B5EF4-FFF2-40B4-BE49-F238E27FC236}">
                <a16:creationId xmlns:a16="http://schemas.microsoft.com/office/drawing/2014/main" id="{DB990471-9999-4A19-8357-4566BAB6137F}"/>
              </a:ext>
            </a:extLst>
          </p:cNvPr>
          <p:cNvSpPr txBox="1"/>
          <p:nvPr/>
        </p:nvSpPr>
        <p:spPr>
          <a:xfrm rot="16200000">
            <a:off x="7673032" y="4031667"/>
            <a:ext cx="2592288" cy="307777"/>
          </a:xfrm>
          <a:prstGeom prst="rect">
            <a:avLst/>
          </a:prstGeom>
          <a:noFill/>
        </p:spPr>
        <p:txBody>
          <a:bodyPr wrap="square" rtlCol="0">
            <a:spAutoFit/>
          </a:bodyPr>
          <a:lstStyle/>
          <a:p>
            <a:pPr algn="ctr"/>
            <a:r>
              <a:rPr lang="de-DE" sz="1400" b="1" dirty="0">
                <a:latin typeface="+mn-lt"/>
              </a:rPr>
              <a:t>Maximale Wirkung</a:t>
            </a:r>
          </a:p>
        </p:txBody>
      </p:sp>
      <p:sp>
        <p:nvSpPr>
          <p:cNvPr id="23" name="Textfeld 22">
            <a:extLst>
              <a:ext uri="{FF2B5EF4-FFF2-40B4-BE49-F238E27FC236}">
                <a16:creationId xmlns:a16="http://schemas.microsoft.com/office/drawing/2014/main" id="{6AC701A3-F5F5-4FD2-BA7C-A03568E57563}"/>
              </a:ext>
            </a:extLst>
          </p:cNvPr>
          <p:cNvSpPr txBox="1"/>
          <p:nvPr/>
        </p:nvSpPr>
        <p:spPr>
          <a:xfrm>
            <a:off x="6725147" y="4149080"/>
            <a:ext cx="1978542" cy="276999"/>
          </a:xfrm>
          <a:prstGeom prst="rect">
            <a:avLst/>
          </a:prstGeom>
          <a:noFill/>
          <a:ln>
            <a:solidFill>
              <a:schemeClr val="tx1"/>
            </a:solidFill>
          </a:ln>
        </p:spPr>
        <p:txBody>
          <a:bodyPr wrap="square" rtlCol="0">
            <a:spAutoFit/>
          </a:bodyPr>
          <a:lstStyle/>
          <a:p>
            <a:pPr algn="ctr"/>
            <a:r>
              <a:rPr lang="de-DE" sz="1200" dirty="0">
                <a:latin typeface="+mn-lt"/>
              </a:rPr>
              <a:t>Beschaffungsstruktur</a:t>
            </a:r>
          </a:p>
        </p:txBody>
      </p:sp>
      <p:sp>
        <p:nvSpPr>
          <p:cNvPr id="24" name="Textfeld 23">
            <a:extLst>
              <a:ext uri="{FF2B5EF4-FFF2-40B4-BE49-F238E27FC236}">
                <a16:creationId xmlns:a16="http://schemas.microsoft.com/office/drawing/2014/main" id="{8EB6C50B-F0FA-4DBF-BD44-CB29DFF96908}"/>
              </a:ext>
            </a:extLst>
          </p:cNvPr>
          <p:cNvSpPr txBox="1"/>
          <p:nvPr/>
        </p:nvSpPr>
        <p:spPr>
          <a:xfrm>
            <a:off x="6725149" y="4496469"/>
            <a:ext cx="1978540" cy="276999"/>
          </a:xfrm>
          <a:prstGeom prst="rect">
            <a:avLst/>
          </a:prstGeom>
          <a:noFill/>
          <a:ln>
            <a:solidFill>
              <a:schemeClr val="tx1"/>
            </a:solidFill>
          </a:ln>
        </p:spPr>
        <p:txBody>
          <a:bodyPr wrap="square" rtlCol="0">
            <a:spAutoFit/>
          </a:bodyPr>
          <a:lstStyle/>
          <a:p>
            <a:pPr algn="ctr"/>
            <a:r>
              <a:rPr lang="de-DE" sz="1200" dirty="0">
                <a:latin typeface="+mn-lt"/>
              </a:rPr>
              <a:t>Beschaffungsprozess</a:t>
            </a:r>
          </a:p>
        </p:txBody>
      </p:sp>
      <p:sp>
        <p:nvSpPr>
          <p:cNvPr id="25" name="Textfeld 24">
            <a:extLst>
              <a:ext uri="{FF2B5EF4-FFF2-40B4-BE49-F238E27FC236}">
                <a16:creationId xmlns:a16="http://schemas.microsoft.com/office/drawing/2014/main" id="{98554865-FEF1-4707-8A09-446825420A2F}"/>
              </a:ext>
            </a:extLst>
          </p:cNvPr>
          <p:cNvSpPr txBox="1"/>
          <p:nvPr/>
        </p:nvSpPr>
        <p:spPr>
          <a:xfrm>
            <a:off x="6725147" y="5195650"/>
            <a:ext cx="1978543" cy="276999"/>
          </a:xfrm>
          <a:prstGeom prst="rect">
            <a:avLst/>
          </a:prstGeom>
          <a:noFill/>
          <a:ln>
            <a:solidFill>
              <a:schemeClr val="tx1"/>
            </a:solidFill>
          </a:ln>
        </p:spPr>
        <p:txBody>
          <a:bodyPr wrap="square" rtlCol="0">
            <a:spAutoFit/>
          </a:bodyPr>
          <a:lstStyle/>
          <a:p>
            <a:pPr algn="ctr"/>
            <a:r>
              <a:rPr lang="de-DE" sz="1200" dirty="0">
                <a:latin typeface="+mn-lt"/>
              </a:rPr>
              <a:t>Lieferanten(basis)</a:t>
            </a:r>
          </a:p>
        </p:txBody>
      </p:sp>
      <p:sp>
        <p:nvSpPr>
          <p:cNvPr id="26" name="Textfeld 25">
            <a:extLst>
              <a:ext uri="{FF2B5EF4-FFF2-40B4-BE49-F238E27FC236}">
                <a16:creationId xmlns:a16="http://schemas.microsoft.com/office/drawing/2014/main" id="{FC604F14-9852-47F2-BE01-C36E714E539C}"/>
              </a:ext>
            </a:extLst>
          </p:cNvPr>
          <p:cNvSpPr txBox="1"/>
          <p:nvPr/>
        </p:nvSpPr>
        <p:spPr>
          <a:xfrm>
            <a:off x="6725147" y="4848261"/>
            <a:ext cx="1978543" cy="276999"/>
          </a:xfrm>
          <a:prstGeom prst="rect">
            <a:avLst/>
          </a:prstGeom>
          <a:noFill/>
          <a:ln>
            <a:solidFill>
              <a:schemeClr val="tx1"/>
            </a:solidFill>
          </a:ln>
        </p:spPr>
        <p:txBody>
          <a:bodyPr wrap="square" rtlCol="0">
            <a:spAutoFit/>
          </a:bodyPr>
          <a:lstStyle/>
          <a:p>
            <a:pPr algn="ctr"/>
            <a:r>
              <a:rPr lang="de-DE" sz="1200" dirty="0">
                <a:latin typeface="+mn-lt"/>
              </a:rPr>
              <a:t>Beschaffungsregulierung</a:t>
            </a:r>
          </a:p>
        </p:txBody>
      </p:sp>
      <p:sp>
        <p:nvSpPr>
          <p:cNvPr id="27" name="Titel 1">
            <a:extLst>
              <a:ext uri="{FF2B5EF4-FFF2-40B4-BE49-F238E27FC236}">
                <a16:creationId xmlns:a16="http://schemas.microsoft.com/office/drawing/2014/main" id="{BCE216DB-1460-4201-86F6-1803CFB255DF}"/>
              </a:ext>
            </a:extLst>
          </p:cNvPr>
          <p:cNvSpPr>
            <a:spLocks noGrp="1"/>
          </p:cNvSpPr>
          <p:nvPr>
            <p:ph type="title"/>
          </p:nvPr>
        </p:nvSpPr>
        <p:spPr>
          <a:xfrm>
            <a:off x="228600" y="1219200"/>
            <a:ext cx="8686800" cy="762000"/>
          </a:xfrm>
        </p:spPr>
        <p:txBody>
          <a:bodyPr vert="horz"/>
          <a:lstStyle/>
          <a:p>
            <a:r>
              <a:rPr lang="de-DE" dirty="0"/>
              <a:t>Innovative Beschaffung gelingt nur mit innovativen Lieferanten</a:t>
            </a:r>
            <a:br>
              <a:rPr lang="de-DE" dirty="0"/>
            </a:br>
            <a:endParaRPr lang="de-DE" dirty="0"/>
          </a:p>
        </p:txBody>
      </p:sp>
    </p:spTree>
    <p:extLst>
      <p:ext uri="{BB962C8B-B14F-4D97-AF65-F5344CB8AC3E}">
        <p14:creationId xmlns:p14="http://schemas.microsoft.com/office/powerpoint/2010/main" val="85144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kt 28" hidden="1"/>
          <p:cNvGraphicFramePr>
            <a:graphicFrameLocks noChangeAspect="1"/>
          </p:cNvGraphicFramePr>
          <p:nvPr>
            <p:custDataLst>
              <p:tags r:id="rId2"/>
            </p:custDataLst>
            <p:extLst>
              <p:ext uri="{D42A27DB-BD31-4B8C-83A1-F6EECF244321}">
                <p14:modId xmlns:p14="http://schemas.microsoft.com/office/powerpoint/2010/main" val="23971889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5602" name="think-cell Folie" r:id="rId11" imgW="270" imgH="270" progId="TCLayout.ActiveDocument.1">
                  <p:embed/>
                </p:oleObj>
              </mc:Choice>
              <mc:Fallback>
                <p:oleObj name="think-cell Folie" r:id="rId11" imgW="270" imgH="270" progId="TCLayout.ActiveDocument.1">
                  <p:embed/>
                  <p:pic>
                    <p:nvPicPr>
                      <p:cNvPr id="29" name="Objekt 28" hidden="1"/>
                      <p:cNvPicPr/>
                      <p:nvPr/>
                    </p:nvPicPr>
                    <p:blipFill>
                      <a:blip r:embed="rId12"/>
                      <a:stretch>
                        <a:fillRect/>
                      </a:stretch>
                    </p:blipFill>
                    <p:spPr>
                      <a:xfrm>
                        <a:off x="1588" y="1588"/>
                        <a:ext cx="1587" cy="1587"/>
                      </a:xfrm>
                      <a:prstGeom prst="rect">
                        <a:avLst/>
                      </a:prstGeom>
                    </p:spPr>
                  </p:pic>
                </p:oleObj>
              </mc:Fallback>
            </mc:AlternateContent>
          </a:graphicData>
        </a:graphic>
      </p:graphicFrame>
      <p:sp>
        <p:nvSpPr>
          <p:cNvPr id="3" name="Rechteck 2" hidden="1"/>
          <p:cNvSpPr/>
          <p:nvPr>
            <p:custDataLst>
              <p:tags r:id="rId3"/>
            </p:custDataLst>
          </p:nvPr>
        </p:nvSpPr>
        <p:spPr bwMode="auto">
          <a:xfrm>
            <a:off x="0" y="0"/>
            <a:ext cx="158750" cy="158750"/>
          </a:xfrm>
          <a:prstGeom prst="rect">
            <a:avLst/>
          </a:prstGeom>
          <a:solidFill>
            <a:schemeClr val="bg1">
              <a:lumMod val="75000"/>
            </a:schemeClr>
          </a:solidFill>
          <a:ln w="9525" cap="flat" cmpd="sng" algn="ctr">
            <a:solidFill>
              <a:schemeClr val="bg1">
                <a:lumMod val="75000"/>
              </a:schemeClr>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Foliennummernplatzhalt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br>
              <a:rPr kumimoji="0" lang="de-DE" sz="1000" b="0" i="0" u="none" strike="noStrike" kern="1200" cap="none" spc="0" normalizeH="0" baseline="0" noProof="0" dirty="0">
                <a:ln>
                  <a:noFill/>
                </a:ln>
                <a:solidFill>
                  <a:srgbClr val="000000"/>
                </a:solidFill>
                <a:effectLst/>
                <a:uLnTx/>
                <a:uFillTx/>
                <a:latin typeface="Arial"/>
                <a:ea typeface="+mn-ea"/>
                <a:cs typeface="+mn-cs"/>
              </a:rPr>
            </a:br>
            <a:fld id="{8493ACDC-B87E-44ED-80CF-1F56D2D5A7D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itel 1"/>
          <p:cNvSpPr>
            <a:spLocks noGrp="1"/>
          </p:cNvSpPr>
          <p:nvPr>
            <p:ph type="title"/>
          </p:nvPr>
        </p:nvSpPr>
        <p:spPr>
          <a:xfrm>
            <a:off x="228600" y="1143000"/>
            <a:ext cx="8982307" cy="7620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de-DE" dirty="0"/>
              <a:t>Agenda</a:t>
            </a:r>
          </a:p>
        </p:txBody>
      </p:sp>
      <p:sp>
        <p:nvSpPr>
          <p:cNvPr id="7" name="Rectangle 3">
            <a:hlinkClick r:id="rId13" action="ppaction://hlinksldjump"/>
            <a:extLst>
              <a:ext uri="{FF2B5EF4-FFF2-40B4-BE49-F238E27FC236}">
                <a16:creationId xmlns:a16="http://schemas.microsoft.com/office/drawing/2014/main" id="{866065A8-3EB0-4FCB-9AE9-33D6BF4D719E}"/>
              </a:ext>
            </a:extLst>
          </p:cNvPr>
          <p:cNvSpPr>
            <a:spLocks noGrp="1" noChangeArrowheads="1"/>
          </p:cNvSpPr>
          <p:nvPr>
            <p:custDataLst>
              <p:tags r:id="rId4"/>
            </p:custDataLst>
          </p:nvPr>
        </p:nvSpPr>
        <p:spPr bwMode="auto">
          <a:xfrm>
            <a:off x="1692274" y="2708275"/>
            <a:ext cx="5759450" cy="279400"/>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Öffentliche Beschaffung und Beschaffungsmärkte</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13" name="Rectangle 3">
            <a:extLst>
              <a:ext uri="{FF2B5EF4-FFF2-40B4-BE49-F238E27FC236}">
                <a16:creationId xmlns:a16="http://schemas.microsoft.com/office/drawing/2014/main" id="{C15616F8-A13B-4B5D-B9E6-AF5AAAE82640}"/>
              </a:ext>
            </a:extLst>
          </p:cNvPr>
          <p:cNvSpPr>
            <a:spLocks noGrp="1" noChangeArrowheads="1"/>
          </p:cNvSpPr>
          <p:nvPr>
            <p:custDataLst>
              <p:tags r:id="rId5"/>
            </p:custDataLst>
          </p:nvPr>
        </p:nvSpPr>
        <p:spPr bwMode="auto">
          <a:xfrm>
            <a:off x="1692274" y="2987676"/>
            <a:ext cx="5759450" cy="277813"/>
          </a:xfrm>
          <a:prstGeom prst="rect">
            <a:avLst/>
          </a:prstGeom>
          <a:solidFill>
            <a:srgbClr val="E67015"/>
          </a:solidFill>
          <a:ln w="6350" cap="flat" cmpd="sng" algn="ctr">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b="1" dirty="0">
                <a:solidFill>
                  <a:schemeClr val="bg1"/>
                </a:solidFill>
              </a:rPr>
              <a:t>Öffentlicher Sektor und Innovation </a:t>
            </a:r>
          </a:p>
        </p:txBody>
      </p:sp>
      <p:sp>
        <p:nvSpPr>
          <p:cNvPr id="17" name="Rectangle 3">
            <a:hlinkClick r:id="rId14" action="ppaction://hlinksldjump"/>
            <a:extLst>
              <a:ext uri="{FF2B5EF4-FFF2-40B4-BE49-F238E27FC236}">
                <a16:creationId xmlns:a16="http://schemas.microsoft.com/office/drawing/2014/main" id="{EB3D3E90-02D4-46D2-A5F0-3CCF6A6701D6}"/>
              </a:ext>
            </a:extLst>
          </p:cNvPr>
          <p:cNvSpPr>
            <a:spLocks noGrp="1" noChangeArrowheads="1"/>
          </p:cNvSpPr>
          <p:nvPr>
            <p:custDataLst>
              <p:tags r:id="rId6"/>
            </p:custDataLst>
          </p:nvPr>
        </p:nvSpPr>
        <p:spPr bwMode="auto">
          <a:xfrm>
            <a:off x="1692274" y="3265488"/>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r>
              <a:rPr lang="de-DE" dirty="0"/>
              <a:t>„Instrumentenbaukasten“ zur Lieferanten- und Marktorientierung </a:t>
            </a:r>
          </a:p>
        </p:txBody>
      </p:sp>
      <p:sp>
        <p:nvSpPr>
          <p:cNvPr id="28" name="Rectangle 3">
            <a:hlinkClick r:id="rId15" action="ppaction://hlinksldjump"/>
            <a:extLst>
              <a:ext uri="{FF2B5EF4-FFF2-40B4-BE49-F238E27FC236}">
                <a16:creationId xmlns:a16="http://schemas.microsoft.com/office/drawing/2014/main" id="{2B6B522F-82EB-48DB-8218-729FE127FC17}"/>
              </a:ext>
            </a:extLst>
          </p:cNvPr>
          <p:cNvSpPr>
            <a:spLocks noGrp="1" noChangeArrowheads="1"/>
          </p:cNvSpPr>
          <p:nvPr>
            <p:custDataLst>
              <p:tags r:id="rId7"/>
            </p:custDataLst>
          </p:nvPr>
        </p:nvSpPr>
        <p:spPr bwMode="auto">
          <a:xfrm>
            <a:off x="1692274" y="3789364"/>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7463" rIns="0" bIns="15875"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Wie Standards bei Innovationen helfen können</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0" name="Rectangle 3">
            <a:hlinkClick r:id="rId16" action="ppaction://hlinksldjump"/>
            <a:extLst>
              <a:ext uri="{FF2B5EF4-FFF2-40B4-BE49-F238E27FC236}">
                <a16:creationId xmlns:a16="http://schemas.microsoft.com/office/drawing/2014/main" id="{58D11A08-82CE-4B40-A33E-171059A6C71C}"/>
              </a:ext>
            </a:extLst>
          </p:cNvPr>
          <p:cNvSpPr>
            <a:spLocks noGrp="1" noChangeArrowheads="1"/>
          </p:cNvSpPr>
          <p:nvPr>
            <p:custDataLst>
              <p:tags r:id="rId8"/>
            </p:custDataLst>
          </p:nvPr>
        </p:nvSpPr>
        <p:spPr bwMode="auto">
          <a:xfrm>
            <a:off x="1692275" y="4067175"/>
            <a:ext cx="5759450" cy="523875"/>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0963" tIns="17463" rIns="115888"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t>Entwicklung konkreter Hilfestellungen bei der Markterkundung</a:t>
            </a:r>
            <a:endParaRPr kumimoji="0" lang="de-DE" altLang="de-DE" sz="1600" i="0" u="none" strike="noStrike" kern="1200" cap="none" spc="0" normalizeH="0" baseline="0" noProof="0" dirty="0">
              <a:ln>
                <a:noFill/>
              </a:ln>
              <a:effectLst/>
              <a:uLnTx/>
              <a:uFillTx/>
              <a:latin typeface="Arial"/>
              <a:ea typeface="+mn-ea"/>
              <a:cs typeface="+mn-cs"/>
            </a:endParaRPr>
          </a:p>
        </p:txBody>
      </p:sp>
      <p:sp>
        <p:nvSpPr>
          <p:cNvPr id="32" name="Rectangle 3">
            <a:hlinkClick r:id="rId17" action="ppaction://hlinksldjump"/>
            <a:extLst>
              <a:ext uri="{FF2B5EF4-FFF2-40B4-BE49-F238E27FC236}">
                <a16:creationId xmlns:a16="http://schemas.microsoft.com/office/drawing/2014/main" id="{F1E4F1F4-CB86-46AA-AE15-6D08BBF3BBA6}"/>
              </a:ext>
            </a:extLst>
          </p:cNvPr>
          <p:cNvSpPr>
            <a:spLocks noGrp="1" noChangeArrowheads="1"/>
          </p:cNvSpPr>
          <p:nvPr>
            <p:custDataLst>
              <p:tags r:id="rId9"/>
            </p:custDataLst>
          </p:nvPr>
        </p:nvSpPr>
        <p:spPr bwMode="auto">
          <a:xfrm>
            <a:off x="1692274" y="4591051"/>
            <a:ext cx="5759450" cy="277813"/>
          </a:xfrm>
          <a:prstGeom prst="rect">
            <a:avLst/>
          </a:prstGeom>
          <a:solidFill>
            <a:schemeClr val="bg1"/>
          </a:solidFill>
          <a:ln w="6350" cap="flat" cmpd="sng" algn="ctr">
            <a:solidFill>
              <a:srgbClr val="E67015"/>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0963" tIns="15875" rIns="0" bIns="17463" numCol="1" spcCol="0" anchor="ctr" anchorCtr="0" compatLnSpc="1">
            <a:prstTxWarp prst="textNoShape">
              <a:avLst/>
            </a:prstTxWarp>
            <a:noAutofit/>
          </a:bodyPr>
          <a:lstStyle>
            <a:lvl1pPr marL="342900" indent="-342900" algn="l" rtl="0" eaLnBrk="1" fontAlgn="base" hangingPunct="1">
              <a:spcBef>
                <a:spcPct val="20000"/>
              </a:spcBef>
              <a:spcAft>
                <a:spcPct val="0"/>
              </a:spcAft>
              <a:defRPr sz="1600">
                <a:solidFill>
                  <a:schemeClr val="tx1"/>
                </a:solidFill>
                <a:latin typeface="+mn-lt"/>
                <a:ea typeface="+mn-ea"/>
                <a:cs typeface="+mn-cs"/>
              </a:defRPr>
            </a:lvl1pPr>
            <a:lvl2pPr marL="742950" indent="-285750" algn="l" rtl="0" eaLnBrk="1" fontAlgn="base" hangingPunct="1">
              <a:spcBef>
                <a:spcPct val="20000"/>
              </a:spcBef>
              <a:spcAft>
                <a:spcPct val="0"/>
              </a:spcAft>
              <a:buChar char="–"/>
              <a:defRPr sz="1600">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buChar char="–"/>
              <a:defRPr sz="1400">
                <a:solidFill>
                  <a:schemeClr val="tx1"/>
                </a:solidFill>
                <a:latin typeface="+mn-lt"/>
              </a:defRPr>
            </a:lvl4pPr>
            <a:lvl5pPr marL="2057400" indent="-228600" algn="l" rtl="0" eaLnBrk="1" fontAlgn="base" hangingPunct="1">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a:lstStyle>
          <a:p>
            <a:pPr lvl="0">
              <a:spcBef>
                <a:spcPct val="0"/>
              </a:spcBef>
            </a:pPr>
            <a:r>
              <a:rPr lang="de-DE" altLang="en-US" dirty="0">
                <a:solidFill>
                  <a:srgbClr val="000000"/>
                </a:solidFill>
              </a:rPr>
              <a:t>Werkstattbericht Toolentwicklung</a:t>
            </a:r>
            <a:endParaRPr kumimoji="0" lang="de-DE" altLang="de-DE" sz="16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59259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4162&quot;&gt;&lt;version val=&quot;27028&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1&quot;&gt;&lt;elem m_fUsage=&quot;2.70999999999999996447E+00&quot;&gt;&lt;m_msothmcolidx val=&quot;0&quot;/&gt;&lt;m_rgb r=&quot;E0&quot; g=&quot;95&quot; b=&quot;07&quot;/&gt;&lt;m_nBrightness tagver0=&quot;26206&quot; tagname0=&quot;m_nBrightnessUNRECOGNIZED&quot; val=&quot;0&quot;/&gt;&lt;/elem&gt;&lt;/m_vecMRU&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XNixFt2kRlypIJsvX516y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044XXa4QFSE1wEByYUg8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FKvdV2ONSU6PYj_vLGi4.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o1AG6Q6DTD.yjdxI1pmc6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b8lNKlQfRoCsAv0GTpMBhg"/>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SFQapiO.SLmoN2SzRSoFiQ"/>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ZZIZ1KS7SmSkmlhS6WsOL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4pbL1QG0Q_.q9KBF11KHA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y4IygDYTSBiSnQyy3bMQW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T6ZFTKtKQQmC3HaSs6Gmp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6lHWp8J3SMyicPX7mzFCv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tFuVylrhRD.p1jCt0TBmL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0Kjj2YBOS8mI5BckE.yYm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2M3FzuIDT4CguSGCfn7Ss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xeNu5tTfTwev0R4c4baKm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XhLoJ0zARtqd_dDVakFVI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QnXKtbKXQq2m4h9Kk4TkD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5g.7a1NTSbm0j30gqPGmZ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SrsuoSQ.S1qcExw4yzd4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LwjE.0ibTJe5wHPAnvRDB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D43zVXmdSaqHtKn_LPSzZw"/>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1KlNZuJoRcqRrBSdH6QcK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pL3morYQTJCGLy1I_OZq_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aDRUZgtHSJS4vUSfAi4tIA"/>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mUy3y4.SZSbL5lqVJMX3g"/>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y4bXh_csTPCX95SJkt7m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ftNep5I3SJqtjkM8nUBCt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SxqrrObyQLa6IY2w2.mKG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pyc8kRPvRICThuvuxQnxQw"/>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sJIMAsh0QHu7e3GokAbn4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Lu0zeIwQR9awDa7JcQbtPg"/>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WVcLFpC6Q_ysKg.Dd86mn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UFIDo.SpRy2mgSEPf73m5Q"/>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FtpUwPR1ReWNvT5hciqr1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opT8WeDgThuX7TClhXJ9dw"/>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XUJtyv8xR2OEXUapZc5_tg"/>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tR7dVEP9R66S69E4hQZW9Q"/>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l7L1h0XsTieBe12dBjQKDg"/>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cL53ng9mRnSTe8IvteiDFQ"/>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M8ZbrHapSNO4awIjJurML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VdUlb.PGQuKr7Ips_xxgI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Fa5u21wrQgqiAPsHFrI_A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xaLghy2yQbq6Wt0VJqoRB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pHtJLKejT7mUCPMbZUonhA"/>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j31AtAkbTCqJ3oHuNZlx9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UJumYVbWSXSKifn_GAp0n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8macWHk.R2Wtn058xBoz4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jwN96KCbRSyzQhk00dUVC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7xAX6fZ.Tw.AafIfjNKdrg"/>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51FN8XsMSa.s9Es7_pP.0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UddrzQnNRJCBV1BZr1kHow"/>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U_OXns2Sd.Ro.jkbZMCh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8JoXWM1vQMOzRcgPGYH8d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PunghT2eRpmZ.my.jikGp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YEXlcfOEmieE6USlYIxzz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Op_8bNrurR8YNas0dGRq6Q"/>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bNO3j19AXkcdedH_qxSVk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FxLw98kvUMKOu3439xxXng"/>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ln2mHO4FMw3lG2Nb6DOSnA"/>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iRwR8EJUQJ6KAF7ro.ykt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nH4gjI4HCCUYJxneLFrqn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vz5c.4eB2vM7vaN.xjVT8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i7mlAHQxesqD8vkQxni4DQ"/>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CGViie_r4gYPnNBE8H6cy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v_aS2TgRCfcSr5tuli0Khw"/>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6O45emzSjFoLBaNVb9lCh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fVjAj39Xl_72aI5EIAWHzQ"/>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EgGNN63WBd_LvnY4a6F.1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dFJzrgR_sX1D304Y0Jw1T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VExYu2RhC5mdTWRqzqIwXg"/>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pdMEdwQd5HRm7xeeDvDp8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DjXqcGh80AQj7QQnQTsHD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6YB3qJa.7Wfm6JNr8AEFyQ"/>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5dUzp.jG3tP6QZsMktOa0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L4nlgXxxKnB_lcQtLde5BQ"/>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KG4tTh1zeqAQ2VfnNfX9_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lNYz0yhP8p8z4brJdzG0yQ"/>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Rb4VOc.clcm.KeIQuIiPVw"/>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CSWo5oGQPGy0PNT.wpb0E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1beUB3OL4myXQCZVFcypT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UIsUnISt11S5kfawPb0lD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Y_d63D3MNHFmrgi9.86xe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cNxxW9oFTtuVzzghWePqYw"/>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LF7HZ5G3gSvRNT2f2jhGF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rCgrx2YdlFj7S2xBJSajI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3g53lLFiaZUmYSFAj6YeWw"/>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ff3roE4g1j9WuUmsN2eXyQ"/>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ygb_J4hZR.shbsvT21ipG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B_obFcMuEbphgSXQNXVv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Q4vM9cJ5D45c5xvUCYhm6w"/>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7iFzh1PVGEqy8ygORUFS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IKIf2LrSBz4dsmzO48LZKg"/>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qU4AJz_NEW2MsllNmY8s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Z4Xr_zNxSb2jKrbdwCAF8g"/>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BjgJVSkLqkzJZxMPASB2d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D.Z_HHkHcPb2mX_NEIq.E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TPk7t8odIPFDxmVBdVrFG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uRby3YF1E7Td20DYJzkIv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1IFDKU65HrT0If61cZ4HA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2zwDidauaR5Y8OlRxpSLD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xaczKdUDef7Q0nK_qIxQK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YcmCD88Z8519G6xdo.n3A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ugYTfAkVv4NlPwudfg2V9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keDEv40j2RmuH.MQJNjmq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BZJpu8ZhpW2K2xM_KpNdl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04DbgFqJT76LIrVmQ5Pu1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VW0tmJmBYvdb2bqix7rjWQ"/>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ejbeic_y1mSBeOQphQqJLw"/>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Ial_PZtDxXff23m5esuAPA"/>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8xhWKw6of9Dbq5V1lBaQw"/>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toEsM9HmDcjCMVWbmK0Gag"/>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M1Voo2BVwYA04Ie01lLm5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GBRo6rprv0NCrZDGjxQxA"/>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tI.c.lP1t3sqnHlOcb4z8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0inDollJALpQLf8hY0Zhqg"/>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_eRbwL5A9_sL1YSMzU0ov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FOFSKoWINLHRwy1de0cgF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XnwyoJDtRfsiod585wxJnQ"/>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QITU4ZUC2Jmwb15.DlrmJ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mhsOLphqroNhU3UKb89C8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yDFvsZ2UzoxEiZ5zj5s99Q"/>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keOWo_aborZVqim5VaGLK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mQyO.gz2kvRngpqggYD3D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X5jF0mQEmjFIky5U2GCHL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VaF92vHSbGidwUo5y75VH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tyHXjiXFxRV5GGfcUFxSz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m.xL6KQD8B_qRljTtvE9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LXh9.e4UKStRaR9183Mff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R3cof0rVl3z0zN61VBgGt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vEIE79Zgd6Ay7Me7rLDd0Q"/>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jDfid61YAgLuwMb6kR8Qd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VIUGwCqzZNezK5.K1J_MCQ"/>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w9kFOXDYazYdb5pYNfldz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7lQEf4mVTOPCB7wmZlLOdg"/>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wSN1XTHid997aL80l7NLw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gcYLrzPw9P0ljywym_Dyvw"/>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m5s1jf.rV8BgDT3ZXMaPmg"/>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TD256vlvhyEnlhQLNvlA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jW1ZONELovR6Xl51jdoNvQ"/>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llFcXBmmxBk.eJbHzEpwVQ"/>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FpCaNMTAaPv2HvXS3DnITg"/>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5fCUR8PREVMqVT6Fx7oi4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3g6R2EybUBVG9d.2J7RqMg"/>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0QxbYuTftUwMC6YhdQgPx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iQ2MRv5v0inMdCSTZbEJ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5YLaPzAwNz9nUoDvoj1Av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237uOrwjANYHvlgPrlx5ig"/>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cskzF9sPX6YosE_GZfxa_A"/>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B.ZMIDu8dI2EtPcLc87GF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fs.vK1zN1tIOZ8moobuGlA"/>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eyczDyEXI1enaVR1RIhiNg"/>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vUDntCt9mKh0.4YqYAGlJQ"/>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GcgGJSWWvmQsCEU5zjYi0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iM8MrkdL_y3.I.TaO4yf9Q"/>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4lE2.MItpzEm9kGYSHEy2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morvYCHA1dV0sCVdFgpQHw"/>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t4a0CbJLSyN178qZ6G7t3A"/>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zopzoDCnLHxgbRUhIGX5F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aprbnGn4rietgHamVUtvlQ"/>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m2Z_PpnfIKo.GKLyhVM6m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tNpHv1VR1nsMd.kjJ_t65Q"/>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nyK6WLn.tHOR0MFtWOICH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OxL0an_ZRG26kiNGlRkTRQ"/>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jUCTRLVPkmOvD23Uhidzgg"/>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tOCjx3A2VVmqz.GXW1RuKg"/>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uVIaQhMIHdSodj9bMPMU.Q"/>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cNxxW9oFTtuVzzghWePqYw"/>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j1wRcImqRkdMQTgbCgVNJw"/>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gLKlhCScLF.qKRKkGfYmL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pXtWojvJn_CG1.M0c2f4g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GXZ2bhbBWlMoVDFmsyNUjw"/>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vmsTm_IKWm5EMKO5jTm9J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tz0YIWk5S6N50BAOjqP0wA"/>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TOqpV1WWzPA1z18bhEdbag"/>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8dAH8KxqUjODoROvoBUSFA"/>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neVqJvAgD4ppab8gLZC7s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W5AnhqEXoQ79WuW.JKeb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3IgLAu4SzW5J8s7B6OAWg"/>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SmMsuZdYzBypnQtfUYz16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woGQgLYaVmFV_qbnJfmzoQ"/>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vWw_7VRCmexAI229djDEm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rCmA7EDNcT9IKEKdDklOg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rjWcAArxT8qZpCaTNO.DB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_ceGrHlOIKboJVPXMRZsLw"/>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vxUT8RLpg252PWc2ll7wEQ"/>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EHoH3p9YaEhG8aKg6D29p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qQDJHQsB4IlpmWbiO3Fosg"/>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SGULzX9.EqUG3dIuffrjx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J16d_MJdPHDkShERhTl3w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0xOhWPNKHXCbZ8ReEVXR1w"/>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KYQkxMGZNSHpOC8QFE4hc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PPni3KbrvNRcfkmNLS.wy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yczgAh6AGFM8Dx5SzbP9MA"/>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zyVP1u0QYGtCFM6cUH62A"/>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xQBTV0QwJ_vjFpSp5TaYGg"/>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a1aMCS8TDCbdFcHgqi5nfg"/>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1j67JeuUhNU_xTpctKVY2Q"/>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EYyOBc5Q_x4o.VaYTfPdlg"/>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srTMR9_G6GMCixnkJwfAfg"/>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caPNBHU9tBpNPEyZK5Z8N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GHxunuO30EsBGovS2uc24A"/>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CdQE_3BLadkx1Pa7SIXweA"/>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aMn3w5coBxxkJSOMRAngw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tRO.PBVYTzq0wSe8rQpXs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yZMOJGuzUV6lbT7r0IEmq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DbVjhB6jUoVU7b6VkR_un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VYyBXKtoEGe57g9GfWsY0A"/>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g91DGyiZ1oulE85SdHWUt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SNN6cDye1Y6vt_fnNPpESw"/>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5MIctN11B9AElCscOSiK3Q"/>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WkcljqXiASQ0Fo0bohsY7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9awsSl4hLfOSS1mF2Pvfg"/>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xyKPpS5r4zNWqM7m7RuhJ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80Qv5CXuRwCOySyjP73YJw"/>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liMjlyUCC_GlVs9YibMUXw"/>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mZ25_Sq7nC3KRjLzjLTP6Q"/>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8bHe8c.vdnoIgmXhdObqvQ"/>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j6FdEBv4v27FlJF2G4eZww"/>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tXNOkC8DZnVk6I05c5kTZAA"/>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iYNBJyAv6jbygrj1Htqy2w"/>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Qpbeye8qyKnoDwT.Y8Uc3w"/>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VibyddHJUceuhZ61_2tJTw"/>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AiZLCttb3aAcrSH2LxWZ0g"/>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UcgPond5SjXRgRz4GKcVA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BAnSzpmEQeiEtBe2lz4FG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tWvyFlSKzR4jUpRMFra4QfQ"/>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txQBTV0QwJ_vjFpSp5TaYG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x.pOOh3BZueZvwwFPrKhSg"/>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tGHxunuO30EsBGovS2uc24A"/>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tCdQE_3BLadkx1Pa7SIXwe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tk5lcKm4NVVWYRUl_9.4UC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RbE5tJVyALzUpqA0GnRpS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tDwymP1tEYeIlsFnLJ5vJ6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tCohT0eRK3LnGeNAy5kLrr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ob.CE3B_SnGVGywg6CMeWA"/>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tZIBWsVl5UwPI9LssEzV8Fw"/>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brRxG9B.V5_ssl1w8kbF.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9JrP64uhZ3JFZ6hEGSuBF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c1l6eDnyH9Q0OxZuYd11JA"/>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c0cHBJYYFCAXI8IdtKsExQ"/>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D1KDnU84RiKmI8Keu3oIiA"/>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pqIc3HqObPZEp5f05WW1k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8PL0JO4MK2yFyvRiHO7m3g"/>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T5Hv_tZCaLaxeK8svdxQi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E..CfwWSqWMnqP3TYzq0w"/>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SEDBHJyt.ZYLv_oAZcbwRQ"/>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47Sq.MGgwMo.3z5jBWD62w"/>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sJm8bI8It4mxfUFjck1xg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81U.ezh7KGR7Frv5LtKYr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4GQJlPJlgJ1jaYVh1NAFvA"/>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EqqLElwvF.fdAjoWW4mK2A"/>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349o3vqJh3DP5dJuRScTA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3PKayq2YUDA3RnOsAPzECQ"/>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JU94na6ajs0ftRm47T0ZP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wQ3RltkbSCs86lLwZfubX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XoIMtqnsS_y.tUHILHGukw"/>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XHtFmleEYfgDFCCLkf2Xnw"/>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f_YF_PU8.drK91a76qksww"/>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Cw44UhnxnpvgxaphUPAnVQ"/>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lYieHsydF84fX.u69lwHTw"/>
</p:tagLst>
</file>

<file path=ppt/tags/tag384.xml><?xml version="1.0" encoding="utf-8"?>
<p:tagLst xmlns:a="http://schemas.openxmlformats.org/drawingml/2006/main" xmlns:r="http://schemas.openxmlformats.org/officeDocument/2006/relationships" xmlns:p="http://schemas.openxmlformats.org/presentationml/2006/main">
  <p:tag name="THINKCELLSHAPEDONOTDELETE" val="tI978VaROMTL_WQfaT30fpw"/>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fhnBfAz9fdZ9TdMXw5wPVg"/>
</p:tagLst>
</file>

<file path=ppt/tags/tag386.xml><?xml version="1.0" encoding="utf-8"?>
<p:tagLst xmlns:a="http://schemas.openxmlformats.org/drawingml/2006/main" xmlns:r="http://schemas.openxmlformats.org/officeDocument/2006/relationships" xmlns:p="http://schemas.openxmlformats.org/presentationml/2006/main">
  <p:tag name="THINKCELLSHAPEDONOTDELETE" val="txMuDum_1.qGSjKJRD.emLg"/>
</p:tagLst>
</file>

<file path=ppt/tags/tag387.xml><?xml version="1.0" encoding="utf-8"?>
<p:tagLst xmlns:a="http://schemas.openxmlformats.org/drawingml/2006/main" xmlns:r="http://schemas.openxmlformats.org/officeDocument/2006/relationships" xmlns:p="http://schemas.openxmlformats.org/presentationml/2006/main">
  <p:tag name="THINKCELLSHAPEDONOTDELETE" val="t8.0nP9FQr24PgLIGPogIvg"/>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xizZtoa96qSl9DYupZDdqA"/>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vROb6U4HQw.6DQLgFDA8yw"/>
</p:tagLst>
</file>

<file path=ppt/tags/tag390.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3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2.xml><?xml version="1.0" encoding="utf-8"?>
<p:tagLst xmlns:a="http://schemas.openxmlformats.org/drawingml/2006/main" xmlns:r="http://schemas.openxmlformats.org/officeDocument/2006/relationships" xmlns:p="http://schemas.openxmlformats.org/presentationml/2006/main">
  <p:tag name="THINKCELLSHAPEDONOTDELETE" val="t0YiNuIaKSfu3lSobjjVZJw"/>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395.xml><?xml version="1.0" encoding="utf-8"?>
<p:tagLst xmlns:a="http://schemas.openxmlformats.org/drawingml/2006/main" xmlns:r="http://schemas.openxmlformats.org/officeDocument/2006/relationships" xmlns:p="http://schemas.openxmlformats.org/presentationml/2006/main">
  <p:tag name="THINKCELLSHAPEDONOTDELETE" val="tswzdIo8XXwb5yWOOBurJsA"/>
</p:tagLst>
</file>

<file path=ppt/tags/tag396.xml><?xml version="1.0" encoding="utf-8"?>
<p:tagLst xmlns:a="http://schemas.openxmlformats.org/drawingml/2006/main" xmlns:r="http://schemas.openxmlformats.org/officeDocument/2006/relationships" xmlns:p="http://schemas.openxmlformats.org/presentationml/2006/main">
  <p:tag name="THINKCELLSHAPEDONOTDELETE" val="tyzX1dBO8laIZWIg2y3pRTA"/>
</p:tagLst>
</file>

<file path=ppt/tags/tag397.xml><?xml version="1.0" encoding="utf-8"?>
<p:tagLst xmlns:a="http://schemas.openxmlformats.org/drawingml/2006/main" xmlns:r="http://schemas.openxmlformats.org/officeDocument/2006/relationships" xmlns:p="http://schemas.openxmlformats.org/presentationml/2006/main">
  <p:tag name="THINKCELLSHAPEDONOTDELETE" val="tnrQKlub8e1k8.sGMjgUE1A"/>
</p:tagLst>
</file>

<file path=ppt/tags/tag398.xml><?xml version="1.0" encoding="utf-8"?>
<p:tagLst xmlns:a="http://schemas.openxmlformats.org/drawingml/2006/main" xmlns:r="http://schemas.openxmlformats.org/officeDocument/2006/relationships" xmlns:p="http://schemas.openxmlformats.org/presentationml/2006/main">
  <p:tag name="THINKCELLSHAPEDONOTDELETE" val="t_PoMxXQEHEgm.MI2ESGmxg"/>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vTmRUCi8SslgJ3R_uU8h1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ifn1jwPZSqaRGI6ybHl9iQ"/>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4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2.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4.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8.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SuKyVJiPQXaflcugDZuK5g"/>
</p:tagLst>
</file>

<file path=ppt/tags/tag410.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2.xml><?xml version="1.0" encoding="utf-8"?>
<p:tagLst xmlns:a="http://schemas.openxmlformats.org/drawingml/2006/main" xmlns:r="http://schemas.openxmlformats.org/officeDocument/2006/relationships" xmlns:p="http://schemas.openxmlformats.org/presentationml/2006/main">
  <p:tag name="THINKCELLSHAPEDONOTDELETE" val="t9G1jErmrR7m_OHn0E9bYdQ"/>
</p:tagLst>
</file>

<file path=ppt/tags/tag4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OPS.L9msTjuHWQzhqzANo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aALvjMffSFS241sAcjE5J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Xq.1IWlrRTuypqPNnN57e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ielOWuBsQAu.BluDeKoAc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m3fyKd8cTBa_xz0O.bLbR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6mjNKUaSveiRolgn5CCf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eUdXfup3Tf6AjvNCCGzy2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6_FTGnShRsaYhitjZrnbR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K.fJAaqRcOU2.f8IRe.j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fqQvrUQWQDWygZixwP9jz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c3_.UrHfQ3mpUmN6aIW5U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6K7xLIZ3SBqq1CnKJ7.Zz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cjNwdBxFTr6udwkGXm.nV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icJbWf4WSzq81H_HoPpvj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mfZVZxviQUGDflw7QHvsrg"/>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9LJx6uBQSC2ttFMcNBDv7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FOyVPmmkM6J.vowXnurMlg"/>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i2zoklM_9J0ogH4BfrwF1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RwZ9KZ5t81o49TRTy1_xv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21Sy4KgBhDB0._q.zgf9F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036DORBb2RDEWaXo97VT.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1KYWT7stvyIGsXD1BE2e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zAymf109SUaEcUZEaKao.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Sbdn3cRP22.hMBF7HqOmn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5NDZbBViQamPTNiW586u9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sDC4hXDCRiSXd7EduN2Ip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7SG2heiFQlm6zX3r6g54q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1eisfiAShaTq6Gq8jpLE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Ey53YtgyQ5a97eQEYjRIgg"/>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wLmuAxqEThyncxxu.pjeF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YqrB4ezgQFSlYtY7xDLm9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I7GzVintS5qsbyXbrwZ5Gg"/>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nPmMH1sURPaeThVVLC9nZ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e9Z0Z3muTHi02nCjxed2U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l.z66N2xRYyHtI6eMNfC_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QoADp02WSI6jAGBj0MT1U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EyAT6vXNRa.p2UxQUx6HX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ov35gKnHSh.rtIiCFNgpp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_4DtwXnqRPGOzNzP3wFGQ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SAOW2umQH2qPzTCkDIah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ZauDo0MNQtWnWZ.Ul8jaN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OW.SX398QZOjgeKcEism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_TZZnpWhT5C_7LXgVDiXP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CGShY6JpSu6tY9jPSNZ4d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1UW08HNBRLSUmhQNpkgmF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S6uzddhQStSIPGFdyOgsLA"/>
</p:tagLst>
</file>

<file path=ppt/theme/theme1.xml><?xml version="1.0" encoding="utf-8"?>
<a:theme xmlns:a="http://schemas.openxmlformats.org/drawingml/2006/main" name="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triangle"/>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3BD19044-7A52-49FD-9A22-260BFE904161}" vid="{EEDE385D-03ED-44FB-A913-A17903AE6AF2}"/>
    </a:ext>
  </a:extLst>
</a:theme>
</file>

<file path=ppt/theme/theme10.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triangle"/>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3BD19044-7A52-49FD-9A22-260BFE904161}" vid="{EEDE385D-03ED-44FB-A913-A17903AE6AF2}"/>
    </a:ext>
  </a:extLst>
</a:theme>
</file>

<file path=ppt/theme/theme3.xml><?xml version="1.0" encoding="utf-8"?>
<a:theme xmlns:a="http://schemas.openxmlformats.org/drawingml/2006/main" name="2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2" id="{51C3FA08-7F40-4C3C-8967-A64D066DCED8}" vid="{8434162A-B108-4A72-9728-C29A16A2CA5F}"/>
    </a:ext>
  </a:extLst>
</a:theme>
</file>

<file path=ppt/theme/theme4.xml><?xml version="1.0" encoding="utf-8"?>
<a:theme xmlns:a="http://schemas.openxmlformats.org/drawingml/2006/main" name="3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triangle"/>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3BD19044-7A52-49FD-9A22-260BFE904161}" vid="{EEDE385D-03ED-44FB-A913-A17903AE6AF2}"/>
    </a:ext>
  </a:extLst>
</a:theme>
</file>

<file path=ppt/theme/theme5.xml><?xml version="1.0" encoding="utf-8"?>
<a:theme xmlns:a="http://schemas.openxmlformats.org/drawingml/2006/main" name="4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3BD19044-7A52-49FD-9A22-260BFE904161}" vid="{EEDE385D-03ED-44FB-A913-A17903AE6AF2}"/>
    </a:ext>
  </a:extLst>
</a:theme>
</file>

<file path=ppt/theme/theme6.xml><?xml version="1.0" encoding="utf-8"?>
<a:theme xmlns:a="http://schemas.openxmlformats.org/drawingml/2006/main" name="5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tailEnd type="none"/>
        </a:ln>
        <a:effectLst/>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lnDef>
      <a:spPr>
        <a:ln>
          <a:solidFill>
            <a:schemeClr val="tx1"/>
          </a:solidFill>
          <a:tailEnd type="triangle"/>
        </a:ln>
        <a:effectLst/>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3BD19044-7A52-49FD-9A22-260BFE904161}" vid="{EEDE385D-03ED-44FB-A913-A17903AE6AF2}"/>
    </a:ext>
  </a:extLst>
</a:theme>
</file>

<file path=ppt/theme/theme7.xml><?xml version="1.0" encoding="utf-8"?>
<a:theme xmlns:a="http://schemas.openxmlformats.org/drawingml/2006/main" name="6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0878EF8A-907D-4933-8CCA-1E6514223A02}" vid="{D9396B17-E031-4DF4-B493-526B78FB660B}"/>
    </a:ext>
  </a:extLst>
</a:theme>
</file>

<file path=ppt/theme/theme8.xml><?xml version="1.0" encoding="utf-8"?>
<a:theme xmlns:a="http://schemas.openxmlformats.org/drawingml/2006/main" name="7_Präsentationen quer Professur">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0878EF8A-907D-4933-8CCA-1E6514223A02}" vid="{D9396B17-E031-4DF4-B493-526B78FB660B}"/>
    </a:ext>
  </a:extLst>
</a:theme>
</file>

<file path=ppt/theme/theme9.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Formular Präsentationen</Template>
  <TotalTime>0</TotalTime>
  <Words>4996</Words>
  <Application>Microsoft Office PowerPoint</Application>
  <PresentationFormat>Bildschirmpräsentation (4:3)</PresentationFormat>
  <Paragraphs>1120</Paragraphs>
  <Slides>53</Slides>
  <Notes>6</Notes>
  <HiddenSlides>4</HiddenSlides>
  <MMClips>0</MMClips>
  <ScaleCrop>false</ScaleCrop>
  <HeadingPairs>
    <vt:vector size="8" baseType="variant">
      <vt:variant>
        <vt:lpstr>Verwendete Schriftarten</vt:lpstr>
      </vt:variant>
      <vt:variant>
        <vt:i4>9</vt:i4>
      </vt:variant>
      <vt:variant>
        <vt:lpstr>Design</vt:lpstr>
      </vt:variant>
      <vt:variant>
        <vt:i4>8</vt:i4>
      </vt:variant>
      <vt:variant>
        <vt:lpstr>Eingebettete OLE-Server</vt:lpstr>
      </vt:variant>
      <vt:variant>
        <vt:i4>2</vt:i4>
      </vt:variant>
      <vt:variant>
        <vt:lpstr>Folientitel</vt:lpstr>
      </vt:variant>
      <vt:variant>
        <vt:i4>53</vt:i4>
      </vt:variant>
    </vt:vector>
  </HeadingPairs>
  <TitlesOfParts>
    <vt:vector size="72" baseType="lpstr">
      <vt:lpstr>SimSun</vt:lpstr>
      <vt:lpstr>Arial</vt:lpstr>
      <vt:lpstr>Arial </vt:lpstr>
      <vt:lpstr>Arial Black</vt:lpstr>
      <vt:lpstr>Calibri</vt:lpstr>
      <vt:lpstr>Courier New</vt:lpstr>
      <vt:lpstr>Symbol</vt:lpstr>
      <vt:lpstr>Times New Roman</vt:lpstr>
      <vt:lpstr>Wingdings</vt:lpstr>
      <vt:lpstr>Präsentationen quer Professur</vt:lpstr>
      <vt:lpstr>1_Präsentationen quer Professur</vt:lpstr>
      <vt:lpstr>2_Präsentationen quer Professur</vt:lpstr>
      <vt:lpstr>3_Präsentationen quer Professur</vt:lpstr>
      <vt:lpstr>4_Präsentationen quer Professur</vt:lpstr>
      <vt:lpstr>5_Präsentationen quer Professur</vt:lpstr>
      <vt:lpstr>6_Präsentationen quer Professur</vt:lpstr>
      <vt:lpstr>7_Präsentationen quer Professur</vt:lpstr>
      <vt:lpstr>think-cell Folie</vt:lpstr>
      <vt:lpstr>Chart</vt:lpstr>
      <vt:lpstr>Innovationen von und mit Lieferanten erschließen:  Warum und wie die öffentliche Beschaffung strategisch gestärkt werden kann</vt:lpstr>
      <vt:lpstr>Agenda</vt:lpstr>
      <vt:lpstr>Öffentliche Beschaffung ist strategisch</vt:lpstr>
      <vt:lpstr>Öffentliche Beschaffung ist strategisch</vt:lpstr>
      <vt:lpstr>Öffentliche Beschaffung hat einen erheblichen Einfluss auf verschiedenste Branchen</vt:lpstr>
      <vt:lpstr>… oder doch nicht?</vt:lpstr>
      <vt:lpstr>Tatsächlich hat der Wettbewerb bei Vergaben öffentlicher Aufträge in den letzten 10 Jahren abgenommen</vt:lpstr>
      <vt:lpstr>Innovative Beschaffung gelingt nur mit innovativen Lieferanten </vt:lpstr>
      <vt:lpstr>Agenda</vt:lpstr>
      <vt:lpstr>Lieferanteninnovationen sind besonders für den öffentlichen Sektor relevant</vt:lpstr>
      <vt:lpstr>Orientierung am Beschaffungsmarkt zur Erschließung von Lieferanteninnovationen</vt:lpstr>
      <vt:lpstr>Es gibt Lieferanteninnovationen am Beschaffungsmarkt…</vt:lpstr>
      <vt:lpstr>… und diese tragen dazu bei, innovative staatliche Dienstleistungen zu schaffen (Bsp. Estland)</vt:lpstr>
      <vt:lpstr>Innovative Beschaffung gelingt nur mit innovativen Lieferanten </vt:lpstr>
      <vt:lpstr>Vergaberecht ist Voraussetzung innovativer Beschaffung</vt:lpstr>
      <vt:lpstr>Empirische Ergebnisse zeigen negative Effekte der reinen Fokussierung auf den niedrigsten Preis </vt:lpstr>
      <vt:lpstr>Agenda</vt:lpstr>
      <vt:lpstr>Innovativer Vergabewettbewerb muss implementiert werden</vt:lpstr>
      <vt:lpstr>Innovativer Vergabewettbewerb muss implementiert werden</vt:lpstr>
      <vt:lpstr>Innovative Beschaffung muss ermöglicht werden</vt:lpstr>
      <vt:lpstr>Innovative Beschaffung muss ermöglicht werden</vt:lpstr>
      <vt:lpstr>Innovative Beschaffung muss ermöglicht werden  Kompetenzen öffentlicher Einkäufer/innen ausbauen &amp; nutzen</vt:lpstr>
      <vt:lpstr>Innovative Beschaffung muss ermöglicht werden</vt:lpstr>
      <vt:lpstr>Innovative Beschaffung ist mehr als Vergabe</vt:lpstr>
      <vt:lpstr>Standards im Beschaffungsprozess:  KOINNO-Tool zur Verbesserung der Marktorientierung</vt:lpstr>
      <vt:lpstr>Agenda</vt:lpstr>
      <vt:lpstr>Gesamtrahmen des Standardisierungsvorhabens mit KOINNO</vt:lpstr>
      <vt:lpstr>Standardisierungen – Effekt auf Innovationen</vt:lpstr>
      <vt:lpstr>Agenda</vt:lpstr>
      <vt:lpstr>Was wissen wir zum Einsatz der Markterkundung in der öffentlichen Beschaffungspraxis?</vt:lpstr>
      <vt:lpstr>FF1: Wie ist der aktuelle Forschungsstand zur Markterkundung insgesamt und speziell in der öffentlichen Beschaffung?</vt:lpstr>
      <vt:lpstr>Erkenntnisse aus der Literaturanalyse zur Markterkundung</vt:lpstr>
      <vt:lpstr>Erkenntnisse der Analyse vergaberechtlicher Grundlagen und Entscheidungen zur Markterkundung</vt:lpstr>
      <vt:lpstr>Der inhaltliche Fokus der Markterkundung kann vielseitig sein…</vt:lpstr>
      <vt:lpstr>Die Markterkundung kann reaktiv erfolgen</vt:lpstr>
      <vt:lpstr>Die Markterkundung kann initiativ erfolgen</vt:lpstr>
      <vt:lpstr>Entwicklung eines Analyserasters zur Untersuchung der Markterkundung in der Beschaffungspraxis</vt:lpstr>
      <vt:lpstr>FF2: Inwiefern wird die Markterkundung heute in der öffentlichen Beschaffung eingesetzt?</vt:lpstr>
      <vt:lpstr>Befunde – Itembatterie 3 – Arten der Markterkundung (1/2)</vt:lpstr>
      <vt:lpstr>Befunde – Itembatterie 3 – Arten der Markterkundung (2/2)</vt:lpstr>
      <vt:lpstr>PowerPoint-Präsentation</vt:lpstr>
      <vt:lpstr>PowerPoint-Präsentation</vt:lpstr>
      <vt:lpstr>FF3: Welche Maßnahmen werden für eine verbesserte Markterkundung in der öffentlichen Beschaffung in Betracht gezogen?</vt:lpstr>
      <vt:lpstr>Parallelisierung von Bedarfsplanung und Markterkundung</vt:lpstr>
      <vt:lpstr>Agenda</vt:lpstr>
      <vt:lpstr>Einordnung des Fortschritts im Design-Thinking Prozess</vt:lpstr>
      <vt:lpstr>Ziel und Zweck der Erarbeitung eines Tools zur Markterkundung</vt:lpstr>
      <vt:lpstr>Das „Einkaufschachbrett“ als Inspiration für Strategien und Ansätze in der Markterkundung…</vt:lpstr>
      <vt:lpstr>Markterkundungs-Board – Basis-Strategien der Markterkundung</vt:lpstr>
      <vt:lpstr>Fragen für die Einordnung auf dem Board</vt:lpstr>
      <vt:lpstr>Markterkundungs-Board – Methoden &amp; Instrumente</vt:lpstr>
      <vt:lpstr>These (3): Innovative Beschaffung ist mehr als Vergabe Nutzung von Innovationsintermediären</vt:lpstr>
      <vt:lpstr>Öffentliche Auftraggeber scheinen Lieferanteninnovationen noch nicht ausreichend zu erschließen</vt:lpstr>
    </vt:vector>
  </TitlesOfParts>
  <Company>Hochschule der Bundeswehr München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dc:title>
  <dc:creator>FoRMöB</dc:creator>
  <cp:lastModifiedBy>Hendrik Bangert</cp:lastModifiedBy>
  <cp:revision>370</cp:revision>
  <cp:lastPrinted>2023-02-27T16:06:21Z</cp:lastPrinted>
  <dcterms:created xsi:type="dcterms:W3CDTF">2018-09-10T13:21:02Z</dcterms:created>
  <dcterms:modified xsi:type="dcterms:W3CDTF">2024-05-11T07:25:21Z</dcterms:modified>
</cp:coreProperties>
</file>