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78" r:id="rId3"/>
    <p:sldId id="279" r:id="rId4"/>
    <p:sldId id="280" r:id="rId5"/>
    <p:sldId id="281" r:id="rId6"/>
    <p:sldId id="283" r:id="rId7"/>
    <p:sldId id="284" r:id="rId8"/>
    <p:sldId id="286" r:id="rId9"/>
    <p:sldId id="285" r:id="rId10"/>
    <p:sldId id="282" r:id="rId11"/>
    <p:sldId id="287" r:id="rId12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1C9"/>
    <a:srgbClr val="8CE3F8"/>
    <a:srgbClr val="8EEAF6"/>
    <a:srgbClr val="A39F94"/>
    <a:srgbClr val="E6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77200" autoAdjust="0"/>
  </p:normalViewPr>
  <p:slideViewPr>
    <p:cSldViewPr snapToGrid="0">
      <p:cViewPr>
        <p:scale>
          <a:sx n="100" d="100"/>
          <a:sy n="100" d="100"/>
        </p:scale>
        <p:origin x="198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CD2A-9879-486F-8625-0D4C4410D1A8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203E-9E0A-47CC-91F8-6E28961FF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98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70901"/>
      </p:ext>
    </p:extLst>
  </p:cSld>
  <p:clrMapOvr>
    <a:masterClrMapping/>
  </p:clrMapOvr>
  <p:transition spd="slow" advTm="2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639688"/>
      </p:ext>
    </p:extLst>
  </p:cSld>
  <p:clrMapOvr>
    <a:masterClrMapping/>
  </p:clrMapOvr>
  <p:transition spd="slow" advTm="2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269102"/>
      </p:ext>
    </p:extLst>
  </p:cSld>
  <p:clrMapOvr>
    <a:masterClrMapping/>
  </p:clrMapOvr>
  <p:transition spd="slow" advTm="2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469612"/>
      </p:ext>
    </p:extLst>
  </p:cSld>
  <p:clrMapOvr>
    <a:masterClrMapping/>
  </p:clrMapOvr>
  <p:transition spd="slow" advTm="2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162022"/>
      </p:ext>
    </p:extLst>
  </p:cSld>
  <p:clrMapOvr>
    <a:masterClrMapping/>
  </p:clrMapOvr>
  <p:transition spd="slow" advTm="2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516687"/>
      </p:ext>
    </p:extLst>
  </p:cSld>
  <p:clrMapOvr>
    <a:masterClrMapping/>
  </p:clrMapOvr>
  <p:transition spd="slow" advTm="2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320126"/>
      </p:ext>
    </p:extLst>
  </p:cSld>
  <p:clrMapOvr>
    <a:masterClrMapping/>
  </p:clrMapOvr>
  <p:transition spd="slow" advTm="2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902489"/>
      </p:ext>
    </p:extLst>
  </p:cSld>
  <p:clrMapOvr>
    <a:masterClrMapping/>
  </p:clrMapOvr>
  <p:transition spd="slow" advTm="2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328696"/>
      </p:ext>
    </p:extLst>
  </p:cSld>
  <p:clrMapOvr>
    <a:masterClrMapping/>
  </p:clrMapOvr>
  <p:transition spd="slow" advTm="2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997970"/>
      </p:ext>
    </p:extLst>
  </p:cSld>
  <p:clrMapOvr>
    <a:masterClrMapping/>
  </p:clrMapOvr>
  <p:transition spd="slow" advTm="2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705106"/>
      </p:ext>
    </p:extLst>
  </p:cSld>
  <p:clrMapOvr>
    <a:masterClrMapping/>
  </p:clrMapOvr>
  <p:transition spd="slow" advTm="2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933-7CDA-4218-9532-5C441EF3BEBB}" type="datetimeFigureOut">
              <a:rPr lang="de-DE" smtClean="0"/>
              <a:t>10.05.2024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7E278-CEBD-4213-AF27-02B00E416F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03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1" y="1911854"/>
            <a:ext cx="5929010" cy="4446757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7049431" y="1911853"/>
            <a:ext cx="4256468" cy="444675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1 von 73 geförderten Modellprojekten des Bundministeriums für Wohnen, Stadtentwicklung und Bauwesen (BMWSB)</a:t>
            </a:r>
          </a:p>
          <a:p>
            <a:pPr marL="182563" indent="-18256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Fördermittel in Höhe 4,6 </a:t>
            </a:r>
            <a:r>
              <a:rPr lang="de-DE" sz="1600" dirty="0" smtClean="0">
                <a:latin typeface="DIN Next LT Pro" panose="020B0503020203050203" pitchFamily="34" charset="0"/>
              </a:rPr>
              <a:t>Mio</a:t>
            </a:r>
            <a:r>
              <a:rPr lang="de-DE" sz="1600" dirty="0" smtClean="0">
                <a:latin typeface="DIN Next LT Pro" panose="020B0503020203050203" pitchFamily="34" charset="0"/>
              </a:rPr>
              <a:t>.</a:t>
            </a:r>
            <a:r>
              <a:rPr lang="de-DE" sz="1600" dirty="0">
                <a:latin typeface="DIN Next LT Pro" panose="020B0503020203050203" pitchFamily="34" charset="0"/>
              </a:rPr>
              <a:t> </a:t>
            </a:r>
            <a:r>
              <a:rPr lang="de-DE" sz="1600" dirty="0" smtClean="0">
                <a:latin typeface="DIN Next LT Pro" panose="020B0503020203050203" pitchFamily="34" charset="0"/>
              </a:rPr>
              <a:t>€ (Einbeck)</a:t>
            </a:r>
            <a:endParaRPr lang="de-DE" sz="1600" dirty="0" smtClean="0">
              <a:latin typeface="DIN Next LT Pro" panose="020B0503020203050203" pitchFamily="34" charset="0"/>
            </a:endParaRPr>
          </a:p>
          <a:p>
            <a:pPr marL="182563" indent="-18256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5 </a:t>
            </a:r>
            <a:r>
              <a:rPr lang="de-DE" sz="1600" dirty="0" smtClean="0">
                <a:latin typeface="DIN Next LT Pro" panose="020B0503020203050203" pitchFamily="34" charset="0"/>
              </a:rPr>
              <a:t>Jahre </a:t>
            </a:r>
            <a:r>
              <a:rPr lang="de-DE" sz="1600" dirty="0" smtClean="0">
                <a:latin typeface="DIN Next LT Pro" panose="020B0503020203050203" pitchFamily="34" charset="0"/>
              </a:rPr>
              <a:t>Zeit - Projektlaufzeit bis 31.12.2026</a:t>
            </a:r>
            <a:br>
              <a:rPr lang="de-DE" sz="1600" dirty="0" smtClean="0">
                <a:latin typeface="DIN Next LT Pro" panose="020B0503020203050203" pitchFamily="34" charset="0"/>
              </a:rPr>
            </a:br>
            <a:r>
              <a:rPr lang="de-DE" sz="1600" dirty="0" smtClean="0">
                <a:latin typeface="DIN Next LT Pro" panose="020B0503020203050203" pitchFamily="34" charset="0"/>
              </a:rPr>
              <a:t>seit 01.06.2024 in der Umsetzungsphase</a:t>
            </a:r>
            <a:endParaRPr lang="de-DE" sz="1600" dirty="0" smtClean="0">
              <a:latin typeface="DIN Next LT Pro" panose="020B0503020203050203" pitchFamily="34" charset="0"/>
            </a:endParaRPr>
          </a:p>
          <a:p>
            <a:pPr marL="182563" indent="-18256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DIN Next LT Pro" panose="020B0503020203050203" pitchFamily="34" charset="0"/>
              </a:rPr>
              <a:t>5</a:t>
            </a:r>
            <a:r>
              <a:rPr lang="de-DE" sz="1600" dirty="0" smtClean="0">
                <a:latin typeface="DIN Next LT Pro" panose="020B0503020203050203" pitchFamily="34" charset="0"/>
              </a:rPr>
              <a:t> Teilprojekte (inkl. Strategie)</a:t>
            </a:r>
          </a:p>
          <a:p>
            <a:pPr marL="182563" indent="-18256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4,75 Vollzeitäquivalente</a:t>
            </a:r>
          </a:p>
          <a:p>
            <a:pPr marL="182563" indent="-18256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46 </a:t>
            </a:r>
            <a:r>
              <a:rPr lang="de-DE" sz="1600" dirty="0" smtClean="0">
                <a:latin typeface="DIN Next LT Pro" panose="020B0503020203050203" pitchFamily="34" charset="0"/>
              </a:rPr>
              <a:t>Ortsteile + 1 Kernstadt</a:t>
            </a:r>
            <a:endParaRPr lang="de-DE" sz="1600" dirty="0" smtClean="0">
              <a:latin typeface="DIN Next LT Pro" panose="020B0503020203050203" pitchFamily="34" charset="0"/>
            </a:endParaRPr>
          </a:p>
          <a:p>
            <a:pPr marL="182563" indent="-18256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31 Tsd.  </a:t>
            </a:r>
            <a:r>
              <a:rPr lang="de-DE" sz="1600" dirty="0" err="1" smtClean="0">
                <a:latin typeface="DIN Next LT Pro" panose="020B0503020203050203" pitchFamily="34" charset="0"/>
              </a:rPr>
              <a:t>Einwohner:innen</a:t>
            </a:r>
            <a:endParaRPr lang="de-DE" sz="1600" dirty="0" smtClean="0">
              <a:latin typeface="DIN Next LT Pro" panose="020B050302020305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800" i="1" dirty="0">
              <a:latin typeface="DIN Next LT Pro" panose="020B0503020203050203" pitchFamily="34" charset="0"/>
            </a:endParaRPr>
          </a:p>
          <a:p>
            <a:r>
              <a:rPr lang="de-DE" sz="1800" b="1" dirty="0" smtClean="0">
                <a:latin typeface="DIN Next LT Pro" panose="020B0503020203050203" pitchFamily="34" charset="0"/>
              </a:rPr>
              <a:t>Unzählige Möglichkeiten.</a:t>
            </a:r>
          </a:p>
        </p:txBody>
      </p:sp>
    </p:spTree>
    <p:extLst>
      <p:ext uri="{BB962C8B-B14F-4D97-AF65-F5344CB8AC3E}">
        <p14:creationId xmlns:p14="http://schemas.microsoft.com/office/powerpoint/2010/main" val="17954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1" y="1911855"/>
            <a:ext cx="3623966" cy="44736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87559" y="2225088"/>
            <a:ext cx="63183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DIN Next LT Pro" panose="020B0503020203050203" pitchFamily="34" charset="0"/>
              </a:rPr>
              <a:t>FAZIT</a:t>
            </a:r>
            <a:r>
              <a:rPr lang="de-DE" sz="1600" dirty="0" smtClean="0">
                <a:latin typeface="DIN Next LT Pro" panose="020B0503020203050203" pitchFamily="34" charset="0"/>
              </a:rPr>
              <a:t> - Der </a:t>
            </a:r>
            <a:r>
              <a:rPr lang="de-DE" sz="1600" b="1" dirty="0" err="1" smtClean="0">
                <a:latin typeface="DIN Next LT Pro" panose="020B0503020203050203" pitchFamily="34" charset="0"/>
              </a:rPr>
              <a:t>KOINNOvationsplatz</a:t>
            </a:r>
            <a:r>
              <a:rPr lang="de-DE" sz="1600" dirty="0" smtClean="0">
                <a:latin typeface="DIN Next LT Pro" panose="020B0503020203050203" pitchFamily="34" charset="0"/>
              </a:rPr>
              <a:t> überzeugt aus Sicht als</a:t>
            </a:r>
          </a:p>
          <a:p>
            <a:r>
              <a:rPr lang="de-DE" sz="1600" dirty="0" smtClean="0">
                <a:latin typeface="DIN Next LT Pro" panose="020B0503020203050203" pitchFamily="34" charset="0"/>
              </a:rPr>
              <a:t>Challenge-Geber mit </a:t>
            </a:r>
          </a:p>
          <a:p>
            <a:endParaRPr lang="de-DE" sz="1600" dirty="0">
              <a:latin typeface="DIN Next LT Pro" panose="020B050302020305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Markterkundung entlang der eigenen Bedürfnisse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Spezifizierung nicht an Hersteller, sondern an Lösungen die das Ziel erreichen lassen</a:t>
            </a:r>
            <a:br>
              <a:rPr lang="de-DE" sz="1600" dirty="0" smtClean="0">
                <a:latin typeface="DIN Next LT Pro" panose="020B0503020203050203" pitchFamily="34" charset="0"/>
              </a:rPr>
            </a:br>
            <a:r>
              <a:rPr lang="de-DE" sz="1600" i="1" dirty="0" smtClean="0">
                <a:latin typeface="DIN Next LT Pro" panose="020B0503020203050203" pitchFamily="34" charset="0"/>
              </a:rPr>
              <a:t>bei Smart City -&gt; OPEN-Source Anforderung entsprechen, Zahlungen direkt an den Verkäufer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offene Fragestellungen möglich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Potenzial zur Weiterentwicklung</a:t>
            </a:r>
            <a:br>
              <a:rPr lang="de-DE" sz="1600" dirty="0" smtClean="0">
                <a:latin typeface="DIN Next LT Pro" panose="020B0503020203050203" pitchFamily="34" charset="0"/>
              </a:rPr>
            </a:br>
            <a:r>
              <a:rPr lang="de-DE" sz="1600" dirty="0" smtClean="0">
                <a:latin typeface="DIN Next LT Pro" panose="020B0503020203050203" pitchFamily="34" charset="0"/>
              </a:rPr>
              <a:t>-&gt; Dokumentation/ Zusammenfassung für das spätere Vergabeverfahren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Verknüpfung zum KOINNO Kompetenzzentrum</a:t>
            </a:r>
            <a:br>
              <a:rPr lang="de-DE" sz="1600" dirty="0" smtClean="0">
                <a:latin typeface="DIN Next LT Pro" panose="020B0503020203050203" pitchFamily="34" charset="0"/>
              </a:rPr>
            </a:br>
            <a:r>
              <a:rPr lang="de-DE" sz="1600" dirty="0" smtClean="0">
                <a:latin typeface="DIN Next LT Pro" panose="020B0503020203050203" pitchFamily="34" charset="0"/>
              </a:rPr>
              <a:t>-&gt; hilfreiche Angebote rund um das Thema Vergabe</a:t>
            </a:r>
            <a:br>
              <a:rPr lang="de-DE" sz="1600" dirty="0" smtClean="0">
                <a:latin typeface="DIN Next LT Pro" panose="020B0503020203050203" pitchFamily="34" charset="0"/>
              </a:rPr>
            </a:br>
            <a:r>
              <a:rPr lang="de-DE" sz="1600" dirty="0" smtClean="0">
                <a:latin typeface="DIN Next LT Pro" panose="020B0503020203050203" pitchFamily="34" charset="0"/>
              </a:rPr>
              <a:t>mit Toolbox, Bewertungsmethoden-Lotse, Fristenassistent u.v.m.</a:t>
            </a:r>
            <a:endParaRPr lang="de-DE" dirty="0" smtClean="0">
              <a:latin typeface="DIN Next LT Pro" panose="020B05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98946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493" y="3776996"/>
            <a:ext cx="1255885" cy="1255885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89421" y="5267865"/>
            <a:ext cx="3696031" cy="7321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i="1" dirty="0" err="1">
                <a:latin typeface="DIN Next LT Pro" panose="020B0503020203050203" pitchFamily="34" charset="0"/>
              </a:rPr>
              <a:t>Smart.City.Einbeck</a:t>
            </a:r>
            <a:endParaRPr lang="de-DE" sz="3200" i="1" dirty="0">
              <a:latin typeface="DIN Next LT Pro" panose="020B050302020305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023" y="3661162"/>
            <a:ext cx="1371719" cy="1371719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7609868" y="5267865"/>
            <a:ext cx="3696031" cy="7321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i="1" dirty="0">
                <a:latin typeface="DIN Next LT Pro" panose="020B0503020203050203" pitchFamily="34" charset="0"/>
              </a:rPr>
              <a:t>Smart City Einbeck</a:t>
            </a:r>
            <a:endParaRPr lang="de-DE" sz="3200" i="1" dirty="0">
              <a:latin typeface="DIN Next LT Pro" panose="020B050302020305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2200" y="225742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DIN Next LT Pro" panose="020B0503020203050203" pitchFamily="34" charset="0"/>
              </a:rPr>
              <a:t>Vielen Dank für Ihre Aufmerksamkeit !</a:t>
            </a:r>
            <a:endParaRPr lang="de-DE" sz="2800" b="1" dirty="0">
              <a:latin typeface="DIN Next LT Pro" panose="020B05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31533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892430" y="1933386"/>
            <a:ext cx="2117470" cy="4467414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113320" y="5480387"/>
            <a:ext cx="228710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500" dirty="0" smtClean="0">
                <a:latin typeface="DIN Next LT Pro" panose="020B0503020203050203" pitchFamily="34" charset="0"/>
              </a:rPr>
              <a:t>Das </a:t>
            </a:r>
            <a:r>
              <a:rPr lang="de-DE" sz="1500" dirty="0">
                <a:latin typeface="DIN Next LT Pro" panose="020B0503020203050203" pitchFamily="34" charset="0"/>
              </a:rPr>
              <a:t>Bundesministerium für Wohnen, Stadtentwicklung und Bauwesen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892429" y="2033206"/>
            <a:ext cx="2117471" cy="1051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>
                <a:latin typeface="DIN Next LT Pro" panose="020B0503020203050203" pitchFamily="34" charset="0"/>
              </a:rPr>
              <a:t>„</a:t>
            </a:r>
            <a:r>
              <a:rPr lang="de-DE" sz="1600" dirty="0" smtClean="0">
                <a:latin typeface="DIN Next LT Pro" panose="020B0503020203050203" pitchFamily="34" charset="0"/>
              </a:rPr>
              <a:t>Trotz </a:t>
            </a:r>
            <a:r>
              <a:rPr lang="de-DE" sz="1600" dirty="0">
                <a:latin typeface="DIN Next LT Pro" panose="020B0503020203050203" pitchFamily="34" charset="0"/>
              </a:rPr>
              <a:t>unterschiedlicher regionaler Voraussetzungen stehen Kommunen oft vor ähnlichen Herausforderungen: Gefragt sind digitale Instrumente zum Umgang mit dem Klimawandel oder </a:t>
            </a:r>
            <a:r>
              <a:rPr lang="de-DE" sz="1600" b="1" dirty="0">
                <a:latin typeface="DIN Next LT Pro" panose="020B0503020203050203" pitchFamily="34" charset="0"/>
              </a:rPr>
              <a:t>die Aufwertung der Innenstädte durch neue digitale </a:t>
            </a:r>
            <a:r>
              <a:rPr lang="de-DE" sz="1600" b="1" dirty="0" smtClean="0">
                <a:latin typeface="DIN Next LT Pro" panose="020B0503020203050203" pitchFamily="34" charset="0"/>
              </a:rPr>
              <a:t>Angebote</a:t>
            </a:r>
            <a:r>
              <a:rPr lang="de-DE" sz="1600" dirty="0" smtClean="0">
                <a:latin typeface="DIN Next LT Pro" panose="020B0503020203050203" pitchFamily="34" charset="0"/>
              </a:rPr>
              <a:t>.”</a:t>
            </a:r>
            <a:endParaRPr lang="de-DE" sz="1600" dirty="0" smtClean="0">
              <a:latin typeface="DIN Next LT Pro" panose="020B0503020203050203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26" y="2187479"/>
            <a:ext cx="3562173" cy="3562173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734" y="1933386"/>
            <a:ext cx="408699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15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62721">
            <a:off x="1016976" y="4589486"/>
            <a:ext cx="2501552" cy="13378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261" y="3785353"/>
            <a:ext cx="1421119" cy="102080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09" y="2502291"/>
            <a:ext cx="1682953" cy="163790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07552">
            <a:off x="1149468" y="5684700"/>
            <a:ext cx="2860205" cy="96733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426" y="3968376"/>
            <a:ext cx="956346" cy="231236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6899" y="4096282"/>
            <a:ext cx="526739" cy="78881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1457" y="2722654"/>
            <a:ext cx="2563930" cy="38365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91281">
            <a:off x="6702886" y="2056668"/>
            <a:ext cx="2090553" cy="1932916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9421" y="1825625"/>
            <a:ext cx="10416478" cy="337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 smtClean="0">
                <a:latin typeface="DIN Next LT Pro" panose="020B0503020203050203" pitchFamily="34" charset="0"/>
              </a:rPr>
              <a:t>Ziel: Sicherung der Nahversorgung im ländlichen Raum = bargeld- und personalloser Laden</a:t>
            </a:r>
            <a:endParaRPr lang="de-DE" sz="1800" dirty="0">
              <a:latin typeface="DIN Next LT Pro" panose="020B050302020305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6361" y="2473996"/>
            <a:ext cx="2733095" cy="380674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200952">
            <a:off x="9185429" y="1861171"/>
            <a:ext cx="1693980" cy="130796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5181" y="4736955"/>
            <a:ext cx="1241180" cy="118396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05975" y="5783934"/>
            <a:ext cx="1599924" cy="586120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6391280" y="2445374"/>
            <a:ext cx="0" cy="4195596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97970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96" y="1836093"/>
            <a:ext cx="6660726" cy="466948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493" y="2007543"/>
            <a:ext cx="3644406" cy="2222936"/>
          </a:xfrm>
          <a:prstGeom prst="rect">
            <a:avLst/>
          </a:prstGeom>
        </p:spPr>
      </p:pic>
      <p:pic>
        <p:nvPicPr>
          <p:cNvPr id="30" name="Inhaltsplatzhalter 29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268972" y="3494271"/>
            <a:ext cx="2684028" cy="18049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feld 2"/>
          <p:cNvSpPr txBox="1"/>
          <p:nvPr/>
        </p:nvSpPr>
        <p:spPr>
          <a:xfrm>
            <a:off x="7661494" y="4542722"/>
            <a:ext cx="364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DIN Next LT Pro" panose="020B0503020203050203" pitchFamily="34" charset="0"/>
              </a:rPr>
              <a:t>Email unserer </a:t>
            </a:r>
            <a:r>
              <a:rPr lang="de-DE" sz="1600" b="1" dirty="0" smtClean="0">
                <a:latin typeface="DIN Next LT Pro" panose="020B0503020203050203" pitchFamily="34" charset="0"/>
              </a:rPr>
              <a:t>Bürgermeisterin</a:t>
            </a:r>
          </a:p>
          <a:p>
            <a:r>
              <a:rPr lang="de-DE" sz="1600" b="1" dirty="0" smtClean="0">
                <a:latin typeface="DIN Next LT Pro" panose="020B0503020203050203" pitchFamily="34" charset="0"/>
              </a:rPr>
              <a:t>Frau Dr. Sabine Michalek </a:t>
            </a:r>
            <a:r>
              <a:rPr lang="de-DE" sz="1600" dirty="0" smtClean="0">
                <a:latin typeface="DIN Next LT Pro" panose="020B0503020203050203" pitchFamily="34" charset="0"/>
              </a:rPr>
              <a:t>mit dem Hinweis auf den </a:t>
            </a:r>
            <a:r>
              <a:rPr lang="de-DE" sz="1600" dirty="0" err="1" smtClean="0">
                <a:latin typeface="DIN Next LT Pro" panose="020B0503020203050203" pitchFamily="34" charset="0"/>
              </a:rPr>
              <a:t>KOINNOvationsplatz</a:t>
            </a:r>
            <a:r>
              <a:rPr lang="de-DE" sz="1600" dirty="0">
                <a:latin typeface="DIN Next LT Pro" panose="020B0503020203050203" pitchFamily="34" charset="0"/>
              </a:rPr>
              <a:t>:</a:t>
            </a:r>
            <a:endParaRPr lang="de-DE" sz="1600" dirty="0" smtClean="0">
              <a:latin typeface="DIN Next LT Pro" panose="020B0503020203050203" pitchFamily="34" charset="0"/>
            </a:endParaRPr>
          </a:p>
          <a:p>
            <a:r>
              <a:rPr lang="de-DE" sz="1600" dirty="0">
                <a:latin typeface="DIN Next LT Pro" panose="020B0503020203050203" pitchFamily="34" charset="0"/>
              </a:rPr>
              <a:t/>
            </a:r>
            <a:br>
              <a:rPr lang="de-DE" sz="1600" dirty="0">
                <a:latin typeface="DIN Next LT Pro" panose="020B0503020203050203" pitchFamily="34" charset="0"/>
              </a:rPr>
            </a:br>
            <a:r>
              <a:rPr lang="de-DE" sz="1600" b="1" dirty="0" smtClean="0">
                <a:latin typeface="DIN Next LT Pro" panose="020B0503020203050203" pitchFamily="34" charset="0"/>
              </a:rPr>
              <a:t>„Einfach mal ausprobieren…“ </a:t>
            </a:r>
            <a:endParaRPr lang="de-DE" sz="1600" b="1" dirty="0">
              <a:latin typeface="DIN Next LT Pro" panose="020B05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11756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1" y="1911855"/>
            <a:ext cx="3429664" cy="19697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70845" y="1911855"/>
            <a:ext cx="67115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DIN Next LT Pro" panose="020B0503020203050203" pitchFamily="34" charset="0"/>
              </a:rPr>
              <a:t>Und nun? </a:t>
            </a:r>
          </a:p>
          <a:p>
            <a:endParaRPr lang="de-DE" sz="1600" b="1" dirty="0" smtClean="0">
              <a:latin typeface="DIN Next LT Pro" panose="020B0503020203050203" pitchFamily="34" charset="0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de-DE" sz="1600" dirty="0" smtClean="0">
                <a:latin typeface="DIN Next LT Pro" panose="020B0503020203050203" pitchFamily="34" charset="0"/>
              </a:rPr>
              <a:t>Plattform gesichtet / ersten Überblick verschafft - Erweiterung der bisherigen Marktrecherche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de-DE" sz="1600" dirty="0" smtClean="0">
                <a:latin typeface="DIN Next LT Pro" panose="020B0503020203050203" pitchFamily="34" charset="0"/>
              </a:rPr>
              <a:t>individuelle Anfrage, da keine ”von der Stange-Lösung” unsere Bedürfnisse abdeckt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de-DE" sz="1600" dirty="0" smtClean="0">
                <a:latin typeface="DIN Next LT Pro" panose="020B0503020203050203" pitchFamily="34" charset="0"/>
              </a:rPr>
              <a:t>Anmeldung/ Registrierung erfolgreich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89421" y="4126769"/>
            <a:ext cx="1030577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DIN Next LT Pro" panose="020B0503020203050203" pitchFamily="34" charset="0"/>
              </a:rPr>
              <a:t>das weitere Vorgehen…</a:t>
            </a:r>
          </a:p>
          <a:p>
            <a:pPr>
              <a:spcAft>
                <a:spcPts val="600"/>
              </a:spcAft>
            </a:pPr>
            <a:endParaRPr lang="de-DE" sz="1600" b="1" dirty="0" smtClean="0">
              <a:latin typeface="DIN Next LT Pro" panose="020B050302020305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ganz intuitiv durch das Online Formular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Skizzierung unserer Idee/ Vorhaben mit allen Fragen die uns unverändert bewegten - formlos schriftlich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zeitlicher Ablauf definiert - ebenfalls Schritt für Schritt und mit Möglichkeit der Eingabe/ Benennung von Jurymitgliedern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DIN Next LT Pro" panose="020B0503020203050203" pitchFamily="34" charset="0"/>
              </a:rPr>
              <a:t>Anpassungen nach Austausch, Hinweise und Anregungen mit KOINNO Herrn Matthias Berg &amp; Team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36879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1" y="2547485"/>
            <a:ext cx="4788563" cy="302607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934076" y="1990725"/>
            <a:ext cx="537182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DIN Next LT Pro" panose="020B0503020203050203" pitchFamily="34" charset="0"/>
              </a:rPr>
              <a:t>Ergebnis</a:t>
            </a:r>
            <a:r>
              <a:rPr lang="de-DE" sz="1600" dirty="0" smtClean="0">
                <a:latin typeface="DIN Next LT Pro" panose="020B0503020203050203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latin typeface="DIN Next LT Pro" panose="020B0503020203050203" pitchFamily="34" charset="0"/>
              </a:rPr>
              <a:t>2 eingereichte Ideen, beide innovativ und doch vollkommen unterschiedlich</a:t>
            </a:r>
          </a:p>
          <a:p>
            <a:r>
              <a:rPr lang="de-DE" sz="1600" b="1" dirty="0" smtClean="0">
                <a:latin typeface="DIN Next LT Pro" panose="020B0503020203050203" pitchFamily="34" charset="0"/>
              </a:rPr>
              <a:t>1) Roberta </a:t>
            </a:r>
            <a:r>
              <a:rPr lang="de-DE" sz="1600" b="1" dirty="0" err="1" smtClean="0">
                <a:latin typeface="DIN Next LT Pro" panose="020B0503020203050203" pitchFamily="34" charset="0"/>
              </a:rPr>
              <a:t>Goods</a:t>
            </a:r>
            <a:r>
              <a:rPr lang="de-DE" sz="1600" b="1" dirty="0" smtClean="0">
                <a:latin typeface="DIN Next LT Pro" panose="020B0503020203050203" pitchFamily="34" charset="0"/>
              </a:rPr>
              <a:t> </a:t>
            </a:r>
            <a:r>
              <a:rPr lang="de-DE" sz="1600" dirty="0" smtClean="0">
                <a:latin typeface="DIN Next LT Pro" panose="020B0503020203050203" pitchFamily="34" charset="0"/>
              </a:rPr>
              <a:t>setzt</a:t>
            </a:r>
          </a:p>
          <a:p>
            <a:r>
              <a:rPr lang="de-DE" sz="1600" dirty="0" smtClean="0">
                <a:latin typeface="DIN Next LT Pro" panose="020B0503020203050203" pitchFamily="34" charset="0"/>
              </a:rPr>
              <a:t>auf Robotertechnik in der Bedienung</a:t>
            </a:r>
          </a:p>
          <a:p>
            <a:r>
              <a:rPr lang="de-DE" sz="1600" dirty="0" smtClean="0">
                <a:latin typeface="DIN Next LT Pro" panose="020B0503020203050203" pitchFamily="34" charset="0"/>
              </a:rPr>
              <a:t>Einsatz kann sowohl in Baubestand als auch in separaten Bauten / Container erfolgen</a:t>
            </a:r>
          </a:p>
          <a:p>
            <a:endParaRPr lang="de-DE" sz="1600" dirty="0" smtClean="0">
              <a:latin typeface="DIN Next LT Pro" panose="020B0503020203050203" pitchFamily="34" charset="0"/>
            </a:endParaRPr>
          </a:p>
          <a:p>
            <a:r>
              <a:rPr lang="de-DE" sz="1600" b="1" dirty="0" smtClean="0">
                <a:latin typeface="DIN Next LT Pro" panose="020B0503020203050203" pitchFamily="34" charset="0"/>
              </a:rPr>
              <a:t>2) HEIDI </a:t>
            </a:r>
            <a:r>
              <a:rPr lang="de-DE" sz="1600" dirty="0" smtClean="0">
                <a:latin typeface="DIN Next LT Pro" panose="020B0503020203050203" pitchFamily="34" charset="0"/>
              </a:rPr>
              <a:t>setzt auf</a:t>
            </a:r>
          </a:p>
          <a:p>
            <a:r>
              <a:rPr lang="de-DE" sz="1600" dirty="0" smtClean="0">
                <a:latin typeface="DIN Next LT Pro" panose="020B0503020203050203" pitchFamily="34" charset="0"/>
              </a:rPr>
              <a:t>Zugangs- und Bezahlsystem auf Basis OPEN-Source, Verkauf gleicht </a:t>
            </a:r>
            <a:r>
              <a:rPr lang="de-DE" sz="1600" dirty="0" err="1" smtClean="0">
                <a:latin typeface="DIN Next LT Pro" panose="020B0503020203050203" pitchFamily="34" charset="0"/>
              </a:rPr>
              <a:t>Amazonpay</a:t>
            </a:r>
            <a:r>
              <a:rPr lang="de-DE" sz="1600" dirty="0" smtClean="0">
                <a:latin typeface="DIN Next LT Pro" panose="020B0503020203050203" pitchFamily="34" charset="0"/>
              </a:rPr>
              <a:t>, d. h. Kunde kauft bei verschiedenen Händlern, erhält eine Gesamtrechnung, der Händler jedoch nur die seiner verkauften Waren/ Produkte</a:t>
            </a:r>
          </a:p>
          <a:p>
            <a:r>
              <a:rPr lang="de-DE" sz="1600" dirty="0" smtClean="0">
                <a:latin typeface="DIN Next LT Pro" panose="020B0503020203050203" pitchFamily="34" charset="0"/>
              </a:rPr>
              <a:t>ebenfalls in Bestandsgebäuden einsetzbar als auch separate Lösung in Form eines Containers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021479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889421" y="1933385"/>
            <a:ext cx="7797379" cy="1771839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003721" y="1983704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DIN Next LT Pro" panose="020B0503020203050203" pitchFamily="34" charset="0"/>
              </a:rPr>
              <a:t>Alle Kommunen in Deutschland sollen profitieren</a:t>
            </a:r>
          </a:p>
        </p:txBody>
      </p:sp>
      <p:sp>
        <p:nvSpPr>
          <p:cNvPr id="3" name="Rechteck 2"/>
          <p:cNvSpPr/>
          <p:nvPr/>
        </p:nvSpPr>
        <p:spPr>
          <a:xfrm>
            <a:off x="1698171" y="235303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 smtClean="0">
                <a:latin typeface="DIN Next LT Pro" panose="020B0503020203050203" pitchFamily="34" charset="0"/>
              </a:rPr>
              <a:t>”Auch </a:t>
            </a:r>
            <a:r>
              <a:rPr lang="de-DE" sz="1600" dirty="0">
                <a:latin typeface="DIN Next LT Pro" panose="020B0503020203050203" pitchFamily="34" charset="0"/>
              </a:rPr>
              <a:t>die Modellprojekte Smart Cities treiben aus eigener Motivation den Wissenstransfer in die Breite voran. So entsteht ein selbstlernendes Innovationssystem der Kommunen, das lange über die Bundesförderung hinaus bestehen kann</a:t>
            </a:r>
            <a:r>
              <a:rPr lang="de-DE" sz="1600" dirty="0" smtClean="0">
                <a:latin typeface="DIN Next LT Pro" panose="020B0503020203050203" pitchFamily="34" charset="0"/>
              </a:rPr>
              <a:t>.„</a:t>
            </a:r>
            <a:endParaRPr lang="de-DE" sz="1600" dirty="0">
              <a:latin typeface="DIN Next LT Pro" panose="020B0503020203050203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362325" y="3477879"/>
            <a:ext cx="510539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500" dirty="0" smtClean="0">
                <a:latin typeface="DIN Next LT Pro" panose="020B0503020203050203" pitchFamily="34" charset="0"/>
              </a:rPr>
              <a:t>Das </a:t>
            </a:r>
            <a:r>
              <a:rPr lang="de-DE" sz="1500" dirty="0">
                <a:latin typeface="DIN Next LT Pro" panose="020B0503020203050203" pitchFamily="34" charset="0"/>
              </a:rPr>
              <a:t>Bundesministerium für Wohnen, Stadtentwicklung und Bauwesen</a:t>
            </a:r>
          </a:p>
        </p:txBody>
      </p:sp>
      <p:sp>
        <p:nvSpPr>
          <p:cNvPr id="8" name="Pfeil nach unten 7"/>
          <p:cNvSpPr/>
          <p:nvPr/>
        </p:nvSpPr>
        <p:spPr>
          <a:xfrm>
            <a:off x="4895850" y="3897530"/>
            <a:ext cx="904875" cy="1019175"/>
          </a:xfrm>
          <a:prstGeom prst="downArrow">
            <a:avLst/>
          </a:prstGeom>
          <a:solidFill>
            <a:srgbClr val="1FD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843869" y="4916705"/>
            <a:ext cx="750013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 smtClean="0">
                <a:latin typeface="DIN Next LT Pro" panose="020B0503020203050203" pitchFamily="34" charset="0"/>
              </a:rPr>
              <a:t>Übertragbarkeit innerhalb MPSC</a:t>
            </a:r>
          </a:p>
          <a:p>
            <a:r>
              <a:rPr lang="de-DE" dirty="0" smtClean="0">
                <a:latin typeface="DIN Next LT Pro" panose="020B0503020203050203" pitchFamily="34" charset="0"/>
              </a:rPr>
              <a:t>die </a:t>
            </a:r>
            <a:r>
              <a:rPr lang="de-DE" u="sng" dirty="0" smtClean="0">
                <a:latin typeface="DIN Next LT Pro" panose="020B0503020203050203" pitchFamily="34" charset="0"/>
              </a:rPr>
              <a:t>SMART-Region AUF </a:t>
            </a:r>
            <a:r>
              <a:rPr lang="de-DE" dirty="0" smtClean="0">
                <a:latin typeface="DIN Next LT Pro" panose="020B0503020203050203" pitchFamily="34" charset="0"/>
              </a:rPr>
              <a:t>(Apfeldorf, Unterdießen &amp; </a:t>
            </a:r>
            <a:r>
              <a:rPr lang="de-DE" dirty="0" err="1" smtClean="0">
                <a:latin typeface="DIN Next LT Pro" panose="020B0503020203050203" pitchFamily="34" charset="0"/>
              </a:rPr>
              <a:t>Fuchstal</a:t>
            </a:r>
            <a:r>
              <a:rPr lang="de-DE" dirty="0" smtClean="0">
                <a:latin typeface="DIN Next LT Pro" panose="020B0503020203050203" pitchFamily="34" charset="0"/>
              </a:rPr>
              <a:t>)</a:t>
            </a:r>
          </a:p>
          <a:p>
            <a:r>
              <a:rPr lang="de-DE" dirty="0" smtClean="0">
                <a:latin typeface="DIN Next LT Pro" panose="020B0503020203050203" pitchFamily="34" charset="0"/>
              </a:rPr>
              <a:t>werden gemeinsam mit HEIDI die eingereichte Idee und unserem Konzept</a:t>
            </a:r>
          </a:p>
          <a:p>
            <a:r>
              <a:rPr lang="de-DE" dirty="0" smtClean="0">
                <a:latin typeface="DIN Next LT Pro" panose="020B0503020203050203" pitchFamily="34" charset="0"/>
              </a:rPr>
              <a:t>umsetzen…</a:t>
            </a:r>
            <a:endParaRPr lang="de-DE" dirty="0">
              <a:latin typeface="DIN Next LT Pro" panose="020B05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11011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0" y="1911855"/>
            <a:ext cx="7530680" cy="45746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563873" y="6203601"/>
            <a:ext cx="27143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latin typeface="DIN Next LT Pro" panose="020B0503020203050203" pitchFamily="34" charset="0"/>
              </a:rPr>
              <a:t>Bild/ Folie ©HEIDI</a:t>
            </a:r>
            <a:endParaRPr lang="de-DE" sz="1500" dirty="0">
              <a:latin typeface="DIN Next LT Pro" panose="020B050302020305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09056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B2E2BE-42D8-42E2-BF78-B764F13C8B78}"/>
              </a:ext>
            </a:extLst>
          </p:cNvPr>
          <p:cNvSpPr/>
          <p:nvPr/>
        </p:nvSpPr>
        <p:spPr>
          <a:xfrm>
            <a:off x="811043" y="1676872"/>
            <a:ext cx="887128" cy="5794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1EBEFE-8077-4771-891F-A9C157703101}"/>
              </a:ext>
            </a:extLst>
          </p:cNvPr>
          <p:cNvSpPr/>
          <p:nvPr/>
        </p:nvSpPr>
        <p:spPr>
          <a:xfrm>
            <a:off x="2564247" y="1676871"/>
            <a:ext cx="8741652" cy="57949"/>
          </a:xfrm>
          <a:prstGeom prst="rect">
            <a:avLst/>
          </a:prstGeom>
          <a:solidFill>
            <a:srgbClr val="A3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7A56EC-D544-4EF4-B90D-8A08541E4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18431" y="234505"/>
            <a:ext cx="4348134" cy="1265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1" y="234505"/>
            <a:ext cx="1674826" cy="1265331"/>
          </a:xfrm>
          <a:prstGeom prst="rect">
            <a:avLst/>
          </a:prstGeom>
        </p:spPr>
      </p:pic>
      <p:pic>
        <p:nvPicPr>
          <p:cNvPr id="4" name="Grafik 3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1" y="1911855"/>
            <a:ext cx="7521154" cy="45556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558" y="6065104"/>
            <a:ext cx="2737341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44210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ID" val="{19384BCA-740C-42A0-A4F0-D392E76FDD2D}"/>
  <p:tag name="READONLY" val="False"/>
  <p:tag name="DOCTITLE" val="Public and Business Relations\57.00 übergreifende Themen\57.00.03 SMART CITIES\07 Kommunikation und Marketing\Präsentationen\2023-05-25 PechaKucha BMWK Berlin_Koinnovationsplatz"/>
  <p:tag name="DOCVERSION" val="-1"/>
</p:tagLst>
</file>

<file path=ppt/theme/theme1.xml><?xml version="1.0" encoding="utf-8"?>
<a:theme xmlns:a="http://schemas.openxmlformats.org/drawingml/2006/main" name="Einb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inbeck-Schriftar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SC Präsentationen" id="{C7C965E1-6AE7-48B4-8D8A-706FA99D3316}" vid="{8F381479-49B9-42EE-9C04-731427F1304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Breitbild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DIN Next LT Pro</vt:lpstr>
      <vt:lpstr>Einbeck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 Einbeck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Erik von Petersson</dc:creator>
  <cp:lastModifiedBy>Administrator</cp:lastModifiedBy>
  <cp:revision>122</cp:revision>
  <dcterms:created xsi:type="dcterms:W3CDTF">2022-11-22T08:16:34Z</dcterms:created>
  <dcterms:modified xsi:type="dcterms:W3CDTF">2024-05-10T14:04:41Z</dcterms:modified>
</cp:coreProperties>
</file>